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45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612"/>
    <a:srgbClr val="C0C0C0"/>
    <a:srgbClr val="CC0099"/>
    <a:srgbClr val="922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CD256-555C-4EFC-80FB-0324904A454B}" v="6" dt="2021-01-19T13:47:49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4EF47-6336-4712-BBBD-668C820A8E82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EEA78-5CED-4CD0-886B-F29A6253F2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24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307CE-706B-4E2B-8A96-17B94A835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271446-8334-4ECA-89EA-315252C4F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6EE11D-EBE1-4AA4-B720-A1743A65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C6EFE4-141F-415E-BB9C-8A31314F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CB4D1A-992A-4645-A9A5-2863E452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86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FA9F3-6BD8-4CCC-86E7-CFE0EB71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4FE016-2AD8-482D-A65B-EC4F74823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6950A0-6822-4C50-BED4-83DDBFCF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0554D9-6C8F-45D3-BE75-F1965BBC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CC3A41-CED8-43CD-AB25-048EBC594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11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537150-6EBF-4559-8A98-79ACF25C03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7AC8E9-6837-4024-B424-C35B82A61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22703F-2FFF-4BE6-BA32-4F413B2D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532B6C-00C4-44C1-A3DE-0CF3FA15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DC359A-C98A-45DE-8B29-FDD82840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05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A4B9F-6DFC-4BC3-96EF-5D6160624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40EC29-4BAA-4924-97CA-57EC8BB78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CE7839-BA5A-4A39-9E84-07053DFC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705E18-30D6-4CC8-8097-C2FFF38E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CD02E7-5552-461F-A58D-20610980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67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51E1D-BFF0-441C-B56C-FE90E57D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364B53-0655-4463-9171-D6378B98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187943-300F-4040-8EDC-4DBDC444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D41B0C-40E6-48D5-9AD7-7D8E6FA1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DC7446-B742-4032-8617-FBA359B4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96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4CA24-5C09-4E0D-A474-53F38CD7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8FE323-CAC9-4B4C-A996-A9B24F685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D808DCB-3DE1-42EB-B210-BCE9E5DEC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FB85EC-07D6-4CFA-846C-8B05ED99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FB4EA6-1FC9-4DA5-808D-CFD77089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D13A3C-6995-487A-8099-91D1228B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32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E1B15-3B5C-4DB9-9534-16ED7649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4A5179-34E0-497D-B410-FC1A75D91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4E4D51-7543-41E8-85E9-D87B1B441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07975B5-45DE-4E80-AAD5-C105267E2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B7F5FB-B0DB-438A-9154-F07A2B3C8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34F09CA-0D31-44E0-AAD1-C15092D3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88E7EEF-3746-4614-B4BA-E2533F43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9FC6823-66FD-4B02-A0EC-8FA5E4F3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2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EBA2F-A37E-47F4-AFA7-FBE34065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C8E9F0E-99AF-4CC1-BAA1-F9CFBB28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48B8AB-8A9B-4D42-8F6B-2516BDFC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2C3C8E5-F3F7-414B-A5BB-EE5B3385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29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F1C510-577A-407A-8FB8-EA5126EF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B8AA732-C9C6-42DB-8813-CC1B7791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A584D5-998B-486C-8E04-4E0E59E5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0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AD263-8833-415F-9683-D2A19CB6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6B0E0-1466-404E-92D2-8E660DA9E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81CA86-310E-4C70-86A0-A9F88994C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3AECF3-DF1F-4958-A4AE-562307F30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BB2897-F00F-49E6-B58C-7A433B42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1A347E-3ECC-44D0-9C29-6F4E477B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32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85B4B-522A-43FB-AE8C-E7991334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A29519-093E-4B39-955F-74DB17AC8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3FF24A-F1A7-4AA5-AC89-E56F82C44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9D84A6-57E1-4453-A6D6-0127E2B2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020DFC-9D48-4034-9C74-37F8AA51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793DEB-5E59-434B-B01F-A637F497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57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947F00-718A-4ACE-804E-F376E3D74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8C2282-3655-40A6-949D-D370604E0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A27A55-D91C-4D6C-91B7-AFA68F83D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B6A89-129E-4947-9E2B-627C306C1788}" type="datetimeFigureOut">
              <a:rPr lang="pt-BR" smtClean="0"/>
              <a:t>22/01/2021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F7DEA7-3A61-4991-9BE7-AC3D8AE46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D7B933-E962-4F1F-96BB-B5A9147AE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5D26-CB05-44FF-9F19-F1A14573DB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96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3915" y="151408"/>
            <a:ext cx="9823848" cy="1333898"/>
          </a:xfrm>
        </p:spPr>
        <p:txBody>
          <a:bodyPr>
            <a:normAutofit/>
          </a:bodyPr>
          <a:lstStyle/>
          <a:p>
            <a:br>
              <a:rPr lang="pt-BR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FAPESP/</a:t>
            </a:r>
            <a:r>
              <a:rPr lang="pt-B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Belmont</a:t>
            </a:r>
            <a:r>
              <a:rPr lang="pt-B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Forum</a:t>
            </a:r>
            <a:br>
              <a:rPr lang="pt-B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Sustainable</a:t>
            </a:r>
            <a:r>
              <a:rPr lang="pt-B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Urban</a:t>
            </a:r>
            <a:r>
              <a:rPr lang="pt-B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Global </a:t>
            </a:r>
            <a:r>
              <a:rPr lang="pt-BR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Initiative</a:t>
            </a:r>
            <a:br>
              <a:rPr lang="pt-BR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pt-BR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64078" y="1545295"/>
            <a:ext cx="9144000" cy="2112962"/>
          </a:xfrm>
        </p:spPr>
        <p:txBody>
          <a:bodyPr>
            <a:noAutofit/>
          </a:bodyPr>
          <a:lstStyle/>
          <a:p>
            <a:r>
              <a:rPr lang="pt-BR" sz="2800" b="1" dirty="0"/>
              <a:t>Project: Nexos FEW (FEW – Food, Energy, Water) Governance</a:t>
            </a:r>
          </a:p>
          <a:p>
            <a:endParaRPr lang="pt-BR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São Paulo </a:t>
            </a:r>
            <a:r>
              <a:rPr lang="pt-BR" sz="3600" b="1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Natura </a:t>
            </a:r>
            <a:r>
              <a:rPr lang="pt-BR" sz="36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Lab</a:t>
            </a:r>
            <a:r>
              <a:rPr lang="pt-BR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pt-BR" sz="2800" b="1" dirty="0"/>
          </a:p>
          <a:p>
            <a:r>
              <a:rPr lang="pt-BR" sz="2800" b="1" dirty="0"/>
              <a:t>“OUR LABORATORY IS THE NATURE”</a:t>
            </a:r>
          </a:p>
          <a:p>
            <a:endParaRPr lang="pt-BR" sz="1600" b="1" dirty="0"/>
          </a:p>
          <a:p>
            <a:endParaRPr lang="pt-BR" sz="1600" b="1" dirty="0"/>
          </a:p>
          <a:p>
            <a:r>
              <a:rPr lang="pt-BR" sz="1700" b="1" dirty="0"/>
              <a:t>Prof. Ester Dal </a:t>
            </a:r>
            <a:r>
              <a:rPr lang="pt-BR" sz="1700" b="1" dirty="0" err="1"/>
              <a:t>Poz</a:t>
            </a:r>
            <a:endParaRPr lang="pt-BR" sz="1700" b="1" dirty="0"/>
          </a:p>
          <a:p>
            <a:pPr>
              <a:spcBef>
                <a:spcPts val="600"/>
              </a:spcBef>
            </a:pPr>
            <a:r>
              <a:rPr lang="pt-BR" sz="1700" b="1" dirty="0"/>
              <a:t>Center for </a:t>
            </a:r>
            <a:r>
              <a:rPr lang="pt-BR" sz="1700" b="1" dirty="0" err="1"/>
              <a:t>Agricultural</a:t>
            </a:r>
            <a:r>
              <a:rPr lang="pt-BR" sz="1700" b="1" dirty="0"/>
              <a:t> </a:t>
            </a:r>
            <a:r>
              <a:rPr lang="pt-BR" sz="1700" b="1" dirty="0" err="1"/>
              <a:t>Economics</a:t>
            </a:r>
            <a:r>
              <a:rPr lang="pt-BR" sz="1700" b="1" dirty="0"/>
              <a:t> (NEA), </a:t>
            </a:r>
            <a:r>
              <a:rPr lang="pt-BR" sz="1700" b="1" dirty="0" err="1"/>
              <a:t>Institute</a:t>
            </a:r>
            <a:r>
              <a:rPr lang="pt-BR" sz="1700" b="1" dirty="0"/>
              <a:t> of </a:t>
            </a:r>
            <a:r>
              <a:rPr lang="pt-BR" sz="1700" b="1" dirty="0" err="1"/>
              <a:t>Economics</a:t>
            </a:r>
            <a:r>
              <a:rPr lang="pt-BR" sz="1700" b="1" dirty="0"/>
              <a:t> (IE),</a:t>
            </a:r>
          </a:p>
          <a:p>
            <a:pPr>
              <a:spcBef>
                <a:spcPts val="600"/>
              </a:spcBef>
            </a:pPr>
            <a:r>
              <a:rPr lang="pt-BR" sz="1700" b="1" dirty="0"/>
              <a:t>Management </a:t>
            </a:r>
            <a:r>
              <a:rPr lang="pt-BR" sz="1700" b="1" dirty="0" err="1"/>
              <a:t>Research</a:t>
            </a:r>
            <a:r>
              <a:rPr lang="pt-BR" sz="1700" b="1" dirty="0"/>
              <a:t> Center (CEPAD, FCA) </a:t>
            </a:r>
          </a:p>
          <a:p>
            <a:pPr>
              <a:spcBef>
                <a:spcPts val="600"/>
              </a:spcBef>
            </a:pPr>
            <a:r>
              <a:rPr lang="pt-BR" sz="1700" b="1" dirty="0" err="1"/>
              <a:t>University</a:t>
            </a:r>
            <a:r>
              <a:rPr lang="pt-BR" sz="1700" b="1" dirty="0"/>
              <a:t> of Campinas</a:t>
            </a:r>
          </a:p>
          <a:p>
            <a:pPr>
              <a:spcBef>
                <a:spcPts val="600"/>
              </a:spcBef>
            </a:pPr>
            <a:r>
              <a:rPr lang="pt-BR" sz="1700" b="1" dirty="0" err="1"/>
              <a:t>Brazil</a:t>
            </a:r>
            <a:br>
              <a:rPr lang="pt-BR" sz="2000" b="1" dirty="0"/>
            </a:br>
            <a:br>
              <a:rPr lang="pt-BR" sz="2000" b="1" dirty="0"/>
            </a:br>
            <a:endParaRPr lang="pt-BR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WASTE FEW 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39" y="355734"/>
            <a:ext cx="3627681" cy="67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2" y="2325231"/>
            <a:ext cx="1197775" cy="123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27100" y="34417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27100" y="46418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pt-B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kumimoji="0" lang="de-AT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100137" y="1296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4" name="Picture 2" descr="Logotipo | Unica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436" y="326344"/>
            <a:ext cx="2148073" cy="115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5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97632-A131-4784-9FA7-51424C5E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770"/>
          </a:xfrm>
        </p:spPr>
        <p:txBody>
          <a:bodyPr>
            <a:normAutofit/>
          </a:bodyPr>
          <a:lstStyle/>
          <a:p>
            <a:r>
              <a:rPr lang="pt-BR" sz="3600" dirty="0" err="1"/>
              <a:t>Expected</a:t>
            </a:r>
            <a:r>
              <a:rPr lang="pt-BR" sz="3600" dirty="0"/>
              <a:t> </a:t>
            </a:r>
            <a:r>
              <a:rPr lang="pt-BR" sz="3600" dirty="0" err="1"/>
              <a:t>Impacts</a:t>
            </a:r>
            <a:r>
              <a:rPr lang="pt-BR" sz="3600" dirty="0"/>
              <a:t> – Planning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8DB01E-AEB7-4893-BDB4-291B79A18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400" b="1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socio-</a:t>
            </a:r>
            <a:r>
              <a:rPr lang="pt-BR" sz="2400" b="1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400" b="1" dirty="0" err="1">
                <a:solidFill>
                  <a:srgbClr val="32322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</a:t>
            </a:r>
            <a:r>
              <a:rPr lang="pt-BR" sz="2400" b="1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hnical</a:t>
            </a:r>
            <a:r>
              <a:rPr lang="pt-BR" sz="2400" b="1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approach 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IP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diffusion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expected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impacts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</a:t>
            </a:r>
            <a:r>
              <a:rPr lang="pt-BR" sz="2400" dirty="0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32322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endParaRPr lang="pt-BR" sz="2400" dirty="0">
              <a:solidFill>
                <a:srgbClr val="3232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ecossystemic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Ostrom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1999)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 ULL </a:t>
            </a:r>
            <a:r>
              <a:rPr lang="pt-BR" sz="2400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face, </a:t>
            </a:r>
            <a:r>
              <a:rPr lang="pt-BR" sz="2400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pt-BR" sz="2400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pt-BR" sz="2400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arenas”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discussions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making processes,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involving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stakeholders,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shareholders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BR" sz="24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makers</a:t>
            </a:r>
            <a:r>
              <a:rPr lang="pt-BR" sz="2400" dirty="0">
                <a:solidFill>
                  <a:srgbClr val="32322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IP as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collective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learning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accountability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based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iterative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interactive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processes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strong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correlation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“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co-creation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”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decision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-making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policy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approach. </a:t>
            </a:r>
          </a:p>
          <a:p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 ULL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assuming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IP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IE as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forecasting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processes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once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approach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clear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post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dynamics, as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climate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weather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conditions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has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</a:t>
            </a:r>
            <a:r>
              <a:rPr kumimoji="0" lang="pt-BR" altLang="pt-BR" sz="24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ante 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IP approach, in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which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stakeholders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policy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makers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interactions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must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create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desired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collective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transition</a:t>
            </a:r>
            <a:r>
              <a:rPr kumimoji="0" lang="pt-BR" altLang="pt-BR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future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assuming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also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assessment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approach,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once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it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post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do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fits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for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long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term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policy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making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analysis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once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1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</a:t>
            </a:r>
            <a:r>
              <a:rPr kumimoji="0" lang="pt-BR" altLang="pt-BR" sz="2400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post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IE does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mandatory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timeline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understand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transition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processes. 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pt-BR" sz="2400" dirty="0">
              <a:solidFill>
                <a:srgbClr val="32322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36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FBE95C-E79D-48BD-B103-BB9699F4E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798" y="28558"/>
            <a:ext cx="2016404" cy="40008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20" rIns="88872" bIns="76176" numCol="1" anchor="ctr" anchorCtr="0" compatLnSpc="1">
            <a:prstTxWarp prst="textNoShape">
              <a:avLst/>
            </a:prstTxWarp>
            <a:spAutoFit/>
          </a:bodyPr>
          <a:lstStyle/>
          <a:p>
            <a:pPr lvl="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55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Century Gothic</vt:lpstr>
      <vt:lpstr>Tema do Office</vt:lpstr>
      <vt:lpstr> FAPESP/Belmont Forum Sustainable Urban Global Initiative </vt:lpstr>
      <vt:lpstr>Expected Impacts – Planning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FAPESP/Belmont Forum Sustainable Urban Global Initiative</dc:title>
  <dc:creator>Erika Francisco</dc:creator>
  <cp:lastModifiedBy>ester dal poz</cp:lastModifiedBy>
  <cp:revision>66</cp:revision>
  <cp:lastPrinted>2020-12-09T13:45:59Z</cp:lastPrinted>
  <dcterms:created xsi:type="dcterms:W3CDTF">2020-07-20T19:24:42Z</dcterms:created>
  <dcterms:modified xsi:type="dcterms:W3CDTF">2021-01-22T14:04:55Z</dcterms:modified>
</cp:coreProperties>
</file>