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71" r:id="rId4"/>
    <p:sldId id="268" r:id="rId5"/>
    <p:sldId id="267" r:id="rId6"/>
    <p:sldId id="266" r:id="rId7"/>
    <p:sldId id="272" r:id="rId8"/>
    <p:sldId id="265" r:id="rId9"/>
    <p:sldId id="259" r:id="rId10"/>
    <p:sldId id="261" r:id="rId11"/>
    <p:sldId id="262" r:id="rId12"/>
    <p:sldId id="264" r:id="rId13"/>
    <p:sldId id="263" r:id="rId14"/>
    <p:sldId id="270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861" autoAdjust="0"/>
  </p:normalViewPr>
  <p:slideViewPr>
    <p:cSldViewPr snapToGrid="0">
      <p:cViewPr varScale="1">
        <p:scale>
          <a:sx n="81" d="100"/>
          <a:sy n="81" d="100"/>
        </p:scale>
        <p:origin x="111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A55A9-F08A-4E23-A5E9-A855242A4EF1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6475F-7584-4248-9C2B-42DA6A36E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97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6475F-7584-4248-9C2B-42DA6A36EF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6475F-7584-4248-9C2B-42DA6A36EF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137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6475F-7584-4248-9C2B-42DA6A36EFB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4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8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34" y="337689"/>
            <a:ext cx="7886700" cy="718937"/>
          </a:xfrm>
        </p:spPr>
        <p:txBody>
          <a:bodyPr anchor="t" anchorCtr="0">
            <a:normAutofit/>
          </a:bodyPr>
          <a:lstStyle>
            <a:lvl1pPr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95" y="1114496"/>
            <a:ext cx="7886700" cy="3263504"/>
          </a:xfr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0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8582" y="1369219"/>
            <a:ext cx="3886200" cy="3263504"/>
          </a:xfrm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Wingdings" panose="05000000000000000000" pitchFamily="2" charset="2"/>
              <a:buChar char="§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626" y="1369219"/>
            <a:ext cx="4358849" cy="3263504"/>
          </a:xfr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Wingdings" panose="05000000000000000000" pitchFamily="2" charset="2"/>
              <a:buChar char="§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1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2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t"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95865"/>
            <a:ext cx="4629150" cy="3499923"/>
          </a:xfrm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t"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32935"/>
            <a:ext cx="4629150" cy="3462853"/>
          </a:xfrm>
        </p:spPr>
        <p:txBody>
          <a:bodyPr anchor="t"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7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93" y="1566610"/>
            <a:ext cx="3029517" cy="357688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936" y="1220941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8582" y="5142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2C267-1D3F-A642-9FD6-0192604797DF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516" y="222726"/>
            <a:ext cx="3157728" cy="4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1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heck@ucsc.ed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 smtClean="0">
                <a:latin typeface="+mn-lt"/>
              </a:rPr>
              <a:t>Professor Sue Charlesworth (PI, WP1 lead)</a:t>
            </a:r>
            <a:br>
              <a:rPr lang="en-GB" b="0" dirty="0" smtClean="0">
                <a:latin typeface="+mn-lt"/>
              </a:rPr>
            </a:br>
            <a:endParaRPr lang="en-GB" b="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12" y="3111983"/>
            <a:ext cx="874269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 of activities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54480" y="1897380"/>
            <a:ext cx="4411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Project started 1 June 2018</a:t>
            </a:r>
          </a:p>
          <a:p>
            <a:r>
              <a:rPr lang="en-GB" sz="2000" dirty="0" smtClean="0"/>
              <a:t>Gantt chart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285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019" y="227273"/>
            <a:ext cx="4624686" cy="1003650"/>
          </a:xfrm>
        </p:spPr>
        <p:txBody>
          <a:bodyPr/>
          <a:lstStyle/>
          <a:p>
            <a:r>
              <a:rPr lang="en-GB" dirty="0" smtClean="0"/>
              <a:t>Deliverables by December 2018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92932"/>
              </p:ext>
            </p:extLst>
          </p:nvPr>
        </p:nvGraphicFramePr>
        <p:xfrm>
          <a:off x="400929" y="1540413"/>
          <a:ext cx="6752493" cy="225786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063"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Deliverable </a:t>
                      </a:r>
                      <a:r>
                        <a:rPr lang="en-GB" sz="1200" u="none" strike="noStrike" dirty="0" smtClean="0">
                          <a:effectLst/>
                        </a:rPr>
                        <a:t>name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effectLst/>
                        </a:rPr>
                        <a:t>Due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3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smtClean="0">
                          <a:effectLst/>
                        </a:rPr>
                        <a:t>WP2 </a:t>
                      </a:r>
                      <a:r>
                        <a:rPr lang="en-GB" sz="1200" u="none" strike="noStrike" dirty="0">
                          <a:effectLst/>
                        </a:rPr>
                        <a:t>ULL kick-off meeting </a:t>
                      </a:r>
                      <a:r>
                        <a:rPr lang="en-GB" sz="1200" u="none" strike="noStrike" dirty="0" smtClean="0">
                          <a:effectLst/>
                        </a:rPr>
                        <a:t>document for </a:t>
                      </a:r>
                      <a:r>
                        <a:rPr lang="en-GB" sz="1200" u="none" strike="noStrike" dirty="0">
                          <a:effectLst/>
                        </a:rPr>
                        <a:t>each </a:t>
                      </a:r>
                      <a:r>
                        <a:rPr lang="en-GB" sz="1200" u="none" strike="noStrike" dirty="0" smtClean="0">
                          <a:effectLst/>
                        </a:rPr>
                        <a:t>ULL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0" marR="3237" marT="32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effectLst/>
                        </a:rPr>
                        <a:t>12/2018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5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smtClean="0">
                          <a:effectLst/>
                        </a:rPr>
                        <a:t>WP</a:t>
                      </a:r>
                      <a:r>
                        <a:rPr lang="en-GB" sz="1200" u="none" strike="noStrike" baseline="0" dirty="0" smtClean="0">
                          <a:effectLst/>
                        </a:rPr>
                        <a:t> 2</a:t>
                      </a:r>
                      <a:r>
                        <a:rPr lang="en-GB" sz="1200" u="none" strike="noStrike" dirty="0" smtClean="0">
                          <a:effectLst/>
                        </a:rPr>
                        <a:t> </a:t>
                      </a:r>
                      <a:r>
                        <a:rPr lang="en-GB" sz="1200" u="none" strike="noStrike" dirty="0">
                          <a:effectLst/>
                        </a:rPr>
                        <a:t>One methodology </a:t>
                      </a:r>
                      <a:r>
                        <a:rPr lang="en-GB" sz="1200" u="none" strike="noStrike" dirty="0" smtClean="0">
                          <a:effectLst/>
                        </a:rPr>
                        <a:t>document</a:t>
                      </a:r>
                      <a:r>
                        <a:rPr lang="en-GB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</a:rPr>
                        <a:t>per </a:t>
                      </a:r>
                      <a:r>
                        <a:rPr lang="en-GB" sz="1200" u="none" strike="noStrike" dirty="0">
                          <a:effectLst/>
                        </a:rPr>
                        <a:t>ULL </a:t>
                      </a:r>
                      <a:r>
                        <a:rPr lang="en-GB" sz="1200" u="none" strike="noStrike" dirty="0" smtClean="0">
                          <a:effectLst/>
                        </a:rPr>
                        <a:t>on </a:t>
                      </a:r>
                      <a:r>
                        <a:rPr lang="en-GB" sz="1200" u="none" strike="noStrike" dirty="0">
                          <a:effectLst/>
                        </a:rPr>
                        <a:t>stakeholder engagement </a:t>
                      </a:r>
                      <a:r>
                        <a:rPr lang="en-GB" sz="1200" u="none" strike="noStrike" dirty="0" smtClean="0">
                          <a:effectLst/>
                        </a:rPr>
                        <a:t>process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0" marR="3237" marT="32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effectLst/>
                        </a:rPr>
                        <a:t>12/2018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3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smtClean="0">
                          <a:effectLst/>
                        </a:rPr>
                        <a:t>WP</a:t>
                      </a:r>
                      <a:r>
                        <a:rPr lang="en-GB" sz="1200" u="none" strike="noStrike" baseline="0" dirty="0" smtClean="0">
                          <a:effectLst/>
                        </a:rPr>
                        <a:t> 3 </a:t>
                      </a:r>
                      <a:r>
                        <a:rPr lang="en-GB" sz="1200" u="none" strike="noStrike" dirty="0" smtClean="0">
                          <a:effectLst/>
                        </a:rPr>
                        <a:t>Materials </a:t>
                      </a:r>
                      <a:r>
                        <a:rPr lang="en-GB" sz="1200" u="none" strike="noStrike" dirty="0">
                          <a:effectLst/>
                        </a:rPr>
                        <a:t>for workshop </a:t>
                      </a:r>
                      <a:r>
                        <a:rPr lang="en-GB" sz="1200" u="none" strike="noStrike" dirty="0" smtClean="0">
                          <a:effectLst/>
                        </a:rPr>
                        <a:t>on systems</a:t>
                      </a:r>
                      <a:r>
                        <a:rPr lang="en-GB" sz="1200" u="none" strike="noStrike" baseline="0" dirty="0" smtClean="0">
                          <a:effectLst/>
                        </a:rPr>
                        <a:t> mapping and problem solving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0" marR="3237" marT="32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effectLst/>
                        </a:rPr>
                        <a:t>12/2018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6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smtClean="0">
                          <a:effectLst/>
                        </a:rPr>
                        <a:t>WP</a:t>
                      </a:r>
                      <a:r>
                        <a:rPr lang="en-GB" sz="1200" u="none" strike="noStrike" baseline="0" dirty="0" smtClean="0">
                          <a:effectLst/>
                        </a:rPr>
                        <a:t> 5 </a:t>
                      </a:r>
                      <a:r>
                        <a:rPr lang="en-GB" sz="1200" u="none" strike="noStrike" dirty="0" smtClean="0">
                          <a:effectLst/>
                        </a:rPr>
                        <a:t>Impact </a:t>
                      </a:r>
                      <a:r>
                        <a:rPr lang="en-GB" sz="1200" u="none" strike="noStrike" dirty="0">
                          <a:effectLst/>
                        </a:rPr>
                        <a:t>Plan (</a:t>
                      </a:r>
                      <a:r>
                        <a:rPr lang="en-GB" sz="1200" u="none" strike="noStrike" dirty="0" err="1">
                          <a:effectLst/>
                        </a:rPr>
                        <a:t>inc.</a:t>
                      </a:r>
                      <a:r>
                        <a:rPr lang="en-GB" sz="1200" u="none" strike="noStrike" dirty="0">
                          <a:effectLst/>
                        </a:rPr>
                        <a:t> stakeholder analysis and tracking document, policy briefings)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0" marR="3237" marT="32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effectLst/>
                        </a:rPr>
                        <a:t>12/2018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357403" y="1969476"/>
            <a:ext cx="1624079" cy="1005841"/>
            <a:chOff x="6977575" y="1969476"/>
            <a:chExt cx="1624079" cy="1005841"/>
          </a:xfrm>
        </p:grpSpPr>
        <p:sp>
          <p:nvSpPr>
            <p:cNvPr id="4" name="Right Brace 3"/>
            <p:cNvSpPr/>
            <p:nvPr/>
          </p:nvSpPr>
          <p:spPr>
            <a:xfrm>
              <a:off x="6977575" y="1969476"/>
              <a:ext cx="242667" cy="100584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57403" y="2206300"/>
              <a:ext cx="124425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Combine these</a:t>
              </a:r>
              <a:endParaRPr lang="en-GB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65163" y="3945987"/>
            <a:ext cx="25130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Upload documents to </a:t>
            </a:r>
            <a:r>
              <a:rPr lang="en-GB" dirty="0" err="1" smtClean="0"/>
              <a:t>Sharepoint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3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351064"/>
              </p:ext>
            </p:extLst>
          </p:nvPr>
        </p:nvGraphicFramePr>
        <p:xfrm>
          <a:off x="422031" y="1582616"/>
          <a:ext cx="6302327" cy="24686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29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560"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Deliverable </a:t>
                      </a:r>
                      <a:r>
                        <a:rPr lang="en-GB" sz="1200" b="1" u="none" strike="noStrike" dirty="0" smtClean="0">
                          <a:effectLst/>
                        </a:rPr>
                        <a:t>name</a:t>
                      </a: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 smtClean="0">
                          <a:effectLst/>
                        </a:rPr>
                        <a:t>Due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5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smtClean="0">
                          <a:effectLst/>
                        </a:rPr>
                        <a:t>WP 3 Post </a:t>
                      </a:r>
                      <a:r>
                        <a:rPr lang="en-GB" sz="1200" u="none" strike="noStrike" dirty="0">
                          <a:effectLst/>
                        </a:rPr>
                        <a:t>workshop formal mapping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0" marR="3237" marT="32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effectLst/>
                        </a:rPr>
                        <a:t>12/2019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5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smtClean="0">
                          <a:effectLst/>
                        </a:rPr>
                        <a:t>WP 6 Waste </a:t>
                      </a:r>
                      <a:r>
                        <a:rPr lang="en-GB" sz="1200" u="none" strike="noStrike" dirty="0">
                          <a:effectLst/>
                        </a:rPr>
                        <a:t>FEW ULL global website and resource repository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0" marR="3237" marT="32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effectLst/>
                        </a:rPr>
                        <a:t>6/2019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3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smtClean="0">
                          <a:effectLst/>
                        </a:rPr>
                        <a:t>WP 4 Working </a:t>
                      </a:r>
                      <a:r>
                        <a:rPr lang="en-GB" sz="1200" u="none" strike="noStrike" dirty="0">
                          <a:effectLst/>
                        </a:rPr>
                        <a:t>report on potential national costs and benefits due to </a:t>
                      </a:r>
                      <a:r>
                        <a:rPr lang="en-GB" sz="1200" u="none" strike="noStrike" dirty="0" err="1">
                          <a:effectLst/>
                        </a:rPr>
                        <a:t>sectoral</a:t>
                      </a:r>
                      <a:r>
                        <a:rPr lang="en-GB" sz="1200" u="none" strike="noStrike" dirty="0">
                          <a:effectLst/>
                        </a:rPr>
                        <a:t> interactions and market responses induced by ULL activities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0" marR="3237" marT="32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effectLst/>
                        </a:rPr>
                        <a:t>6/2019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5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8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smtClean="0">
                          <a:effectLst/>
                        </a:rPr>
                        <a:t>WP 1 Annual </a:t>
                      </a:r>
                      <a:r>
                        <a:rPr lang="en-GB" sz="1200" u="none" strike="noStrike" dirty="0">
                          <a:effectLst/>
                        </a:rPr>
                        <a:t>progress report </a:t>
                      </a:r>
                      <a:r>
                        <a:rPr lang="en-GB" sz="1200" u="none" strike="noStrike" dirty="0" smtClean="0">
                          <a:effectLst/>
                        </a:rPr>
                        <a:t>with </a:t>
                      </a:r>
                      <a:r>
                        <a:rPr lang="en-GB" sz="1200" u="none" strike="noStrike" dirty="0">
                          <a:effectLst/>
                        </a:rPr>
                        <a:t>description of transnational </a:t>
                      </a:r>
                      <a:r>
                        <a:rPr lang="en-GB" sz="1200" u="none" strike="noStrike" dirty="0" smtClean="0">
                          <a:effectLst/>
                        </a:rPr>
                        <a:t>cooperation,</a:t>
                      </a:r>
                    </a:p>
                    <a:p>
                      <a:pPr algn="l" fontAlgn="ctr"/>
                      <a:r>
                        <a:rPr lang="en-GB" sz="1200" u="none" strike="noStrike" dirty="0" smtClean="0">
                          <a:effectLst/>
                        </a:rPr>
                        <a:t>summary </a:t>
                      </a:r>
                      <a:r>
                        <a:rPr lang="en-GB" sz="1200" u="none" strike="noStrike" dirty="0">
                          <a:effectLst/>
                        </a:rPr>
                        <a:t>of the project status, measurable key performance </a:t>
                      </a:r>
                      <a:r>
                        <a:rPr lang="en-GB" sz="1200" u="none" strike="noStrike" dirty="0" smtClean="0">
                          <a:effectLst/>
                        </a:rPr>
                        <a:t>indicators </a:t>
                      </a:r>
                      <a:r>
                        <a:rPr lang="en-GB" sz="1200" u="none" strike="noStrike" dirty="0">
                          <a:effectLst/>
                        </a:rPr>
                        <a:t>and </a:t>
                      </a:r>
                      <a:r>
                        <a:rPr lang="en-GB" sz="1200" u="none" strike="noStrike" dirty="0" err="1">
                          <a:effectLst/>
                        </a:rPr>
                        <a:t>ResearchFish</a:t>
                      </a:r>
                      <a:r>
                        <a:rPr lang="en-GB" sz="1200" u="none" strike="noStrike" dirty="0">
                          <a:effectLst/>
                        </a:rPr>
                        <a:t> update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0" marR="3237" marT="32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effectLst/>
                        </a:rPr>
                        <a:t>6/2019, 6/2020, 6/2021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9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9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smtClean="0">
                          <a:effectLst/>
                        </a:rPr>
                        <a:t>WP 1</a:t>
                      </a:r>
                      <a:r>
                        <a:rPr lang="en-GB" sz="1200" u="none" strike="noStrike" baseline="0" dirty="0" smtClean="0">
                          <a:effectLst/>
                        </a:rPr>
                        <a:t> K</a:t>
                      </a:r>
                      <a:r>
                        <a:rPr lang="en-GB" sz="1200" u="none" strike="noStrike" dirty="0" smtClean="0">
                          <a:effectLst/>
                        </a:rPr>
                        <a:t>ey </a:t>
                      </a:r>
                      <a:r>
                        <a:rPr lang="en-GB" sz="1200" u="none" strike="noStrike" dirty="0">
                          <a:effectLst/>
                        </a:rPr>
                        <a:t>performance indicators for project progress and their contribution to the overall aim of the call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0" marR="3237" marT="32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effectLst/>
                        </a:rPr>
                        <a:t>12/2019 6/2021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37" marR="3237" marT="323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5019" y="227273"/>
            <a:ext cx="4624686" cy="1003650"/>
          </a:xfrm>
        </p:spPr>
        <p:txBody>
          <a:bodyPr/>
          <a:lstStyle/>
          <a:p>
            <a:r>
              <a:rPr lang="en-GB" dirty="0" smtClean="0"/>
              <a:t>Deliverables up to end of Y2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4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Milestones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82577"/>
              </p:ext>
            </p:extLst>
          </p:nvPr>
        </p:nvGraphicFramePr>
        <p:xfrm>
          <a:off x="430213" y="1244988"/>
          <a:ext cx="7886700" cy="298346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64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3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91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No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Milestone name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Work package(s)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Time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1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All </a:t>
                      </a:r>
                      <a:r>
                        <a:rPr lang="en-GB" sz="1200" u="none" strike="noStrike" dirty="0" smtClean="0">
                          <a:effectLst/>
                        </a:rPr>
                        <a:t>ULLs </a:t>
                      </a:r>
                      <a:r>
                        <a:rPr lang="en-GB" sz="1200" u="none" strike="noStrike" dirty="0">
                          <a:effectLst/>
                        </a:rPr>
                        <a:t>established and kick-off meetings held and first international meeting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All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End Nov 2018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1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Impact plan and all other project documentation ready and agreed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WP1, WP2, WP5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End </a:t>
                      </a:r>
                      <a:r>
                        <a:rPr lang="en-GB" sz="1200" u="none" strike="noStrike" dirty="0" smtClean="0">
                          <a:effectLst/>
                        </a:rPr>
                        <a:t>Dec </a:t>
                      </a:r>
                      <a:r>
                        <a:rPr lang="en-GB" sz="1200" u="none" strike="noStrike" dirty="0">
                          <a:effectLst/>
                        </a:rPr>
                        <a:t>2018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1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Waste FEW ULL global website and resource repository ready and running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WP1, WP7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End May </a:t>
                      </a:r>
                      <a:r>
                        <a:rPr lang="en-GB" sz="1200" u="none" strike="noStrike" dirty="0" smtClean="0">
                          <a:effectLst/>
                        </a:rPr>
                        <a:t>2019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1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1st annual progress report ready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All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End May </a:t>
                      </a:r>
                      <a:r>
                        <a:rPr lang="en-GB" sz="1200" u="none" strike="noStrike" dirty="0" smtClean="0">
                          <a:effectLst/>
                        </a:rPr>
                        <a:t>2019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1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Survey with key performance indicators (KPIs) for project conducted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WP1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End Nov 2019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44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Draft reports on non-market environmental and health impacts of ULL activities  and draft policy briefing ready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WP3, WP4, WP5, WP6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End May 2020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91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2nd annual progress report ready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All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End May 2018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91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Final ULL analysis and report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WP2, WP3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End Feb 2021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91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Final international meeting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All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End Feb 2021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91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Final Expenditure Statement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WP1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End May 2021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8" marR="8548" marT="854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675758" y="1479176"/>
            <a:ext cx="4926330" cy="3314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617220" y="737123"/>
            <a:ext cx="4926330" cy="1561189"/>
            <a:chOff x="617220" y="737123"/>
            <a:chExt cx="4926330" cy="1561189"/>
          </a:xfrm>
        </p:grpSpPr>
        <p:sp>
          <p:nvSpPr>
            <p:cNvPr id="5" name="Oval 4"/>
            <p:cNvSpPr/>
            <p:nvPr/>
          </p:nvSpPr>
          <p:spPr>
            <a:xfrm>
              <a:off x="617220" y="1966842"/>
              <a:ext cx="4926330" cy="33147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68455" y="737123"/>
              <a:ext cx="99347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Sharepoint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486150" y="1041402"/>
              <a:ext cx="285750" cy="1091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341332" y="749714"/>
              <a:ext cx="7975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Website </a:t>
              </a:r>
              <a:endParaRPr lang="en-GB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2399392" y="1041402"/>
              <a:ext cx="238947" cy="1091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49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96" y="51426"/>
            <a:ext cx="8750299" cy="49196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878" y="0"/>
            <a:ext cx="8894617" cy="28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911678" y="3039226"/>
            <a:ext cx="235513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Nadine Heck: </a:t>
            </a:r>
            <a:r>
              <a:rPr lang="en-GB" dirty="0" smtClean="0">
                <a:hlinkClick r:id="rId3"/>
              </a:rPr>
              <a:t>nheck@ucsc.edu</a:t>
            </a:r>
            <a:endParaRPr lang="en-GB" dirty="0" smtClean="0"/>
          </a:p>
          <a:p>
            <a:r>
              <a:rPr lang="en-GB" dirty="0" smtClean="0"/>
              <a:t>Or Adina </a:t>
            </a:r>
            <a:r>
              <a:rPr lang="en-GB" dirty="0" err="1" smtClean="0"/>
              <a:t>Paytan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4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95" y="1290342"/>
            <a:ext cx="7886700" cy="32635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Project outline</a:t>
            </a:r>
          </a:p>
          <a:p>
            <a:pPr marL="0" indent="0">
              <a:buNone/>
            </a:pPr>
            <a:r>
              <a:rPr lang="en-GB" dirty="0" smtClean="0"/>
              <a:t>Aim:</a:t>
            </a:r>
          </a:p>
          <a:p>
            <a:pPr marL="0" indent="0">
              <a:buNone/>
            </a:pPr>
            <a:r>
              <a:rPr lang="en-GB" dirty="0" smtClean="0"/>
              <a:t>To map and reduce waste in the urban food-energy-water nexus</a:t>
            </a:r>
          </a:p>
          <a:p>
            <a:pPr marL="0" indent="0">
              <a:buNone/>
            </a:pPr>
            <a:r>
              <a:rPr lang="en-GB" dirty="0" smtClean="0"/>
              <a:t>Objectives:</a:t>
            </a:r>
          </a:p>
          <a:p>
            <a:pPr marL="342900" indent="-342900">
              <a:buAutoNum type="alphaLcPeriod"/>
            </a:pPr>
            <a:r>
              <a:rPr lang="en-GB" dirty="0" smtClean="0"/>
              <a:t>Map resource flows</a:t>
            </a:r>
          </a:p>
          <a:p>
            <a:pPr marL="342900" indent="-342900">
              <a:buAutoNum type="alphaLcPeriod"/>
            </a:pPr>
            <a:r>
              <a:rPr lang="en-GB" dirty="0" smtClean="0"/>
              <a:t>Identify critical dysfunctional linear pathways</a:t>
            </a:r>
          </a:p>
          <a:p>
            <a:pPr marL="342900" indent="-342900">
              <a:buAutoNum type="alphaLcPeriod"/>
            </a:pPr>
            <a:r>
              <a:rPr lang="en-GB" dirty="0" smtClean="0"/>
              <a:t>Agree the appropriate local response: identify suitable interventions</a:t>
            </a:r>
          </a:p>
          <a:p>
            <a:pPr marL="342900" indent="-342900">
              <a:buAutoNum type="alphaLcPeriod"/>
            </a:pPr>
            <a:r>
              <a:rPr lang="en-GB" dirty="0" smtClean="0"/>
              <a:t>Model market and non-market economic value of each intervention</a:t>
            </a:r>
          </a:p>
          <a:p>
            <a:pPr marL="342900" indent="-342900">
              <a:buAutoNum type="alphaLcPeriod"/>
            </a:pPr>
            <a:r>
              <a:rPr lang="en-GB" dirty="0" smtClean="0"/>
              <a:t>Engage with decision-makers to close the loop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4" y="80976"/>
            <a:ext cx="5192598" cy="111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20740" y="2772053"/>
            <a:ext cx="30518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“Test beds” in 4 Urban Living Labs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9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86300" y="883493"/>
            <a:ext cx="4276749" cy="4091703"/>
            <a:chOff x="1478733" y="280364"/>
            <a:chExt cx="6467046" cy="6485959"/>
          </a:xfrm>
        </p:grpSpPr>
        <p:sp>
          <p:nvSpPr>
            <p:cNvPr id="3" name="Block Arc 41"/>
            <p:cNvSpPr/>
            <p:nvPr/>
          </p:nvSpPr>
          <p:spPr>
            <a:xfrm rot="19800000">
              <a:off x="2468390" y="280364"/>
              <a:ext cx="2687434" cy="4237020"/>
            </a:xfrm>
            <a:custGeom>
              <a:avLst/>
              <a:gdLst/>
              <a:ahLst/>
              <a:cxnLst/>
              <a:rect l="l" t="t" r="r" b="b"/>
              <a:pathLst>
                <a:path w="2687434" h="4237020">
                  <a:moveTo>
                    <a:pt x="0" y="1414748"/>
                  </a:moveTo>
                  <a:lnTo>
                    <a:pt x="250" y="1414748"/>
                  </a:lnTo>
                  <a:cubicBezTo>
                    <a:pt x="1332" y="1108682"/>
                    <a:pt x="165719" y="826395"/>
                    <a:pt x="431506" y="674241"/>
                  </a:cubicBezTo>
                  <a:cubicBezTo>
                    <a:pt x="698369" y="521472"/>
                    <a:pt x="1026601" y="523280"/>
                    <a:pt x="1291765" y="678981"/>
                  </a:cubicBezTo>
                  <a:cubicBezTo>
                    <a:pt x="1494877" y="798246"/>
                    <a:pt x="1637167" y="993819"/>
                    <a:pt x="1689560" y="1217300"/>
                  </a:cubicBezTo>
                  <a:lnTo>
                    <a:pt x="1689560" y="209798"/>
                  </a:lnTo>
                  <a:lnTo>
                    <a:pt x="1584661" y="209798"/>
                  </a:lnTo>
                  <a:lnTo>
                    <a:pt x="1794459" y="0"/>
                  </a:lnTo>
                  <a:lnTo>
                    <a:pt x="2004257" y="209798"/>
                  </a:lnTo>
                  <a:lnTo>
                    <a:pt x="1899358" y="209798"/>
                  </a:lnTo>
                  <a:lnTo>
                    <a:pt x="1899358" y="1414748"/>
                  </a:lnTo>
                  <a:lnTo>
                    <a:pt x="1900414" y="1414748"/>
                  </a:lnTo>
                  <a:lnTo>
                    <a:pt x="1742855" y="2229881"/>
                  </a:lnTo>
                  <a:lnTo>
                    <a:pt x="1691224" y="2229881"/>
                  </a:lnTo>
                  <a:lnTo>
                    <a:pt x="1535829" y="1425942"/>
                  </a:lnTo>
                  <a:lnTo>
                    <a:pt x="1534676" y="1425929"/>
                  </a:lnTo>
                  <a:lnTo>
                    <a:pt x="1534212" y="1417578"/>
                  </a:lnTo>
                  <a:lnTo>
                    <a:pt x="1533665" y="1414748"/>
                  </a:lnTo>
                  <a:lnTo>
                    <a:pt x="1534055" y="1414748"/>
                  </a:lnTo>
                  <a:cubicBezTo>
                    <a:pt x="1533412" y="1176213"/>
                    <a:pt x="1406602" y="955585"/>
                    <a:pt x="1200432" y="834525"/>
                  </a:cubicBezTo>
                  <a:cubicBezTo>
                    <a:pt x="991043" y="711574"/>
                    <a:pt x="731852" y="710146"/>
                    <a:pt x="521120" y="830782"/>
                  </a:cubicBezTo>
                  <a:cubicBezTo>
                    <a:pt x="310389" y="951418"/>
                    <a:pt x="180379" y="1175649"/>
                    <a:pt x="180379" y="1418467"/>
                  </a:cubicBezTo>
                  <a:lnTo>
                    <a:pt x="178289" y="1418467"/>
                  </a:lnTo>
                  <a:lnTo>
                    <a:pt x="158161" y="2200674"/>
                  </a:lnTo>
                  <a:lnTo>
                    <a:pt x="161307" y="2201106"/>
                  </a:lnTo>
                  <a:cubicBezTo>
                    <a:pt x="150240" y="2289597"/>
                    <a:pt x="190934" y="2375864"/>
                    <a:pt x="264496" y="2419169"/>
                  </a:cubicBezTo>
                  <a:lnTo>
                    <a:pt x="506057" y="2526257"/>
                  </a:lnTo>
                  <a:lnTo>
                    <a:pt x="507114" y="2524056"/>
                  </a:lnTo>
                  <a:lnTo>
                    <a:pt x="517786" y="2531457"/>
                  </a:lnTo>
                  <a:lnTo>
                    <a:pt x="522500" y="2533546"/>
                  </a:lnTo>
                  <a:lnTo>
                    <a:pt x="522100" y="2534448"/>
                  </a:lnTo>
                  <a:lnTo>
                    <a:pt x="545312" y="2550543"/>
                  </a:lnTo>
                  <a:lnTo>
                    <a:pt x="2570531" y="3472953"/>
                  </a:lnTo>
                  <a:lnTo>
                    <a:pt x="2609156" y="3386200"/>
                  </a:lnTo>
                  <a:lnTo>
                    <a:pt x="2687434" y="3560263"/>
                  </a:lnTo>
                  <a:lnTo>
                    <a:pt x="2505702" y="3618562"/>
                  </a:lnTo>
                  <a:lnTo>
                    <a:pt x="2542847" y="3535133"/>
                  </a:lnTo>
                  <a:lnTo>
                    <a:pt x="688234" y="2753890"/>
                  </a:lnTo>
                  <a:lnTo>
                    <a:pt x="698438" y="2811707"/>
                  </a:lnTo>
                  <a:lnTo>
                    <a:pt x="702130" y="2811707"/>
                  </a:lnTo>
                  <a:lnTo>
                    <a:pt x="701705" y="2830217"/>
                  </a:lnTo>
                  <a:cubicBezTo>
                    <a:pt x="701763" y="2830348"/>
                    <a:pt x="701769" y="2830481"/>
                    <a:pt x="701775" y="2830614"/>
                  </a:cubicBezTo>
                  <a:lnTo>
                    <a:pt x="701695" y="2830617"/>
                  </a:lnTo>
                  <a:lnTo>
                    <a:pt x="672639" y="4094712"/>
                  </a:lnTo>
                  <a:lnTo>
                    <a:pt x="767052" y="4094712"/>
                  </a:lnTo>
                  <a:lnTo>
                    <a:pt x="639876" y="4237020"/>
                  </a:lnTo>
                  <a:lnTo>
                    <a:pt x="512701" y="4094712"/>
                  </a:lnTo>
                  <a:lnTo>
                    <a:pt x="607115" y="4094712"/>
                  </a:lnTo>
                  <a:lnTo>
                    <a:pt x="578190" y="2836363"/>
                  </a:lnTo>
                  <a:lnTo>
                    <a:pt x="573387" y="2836587"/>
                  </a:lnTo>
                  <a:cubicBezTo>
                    <a:pt x="570708" y="2773664"/>
                    <a:pt x="543741" y="2715575"/>
                    <a:pt x="500089" y="2674636"/>
                  </a:cubicBezTo>
                  <a:lnTo>
                    <a:pt x="435876" y="2647586"/>
                  </a:lnTo>
                  <a:lnTo>
                    <a:pt x="436834" y="2645399"/>
                  </a:lnTo>
                  <a:lnTo>
                    <a:pt x="218070" y="2548417"/>
                  </a:lnTo>
                  <a:lnTo>
                    <a:pt x="216012" y="2552705"/>
                  </a:lnTo>
                  <a:cubicBezTo>
                    <a:pt x="95457" y="2491462"/>
                    <a:pt x="20930" y="2365488"/>
                    <a:pt x="21588" y="2229881"/>
                  </a:cubicBezTo>
                  <a:lnTo>
                    <a:pt x="20976" y="2229881"/>
                  </a:lnTo>
                  <a:lnTo>
                    <a:pt x="96" y="1418468"/>
                  </a:lnTo>
                  <a:lnTo>
                    <a:pt x="2" y="1418468"/>
                  </a:lnTo>
                  <a:lnTo>
                    <a:pt x="70" y="1417454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lumMod val="7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478733" y="335733"/>
              <a:ext cx="6467046" cy="6430590"/>
              <a:chOff x="1478733" y="335733"/>
              <a:chExt cx="6467046" cy="643059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478733" y="335733"/>
                <a:ext cx="6164211" cy="61642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" name="Block Arc 41"/>
              <p:cNvSpPr/>
              <p:nvPr/>
            </p:nvSpPr>
            <p:spPr>
              <a:xfrm rot="12600000">
                <a:off x="2723549" y="2529303"/>
                <a:ext cx="2687434" cy="4237020"/>
              </a:xfrm>
              <a:custGeom>
                <a:avLst/>
                <a:gdLst/>
                <a:ahLst/>
                <a:cxnLst/>
                <a:rect l="l" t="t" r="r" b="b"/>
                <a:pathLst>
                  <a:path w="2687434" h="4237020">
                    <a:moveTo>
                      <a:pt x="0" y="1414748"/>
                    </a:moveTo>
                    <a:lnTo>
                      <a:pt x="250" y="1414748"/>
                    </a:lnTo>
                    <a:cubicBezTo>
                      <a:pt x="1332" y="1108682"/>
                      <a:pt x="165719" y="826395"/>
                      <a:pt x="431506" y="674241"/>
                    </a:cubicBezTo>
                    <a:cubicBezTo>
                      <a:pt x="698369" y="521472"/>
                      <a:pt x="1026601" y="523280"/>
                      <a:pt x="1291765" y="678981"/>
                    </a:cubicBezTo>
                    <a:cubicBezTo>
                      <a:pt x="1494877" y="798246"/>
                      <a:pt x="1637167" y="993819"/>
                      <a:pt x="1689560" y="1217300"/>
                    </a:cubicBezTo>
                    <a:lnTo>
                      <a:pt x="1689560" y="209798"/>
                    </a:lnTo>
                    <a:lnTo>
                      <a:pt x="1584661" y="209798"/>
                    </a:lnTo>
                    <a:lnTo>
                      <a:pt x="1794459" y="0"/>
                    </a:lnTo>
                    <a:lnTo>
                      <a:pt x="2004257" y="209798"/>
                    </a:lnTo>
                    <a:lnTo>
                      <a:pt x="1899358" y="209798"/>
                    </a:lnTo>
                    <a:lnTo>
                      <a:pt x="1899358" y="1414748"/>
                    </a:lnTo>
                    <a:lnTo>
                      <a:pt x="1900414" y="1414748"/>
                    </a:lnTo>
                    <a:lnTo>
                      <a:pt x="1742855" y="2229881"/>
                    </a:lnTo>
                    <a:lnTo>
                      <a:pt x="1691224" y="2229881"/>
                    </a:lnTo>
                    <a:lnTo>
                      <a:pt x="1535829" y="1425942"/>
                    </a:lnTo>
                    <a:lnTo>
                      <a:pt x="1534676" y="1425929"/>
                    </a:lnTo>
                    <a:lnTo>
                      <a:pt x="1534212" y="1417578"/>
                    </a:lnTo>
                    <a:lnTo>
                      <a:pt x="1533665" y="1414748"/>
                    </a:lnTo>
                    <a:lnTo>
                      <a:pt x="1534055" y="1414748"/>
                    </a:lnTo>
                    <a:cubicBezTo>
                      <a:pt x="1533412" y="1176213"/>
                      <a:pt x="1406602" y="955585"/>
                      <a:pt x="1200432" y="834525"/>
                    </a:cubicBezTo>
                    <a:cubicBezTo>
                      <a:pt x="991043" y="711574"/>
                      <a:pt x="731852" y="710146"/>
                      <a:pt x="521120" y="830782"/>
                    </a:cubicBezTo>
                    <a:cubicBezTo>
                      <a:pt x="310389" y="951418"/>
                      <a:pt x="180379" y="1175649"/>
                      <a:pt x="180379" y="1418467"/>
                    </a:cubicBezTo>
                    <a:lnTo>
                      <a:pt x="178289" y="1418467"/>
                    </a:lnTo>
                    <a:lnTo>
                      <a:pt x="158161" y="2200674"/>
                    </a:lnTo>
                    <a:lnTo>
                      <a:pt x="161307" y="2201106"/>
                    </a:lnTo>
                    <a:cubicBezTo>
                      <a:pt x="150240" y="2289597"/>
                      <a:pt x="190934" y="2375864"/>
                      <a:pt x="264496" y="2419169"/>
                    </a:cubicBezTo>
                    <a:lnTo>
                      <a:pt x="506057" y="2526257"/>
                    </a:lnTo>
                    <a:lnTo>
                      <a:pt x="507114" y="2524056"/>
                    </a:lnTo>
                    <a:lnTo>
                      <a:pt x="517786" y="2531457"/>
                    </a:lnTo>
                    <a:lnTo>
                      <a:pt x="522500" y="2533546"/>
                    </a:lnTo>
                    <a:lnTo>
                      <a:pt x="522100" y="2534448"/>
                    </a:lnTo>
                    <a:lnTo>
                      <a:pt x="545312" y="2550543"/>
                    </a:lnTo>
                    <a:lnTo>
                      <a:pt x="2570531" y="3472953"/>
                    </a:lnTo>
                    <a:lnTo>
                      <a:pt x="2609156" y="3386200"/>
                    </a:lnTo>
                    <a:lnTo>
                      <a:pt x="2687434" y="3560263"/>
                    </a:lnTo>
                    <a:lnTo>
                      <a:pt x="2505702" y="3618562"/>
                    </a:lnTo>
                    <a:lnTo>
                      <a:pt x="2542847" y="3535133"/>
                    </a:lnTo>
                    <a:lnTo>
                      <a:pt x="688234" y="2753890"/>
                    </a:lnTo>
                    <a:lnTo>
                      <a:pt x="698438" y="2811707"/>
                    </a:lnTo>
                    <a:lnTo>
                      <a:pt x="702130" y="2811707"/>
                    </a:lnTo>
                    <a:lnTo>
                      <a:pt x="701705" y="2830217"/>
                    </a:lnTo>
                    <a:cubicBezTo>
                      <a:pt x="701763" y="2830348"/>
                      <a:pt x="701769" y="2830481"/>
                      <a:pt x="701775" y="2830614"/>
                    </a:cubicBezTo>
                    <a:lnTo>
                      <a:pt x="701695" y="2830617"/>
                    </a:lnTo>
                    <a:lnTo>
                      <a:pt x="672639" y="4094712"/>
                    </a:lnTo>
                    <a:lnTo>
                      <a:pt x="767052" y="4094712"/>
                    </a:lnTo>
                    <a:lnTo>
                      <a:pt x="639876" y="4237020"/>
                    </a:lnTo>
                    <a:lnTo>
                      <a:pt x="512701" y="4094712"/>
                    </a:lnTo>
                    <a:lnTo>
                      <a:pt x="607115" y="4094712"/>
                    </a:lnTo>
                    <a:lnTo>
                      <a:pt x="578190" y="2836363"/>
                    </a:lnTo>
                    <a:lnTo>
                      <a:pt x="573387" y="2836587"/>
                    </a:lnTo>
                    <a:cubicBezTo>
                      <a:pt x="570708" y="2773664"/>
                      <a:pt x="543741" y="2715575"/>
                      <a:pt x="500089" y="2674636"/>
                    </a:cubicBezTo>
                    <a:lnTo>
                      <a:pt x="435876" y="2647586"/>
                    </a:lnTo>
                    <a:lnTo>
                      <a:pt x="436834" y="2645399"/>
                    </a:lnTo>
                    <a:lnTo>
                      <a:pt x="218070" y="2548417"/>
                    </a:lnTo>
                    <a:lnTo>
                      <a:pt x="216012" y="2552705"/>
                    </a:lnTo>
                    <a:cubicBezTo>
                      <a:pt x="95457" y="2491462"/>
                      <a:pt x="20930" y="2365488"/>
                      <a:pt x="21588" y="2229881"/>
                    </a:cubicBezTo>
                    <a:lnTo>
                      <a:pt x="20976" y="2229881"/>
                    </a:lnTo>
                    <a:lnTo>
                      <a:pt x="96" y="1418468"/>
                    </a:lnTo>
                    <a:lnTo>
                      <a:pt x="2" y="1418468"/>
                    </a:lnTo>
                    <a:lnTo>
                      <a:pt x="70" y="1417454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ight Arrow 6"/>
              <p:cNvSpPr/>
              <p:nvPr/>
            </p:nvSpPr>
            <p:spPr>
              <a:xfrm rot="19800000">
                <a:off x="3620162" y="2003399"/>
                <a:ext cx="414231" cy="198209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Right Arrow 7"/>
              <p:cNvSpPr/>
              <p:nvPr/>
            </p:nvSpPr>
            <p:spPr>
              <a:xfrm rot="19800000">
                <a:off x="2626956" y="2638895"/>
                <a:ext cx="282430" cy="198209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3600000">
                <a:off x="3175882" y="647239"/>
                <a:ext cx="430118" cy="215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waste</a:t>
                </a:r>
                <a:endParaRPr lang="en-CA" sz="1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 rot="14400000">
                <a:off x="2910535" y="2061229"/>
                <a:ext cx="720080" cy="72008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000984" y="2145946"/>
                <a:ext cx="492993" cy="525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ight Arrow 11"/>
              <p:cNvSpPr/>
              <p:nvPr/>
            </p:nvSpPr>
            <p:spPr>
              <a:xfrm rot="12600000">
                <a:off x="3593130" y="4616926"/>
                <a:ext cx="414231" cy="198209"/>
              </a:xfrm>
              <a:prstGeom prst="rightArrow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" name="Right Arrow 12"/>
              <p:cNvSpPr/>
              <p:nvPr/>
            </p:nvSpPr>
            <p:spPr>
              <a:xfrm rot="12600000">
                <a:off x="4738940" y="5216391"/>
                <a:ext cx="282430" cy="198209"/>
              </a:xfrm>
              <a:prstGeom prst="rightArrow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8000000">
                <a:off x="2640998" y="5651907"/>
                <a:ext cx="4301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waste</a:t>
                </a:r>
                <a:endParaRPr lang="en-CA" sz="1400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 rot="7200000">
                <a:off x="3994617" y="4678726"/>
                <a:ext cx="720080" cy="72008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6" name="Picture 8" descr="Image result for lightbulb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5529" y="4698936"/>
                <a:ext cx="540462" cy="6323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Block Arc 41"/>
              <p:cNvSpPr/>
              <p:nvPr/>
            </p:nvSpPr>
            <p:spPr>
              <a:xfrm rot="5400000">
                <a:off x="4483552" y="1173317"/>
                <a:ext cx="2687434" cy="4237020"/>
              </a:xfrm>
              <a:custGeom>
                <a:avLst/>
                <a:gdLst/>
                <a:ahLst/>
                <a:cxnLst/>
                <a:rect l="l" t="t" r="r" b="b"/>
                <a:pathLst>
                  <a:path w="2687434" h="4237020">
                    <a:moveTo>
                      <a:pt x="0" y="1414748"/>
                    </a:moveTo>
                    <a:lnTo>
                      <a:pt x="250" y="1414748"/>
                    </a:lnTo>
                    <a:cubicBezTo>
                      <a:pt x="1332" y="1108682"/>
                      <a:pt x="165719" y="826395"/>
                      <a:pt x="431506" y="674241"/>
                    </a:cubicBezTo>
                    <a:cubicBezTo>
                      <a:pt x="698369" y="521472"/>
                      <a:pt x="1026601" y="523280"/>
                      <a:pt x="1291765" y="678981"/>
                    </a:cubicBezTo>
                    <a:cubicBezTo>
                      <a:pt x="1494877" y="798246"/>
                      <a:pt x="1637167" y="993819"/>
                      <a:pt x="1689560" y="1217300"/>
                    </a:cubicBezTo>
                    <a:lnTo>
                      <a:pt x="1689560" y="209798"/>
                    </a:lnTo>
                    <a:lnTo>
                      <a:pt x="1584661" y="209798"/>
                    </a:lnTo>
                    <a:lnTo>
                      <a:pt x="1794459" y="0"/>
                    </a:lnTo>
                    <a:lnTo>
                      <a:pt x="2004257" y="209798"/>
                    </a:lnTo>
                    <a:lnTo>
                      <a:pt x="1899358" y="209798"/>
                    </a:lnTo>
                    <a:lnTo>
                      <a:pt x="1899358" y="1414748"/>
                    </a:lnTo>
                    <a:lnTo>
                      <a:pt x="1900414" y="1414748"/>
                    </a:lnTo>
                    <a:lnTo>
                      <a:pt x="1742855" y="2229881"/>
                    </a:lnTo>
                    <a:lnTo>
                      <a:pt x="1691224" y="2229881"/>
                    </a:lnTo>
                    <a:lnTo>
                      <a:pt x="1535829" y="1425942"/>
                    </a:lnTo>
                    <a:lnTo>
                      <a:pt x="1534676" y="1425929"/>
                    </a:lnTo>
                    <a:lnTo>
                      <a:pt x="1534212" y="1417578"/>
                    </a:lnTo>
                    <a:lnTo>
                      <a:pt x="1533665" y="1414748"/>
                    </a:lnTo>
                    <a:lnTo>
                      <a:pt x="1534055" y="1414748"/>
                    </a:lnTo>
                    <a:cubicBezTo>
                      <a:pt x="1533412" y="1176213"/>
                      <a:pt x="1406602" y="955585"/>
                      <a:pt x="1200432" y="834525"/>
                    </a:cubicBezTo>
                    <a:cubicBezTo>
                      <a:pt x="991043" y="711574"/>
                      <a:pt x="731852" y="710146"/>
                      <a:pt x="521120" y="830782"/>
                    </a:cubicBezTo>
                    <a:cubicBezTo>
                      <a:pt x="310389" y="951418"/>
                      <a:pt x="180379" y="1175649"/>
                      <a:pt x="180379" y="1418467"/>
                    </a:cubicBezTo>
                    <a:lnTo>
                      <a:pt x="178289" y="1418467"/>
                    </a:lnTo>
                    <a:lnTo>
                      <a:pt x="158161" y="2200674"/>
                    </a:lnTo>
                    <a:lnTo>
                      <a:pt x="161307" y="2201106"/>
                    </a:lnTo>
                    <a:cubicBezTo>
                      <a:pt x="150240" y="2289597"/>
                      <a:pt x="190934" y="2375864"/>
                      <a:pt x="264496" y="2419169"/>
                    </a:cubicBezTo>
                    <a:lnTo>
                      <a:pt x="506057" y="2526257"/>
                    </a:lnTo>
                    <a:lnTo>
                      <a:pt x="507114" y="2524056"/>
                    </a:lnTo>
                    <a:lnTo>
                      <a:pt x="517786" y="2531457"/>
                    </a:lnTo>
                    <a:lnTo>
                      <a:pt x="522500" y="2533546"/>
                    </a:lnTo>
                    <a:lnTo>
                      <a:pt x="522100" y="2534448"/>
                    </a:lnTo>
                    <a:lnTo>
                      <a:pt x="545312" y="2550543"/>
                    </a:lnTo>
                    <a:lnTo>
                      <a:pt x="2570531" y="3472953"/>
                    </a:lnTo>
                    <a:lnTo>
                      <a:pt x="2609156" y="3386200"/>
                    </a:lnTo>
                    <a:lnTo>
                      <a:pt x="2687434" y="3560263"/>
                    </a:lnTo>
                    <a:lnTo>
                      <a:pt x="2505702" y="3618562"/>
                    </a:lnTo>
                    <a:lnTo>
                      <a:pt x="2542847" y="3535133"/>
                    </a:lnTo>
                    <a:lnTo>
                      <a:pt x="688234" y="2753890"/>
                    </a:lnTo>
                    <a:lnTo>
                      <a:pt x="698438" y="2811707"/>
                    </a:lnTo>
                    <a:lnTo>
                      <a:pt x="702130" y="2811707"/>
                    </a:lnTo>
                    <a:lnTo>
                      <a:pt x="701705" y="2830217"/>
                    </a:lnTo>
                    <a:cubicBezTo>
                      <a:pt x="701763" y="2830348"/>
                      <a:pt x="701769" y="2830481"/>
                      <a:pt x="701775" y="2830614"/>
                    </a:cubicBezTo>
                    <a:lnTo>
                      <a:pt x="701695" y="2830617"/>
                    </a:lnTo>
                    <a:lnTo>
                      <a:pt x="672639" y="4094712"/>
                    </a:lnTo>
                    <a:lnTo>
                      <a:pt x="767052" y="4094712"/>
                    </a:lnTo>
                    <a:lnTo>
                      <a:pt x="639876" y="4237020"/>
                    </a:lnTo>
                    <a:lnTo>
                      <a:pt x="512701" y="4094712"/>
                    </a:lnTo>
                    <a:lnTo>
                      <a:pt x="607115" y="4094712"/>
                    </a:lnTo>
                    <a:lnTo>
                      <a:pt x="578190" y="2836363"/>
                    </a:lnTo>
                    <a:lnTo>
                      <a:pt x="573387" y="2836587"/>
                    </a:lnTo>
                    <a:cubicBezTo>
                      <a:pt x="570708" y="2773664"/>
                      <a:pt x="543741" y="2715575"/>
                      <a:pt x="500089" y="2674636"/>
                    </a:cubicBezTo>
                    <a:lnTo>
                      <a:pt x="435876" y="2647586"/>
                    </a:lnTo>
                    <a:lnTo>
                      <a:pt x="436834" y="2645399"/>
                    </a:lnTo>
                    <a:lnTo>
                      <a:pt x="218070" y="2548417"/>
                    </a:lnTo>
                    <a:lnTo>
                      <a:pt x="216012" y="2552705"/>
                    </a:lnTo>
                    <a:cubicBezTo>
                      <a:pt x="95457" y="2491462"/>
                      <a:pt x="20930" y="2365488"/>
                      <a:pt x="21588" y="2229881"/>
                    </a:cubicBezTo>
                    <a:lnTo>
                      <a:pt x="20976" y="2229881"/>
                    </a:lnTo>
                    <a:lnTo>
                      <a:pt x="96" y="1418468"/>
                    </a:lnTo>
                    <a:lnTo>
                      <a:pt x="2" y="1418468"/>
                    </a:lnTo>
                    <a:lnTo>
                      <a:pt x="70" y="1417454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700416" y="2070986"/>
                <a:ext cx="1953333" cy="1762441"/>
                <a:chOff x="255103" y="2552205"/>
                <a:chExt cx="1953333" cy="1762441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255103" y="2926839"/>
                  <a:ext cx="720080" cy="720080"/>
                  <a:chOff x="255103" y="548680"/>
                  <a:chExt cx="720080" cy="720080"/>
                </a:xfrm>
              </p:grpSpPr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255103" y="548680"/>
                    <a:ext cx="720080" cy="72008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pic>
                <p:nvPicPr>
                  <p:cNvPr id="25" name="Picture 2" descr="Image result for food icon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1088" y="614665"/>
                    <a:ext cx="588109" cy="58810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1778318" y="4099202"/>
                  <a:ext cx="43011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1400" dirty="0" smtClean="0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a:rPr>
                    <a:t>waste</a:t>
                  </a:r>
                  <a:endParaRPr lang="en-CA" sz="1400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21" name="Right Arrow 20"/>
                <p:cNvSpPr/>
                <p:nvPr/>
              </p:nvSpPr>
              <p:spPr>
                <a:xfrm rot="5400000">
                  <a:off x="450834" y="2594315"/>
                  <a:ext cx="282430" cy="198209"/>
                </a:xfrm>
                <a:prstGeom prst="rightArrow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90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pic>
              <p:nvPicPr>
                <p:cNvPr id="22" name="Picture 2" descr="Image result for food icon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088" y="2980419"/>
                  <a:ext cx="588109" cy="5881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" name="Right Arrow 22"/>
                <p:cNvSpPr/>
                <p:nvPr/>
              </p:nvSpPr>
              <p:spPr>
                <a:xfrm rot="5400000">
                  <a:off x="405736" y="3829276"/>
                  <a:ext cx="414231" cy="198209"/>
                </a:xfrm>
                <a:prstGeom prst="rightArrow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90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" y="917904"/>
            <a:ext cx="4115485" cy="38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1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Goals for this meeting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48" y="790276"/>
            <a:ext cx="3945987" cy="406747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/>
              <a:t>Project progress: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/>
              <a:t>4 Urban Living Labs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/>
              <a:t>Plans for stakeholder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/>
              <a:t>“</a:t>
            </a:r>
            <a:r>
              <a:rPr lang="en-GB" sz="1200" dirty="0"/>
              <a:t>Open” each ULL with stakeholder </a:t>
            </a:r>
            <a:r>
              <a:rPr lang="en-GB" sz="1200" dirty="0" smtClean="0"/>
              <a:t>groups</a:t>
            </a: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/>
              <a:t>Access data to determine </a:t>
            </a:r>
            <a:r>
              <a:rPr lang="en-GB" sz="1200" dirty="0"/>
              <a:t>resource efficiencies in the ULL </a:t>
            </a:r>
            <a:endParaRPr lang="en-GB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/>
              <a:t>Map </a:t>
            </a:r>
            <a:r>
              <a:rPr lang="en-GB" sz="1200" dirty="0"/>
              <a:t>waste and agree the site-specific focus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/>
              <a:t>Where economic evaluation fits, identification and collection of impact, knowledge dissemination and communication.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/>
              <a:t>Networking and collaboration</a:t>
            </a: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 smtClean="0"/>
          </a:p>
          <a:p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476008" y="830930"/>
            <a:ext cx="109446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Rotterdam:</a:t>
            </a:r>
          </a:p>
          <a:p>
            <a:pPr algn="ctr"/>
            <a:r>
              <a:rPr lang="en-GB" dirty="0" smtClean="0"/>
              <a:t>Rachel Greer</a:t>
            </a:r>
          </a:p>
          <a:p>
            <a:pPr algn="ctr"/>
            <a:r>
              <a:rPr lang="en-GB" dirty="0" smtClean="0"/>
              <a:t>DRIFT</a:t>
            </a:r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4492419" y="973937"/>
            <a:ext cx="4342487" cy="4306558"/>
            <a:chOff x="4492419" y="973937"/>
            <a:chExt cx="4342487" cy="4306558"/>
          </a:xfrm>
        </p:grpSpPr>
        <p:grpSp>
          <p:nvGrpSpPr>
            <p:cNvPr id="4" name="Group 3"/>
            <p:cNvGrpSpPr/>
            <p:nvPr/>
          </p:nvGrpSpPr>
          <p:grpSpPr>
            <a:xfrm>
              <a:off x="4492419" y="1654894"/>
              <a:ext cx="4010094" cy="2494522"/>
              <a:chOff x="777683" y="934066"/>
              <a:chExt cx="6842318" cy="4076882"/>
            </a:xfrm>
          </p:grpSpPr>
          <p:pic>
            <p:nvPicPr>
              <p:cNvPr id="5" name="Picture 2" descr="world map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683" y="934066"/>
                <a:ext cx="6842318" cy="4076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5-Point Star 5"/>
              <p:cNvSpPr/>
              <p:nvPr/>
            </p:nvSpPr>
            <p:spPr>
              <a:xfrm>
                <a:off x="3846339" y="2342364"/>
                <a:ext cx="214384" cy="176981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5-Point Star 6"/>
              <p:cNvSpPr/>
              <p:nvPr/>
            </p:nvSpPr>
            <p:spPr>
              <a:xfrm>
                <a:off x="3982532" y="2288287"/>
                <a:ext cx="216310" cy="231058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4306529" y="4072423"/>
                <a:ext cx="238906" cy="245805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2930013" y="3805083"/>
                <a:ext cx="214266" cy="20156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2" name="Straight Arrow Connector 11"/>
            <p:cNvCxnSpPr>
              <a:endCxn id="7" idx="4"/>
            </p:cNvCxnSpPr>
            <p:nvPr/>
          </p:nvCxnSpPr>
          <p:spPr>
            <a:xfrm flipH="1">
              <a:off x="6497466" y="1481768"/>
              <a:ext cx="1296035" cy="10557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6" idx="1"/>
            </p:cNvCxnSpPr>
            <p:nvPr/>
          </p:nvCxnSpPr>
          <p:spPr>
            <a:xfrm>
              <a:off x="5971735" y="1481768"/>
              <a:ext cx="319139" cy="10761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74382" y="973937"/>
              <a:ext cx="112308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Bristol:</a:t>
              </a:r>
            </a:p>
            <a:p>
              <a:pPr algn="ctr"/>
              <a:r>
                <a:rPr lang="en-GB" dirty="0" smtClean="0"/>
                <a:t>Daniel Black</a:t>
              </a:r>
              <a:endParaRPr lang="en-GB" dirty="0"/>
            </a:p>
          </p:txBody>
        </p:sp>
        <p:cxnSp>
          <p:nvCxnSpPr>
            <p:cNvPr id="20" name="Straight Arrow Connector 19"/>
            <p:cNvCxnSpPr>
              <a:endCxn id="8" idx="3"/>
            </p:cNvCxnSpPr>
            <p:nvPr/>
          </p:nvCxnSpPr>
          <p:spPr>
            <a:xfrm flipH="1" flipV="1">
              <a:off x="6673853" y="3725562"/>
              <a:ext cx="732787" cy="6705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954135" y="4310125"/>
              <a:ext cx="1880771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Western Cape:</a:t>
              </a:r>
            </a:p>
            <a:p>
              <a:pPr algn="ctr"/>
              <a:r>
                <a:rPr lang="en-GB" dirty="0" smtClean="0"/>
                <a:t>Kevin Winter,</a:t>
              </a:r>
            </a:p>
            <a:p>
              <a:pPr algn="ctr"/>
              <a:r>
                <a:rPr lang="en-GB" dirty="0" smtClean="0"/>
                <a:t>University of Cape Town</a:t>
              </a:r>
              <a:endParaRPr lang="en-GB" dirty="0"/>
            </a:p>
          </p:txBody>
        </p:sp>
        <p:cxnSp>
          <p:nvCxnSpPr>
            <p:cNvPr id="23" name="Straight Arrow Connector 22"/>
            <p:cNvCxnSpPr>
              <a:endCxn id="9" idx="1"/>
            </p:cNvCxnSpPr>
            <p:nvPr/>
          </p:nvCxnSpPr>
          <p:spPr>
            <a:xfrm flipV="1">
              <a:off x="5753840" y="3458691"/>
              <a:ext cx="0" cy="7545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092505" y="4149416"/>
              <a:ext cx="1167618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Sao Paulo:</a:t>
              </a:r>
            </a:p>
            <a:p>
              <a:pPr algn="ctr"/>
              <a:r>
                <a:rPr lang="en-GB" dirty="0" smtClean="0"/>
                <a:t>Ester Dal-</a:t>
              </a:r>
              <a:r>
                <a:rPr lang="en-GB" dirty="0" err="1" smtClean="0"/>
                <a:t>Poz</a:t>
              </a:r>
              <a:endParaRPr lang="en-GB" dirty="0" smtClean="0"/>
            </a:p>
            <a:p>
              <a:pPr algn="ctr"/>
              <a:r>
                <a:rPr lang="en-GB" dirty="0" smtClean="0"/>
                <a:t>University of Campinas</a:t>
              </a:r>
            </a:p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563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2" y="99417"/>
            <a:ext cx="7886700" cy="718937"/>
          </a:xfrm>
        </p:spPr>
        <p:txBody>
          <a:bodyPr>
            <a:normAutofit/>
          </a:bodyPr>
          <a:lstStyle/>
          <a:p>
            <a:r>
              <a:rPr lang="en-GB" sz="2000" dirty="0" smtClean="0"/>
              <a:t>Workpackage structure and responsibilities</a:t>
            </a:r>
            <a:endParaRPr lang="en-GB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819441" y="873681"/>
            <a:ext cx="7698546" cy="3857027"/>
            <a:chOff x="819441" y="873681"/>
            <a:chExt cx="7698546" cy="3857027"/>
          </a:xfrm>
        </p:grpSpPr>
        <p:pic>
          <p:nvPicPr>
            <p:cNvPr id="4" name="Picture 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374" y="1315330"/>
              <a:ext cx="4623875" cy="32144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383279" y="873682"/>
              <a:ext cx="1565044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Sue Charlesworth: </a:t>
              </a:r>
            </a:p>
            <a:p>
              <a:pPr algn="ctr"/>
              <a:r>
                <a:rPr lang="en-GB" dirty="0" smtClean="0"/>
                <a:t>Coventry University</a:t>
              </a:r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15995" y="873681"/>
              <a:ext cx="2257864" cy="8214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06309" y="1766189"/>
              <a:ext cx="1565044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Daniel Black:</a:t>
              </a:r>
            </a:p>
            <a:p>
              <a:pPr algn="ctr"/>
              <a:r>
                <a:rPr lang="en-GB" dirty="0" err="1"/>
                <a:t>d</a:t>
              </a:r>
              <a:r>
                <a:rPr lang="en-GB" dirty="0" err="1" smtClean="0"/>
                <a:t>b+a</a:t>
              </a:r>
              <a:r>
                <a:rPr lang="en-GB" dirty="0" smtClean="0"/>
                <a:t>/ </a:t>
              </a:r>
            </a:p>
            <a:p>
              <a:pPr algn="ctr"/>
              <a:r>
                <a:rPr lang="en-GB" dirty="0" smtClean="0"/>
                <a:t>Coventry University</a:t>
              </a:r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64480" y="1755893"/>
              <a:ext cx="2773679" cy="7411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94142" y="2989415"/>
              <a:ext cx="3223845" cy="7155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1434" y="1828800"/>
              <a:ext cx="117211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Taoyuan </a:t>
              </a:r>
              <a:r>
                <a:rPr lang="en-GB" dirty="0" smtClean="0"/>
                <a:t>Wei: </a:t>
              </a:r>
              <a:endParaRPr lang="en-GB" dirty="0"/>
            </a:p>
            <a:p>
              <a:pPr algn="ctr"/>
              <a:r>
                <a:rPr lang="en-GB" dirty="0" smtClean="0"/>
                <a:t>CICERO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72249" y="2989415"/>
              <a:ext cx="1867563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Adina Paytan:</a:t>
              </a:r>
            </a:p>
            <a:p>
              <a:pPr algn="ctr"/>
              <a:r>
                <a:rPr lang="en-GB" dirty="0" smtClean="0"/>
                <a:t>University of California, </a:t>
              </a:r>
            </a:p>
            <a:p>
              <a:pPr algn="ctr"/>
              <a:r>
                <a:rPr lang="en-GB" dirty="0" smtClean="0"/>
                <a:t>Santa Cruz, USA</a:t>
              </a:r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9441" y="1721910"/>
              <a:ext cx="2430195" cy="8214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9441" y="2881175"/>
              <a:ext cx="2563838" cy="8214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8678" y="2920710"/>
              <a:ext cx="1281919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Marco Van De Wiel: Coventry University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31379" y="3909958"/>
              <a:ext cx="2257864" cy="8207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93366" y="4402490"/>
              <a:ext cx="210077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Rachel Greer: DRIFT</a:t>
              </a:r>
              <a:endParaRPr lang="en-GB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98942" y="3045655"/>
              <a:ext cx="414996" cy="15474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43842" y="2966263"/>
              <a:ext cx="52519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latin typeface="Franklin Gothic Medium Cond" panose="020B0606030402020204" pitchFamily="34" charset="0"/>
                </a:rPr>
                <a:t>WP7</a:t>
              </a:r>
              <a:endParaRPr lang="en-GB" sz="1000" b="1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04381" y="4017879"/>
              <a:ext cx="246186" cy="1406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97444" y="3936970"/>
              <a:ext cx="52519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WP6</a:t>
              </a:r>
              <a:endParaRPr lang="en-GB" sz="10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4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 structure – WP1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34" y="719122"/>
            <a:ext cx="4871280" cy="431015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+mn-lt"/>
              </a:rPr>
              <a:t>Consortium Agreement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+mn-lt"/>
              </a:rPr>
              <a:t>Julia Stew and Joanne Noone: </a:t>
            </a:r>
            <a:r>
              <a:rPr lang="en-GB" sz="1200" dirty="0" err="1" smtClean="0">
                <a:latin typeface="+mn-lt"/>
              </a:rPr>
              <a:t>Sharepoint</a:t>
            </a:r>
            <a:r>
              <a:rPr lang="en-GB" sz="1200" dirty="0" smtClean="0">
                <a:latin typeface="+mn-lt"/>
              </a:rPr>
              <a:t> for documents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+mn-lt"/>
              </a:rPr>
              <a:t>Reports: Annual report and </a:t>
            </a:r>
            <a:r>
              <a:rPr lang="en-GB" sz="1200" dirty="0" err="1" smtClean="0">
                <a:latin typeface="+mn-lt"/>
              </a:rPr>
              <a:t>ResearchFish</a:t>
            </a:r>
            <a:r>
              <a:rPr lang="en-GB" sz="1200" dirty="0" smtClean="0">
                <a:latin typeface="+mn-lt"/>
              </a:rPr>
              <a:t> update (Year 1-3 Q4) for the UK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+mn-lt"/>
              </a:rPr>
              <a:t>Budget: final expenditure statement (Year 3 Q4)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+mn-lt"/>
              </a:rPr>
              <a:t>Convene UK-based Steering Group: ULL leads, WP leads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+mn-lt"/>
              </a:rPr>
              <a:t>2</a:t>
            </a:r>
            <a:r>
              <a:rPr lang="en-GB" sz="1200" baseline="30000" dirty="0" smtClean="0">
                <a:latin typeface="+mn-lt"/>
              </a:rPr>
              <a:t>nd</a:t>
            </a:r>
            <a:r>
              <a:rPr lang="en-GB" sz="1200" dirty="0" smtClean="0">
                <a:latin typeface="+mn-lt"/>
              </a:rPr>
              <a:t> consortium meeting (Year 1 Q4) for networking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+mn-lt"/>
              </a:rPr>
              <a:t>Overview of key performance indicators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+mn-lt"/>
              </a:rPr>
              <a:t>Coventry/UK </a:t>
            </a:r>
            <a:r>
              <a:rPr lang="en-GB" sz="1200" dirty="0">
                <a:latin typeface="+mn-lt"/>
              </a:rPr>
              <a:t>has overall project responsibility, through WP1, </a:t>
            </a:r>
            <a:endParaRPr lang="en-GB" sz="120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+mn-lt"/>
              </a:rPr>
              <a:t>Each </a:t>
            </a:r>
            <a:r>
              <a:rPr lang="en-GB" sz="1200" dirty="0">
                <a:latin typeface="+mn-lt"/>
              </a:rPr>
              <a:t>ULL is responsible for its own </a:t>
            </a:r>
            <a:r>
              <a:rPr lang="en-GB" sz="1200" dirty="0" smtClean="0">
                <a:latin typeface="+mn-lt"/>
              </a:rPr>
              <a:t>deliverables via the ULL lead,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+mn-lt"/>
              </a:rPr>
              <a:t>Economic </a:t>
            </a:r>
            <a:r>
              <a:rPr lang="en-GB" sz="1200" dirty="0">
                <a:latin typeface="+mn-lt"/>
              </a:rPr>
              <a:t>valuation by CICERO/Norway and </a:t>
            </a:r>
            <a:endParaRPr lang="en-GB" sz="120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+mn-lt"/>
              </a:rPr>
              <a:t>Outreach </a:t>
            </a:r>
            <a:r>
              <a:rPr lang="en-GB" sz="1200" dirty="0">
                <a:latin typeface="+mn-lt"/>
              </a:rPr>
              <a:t>by </a:t>
            </a:r>
            <a:r>
              <a:rPr lang="en-GB" sz="1200" dirty="0" err="1">
                <a:latin typeface="+mn-lt"/>
              </a:rPr>
              <a:t>UoSC</a:t>
            </a:r>
            <a:r>
              <a:rPr lang="en-GB" sz="1200" dirty="0">
                <a:latin typeface="+mn-lt"/>
              </a:rPr>
              <a:t>/USA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20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2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58" y="4141812"/>
            <a:ext cx="4131238" cy="8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13912" y="1056626"/>
            <a:ext cx="1769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Communication</a:t>
            </a:r>
          </a:p>
          <a:p>
            <a:r>
              <a:rPr lang="en-GB" sz="1200" dirty="0" smtClean="0"/>
              <a:t> </a:t>
            </a:r>
          </a:p>
          <a:p>
            <a:r>
              <a:rPr lang="en-GB" sz="1200" dirty="0" smtClean="0"/>
              <a:t>ULLs</a:t>
            </a:r>
          </a:p>
          <a:p>
            <a:r>
              <a:rPr lang="en-GB" sz="1200" dirty="0" smtClean="0"/>
              <a:t>Economic Group</a:t>
            </a:r>
          </a:p>
          <a:p>
            <a:r>
              <a:rPr lang="en-GB" sz="1200" dirty="0" smtClean="0"/>
              <a:t>Impact Group</a:t>
            </a:r>
          </a:p>
          <a:p>
            <a:endParaRPr lang="en-GB" sz="1200" dirty="0"/>
          </a:p>
          <a:p>
            <a:r>
              <a:rPr lang="en-GB" sz="1200" dirty="0" smtClean="0"/>
              <a:t>Post graduates</a:t>
            </a:r>
          </a:p>
          <a:p>
            <a:r>
              <a:rPr lang="en-GB" sz="1200" dirty="0" smtClean="0"/>
              <a:t>US-based Steering Group</a:t>
            </a:r>
          </a:p>
          <a:p>
            <a:endParaRPr lang="en-GB" sz="1200" dirty="0"/>
          </a:p>
        </p:txBody>
      </p:sp>
      <p:sp>
        <p:nvSpPr>
          <p:cNvPr id="5" name="Right Brace 4"/>
          <p:cNvSpPr/>
          <p:nvPr/>
        </p:nvSpPr>
        <p:spPr>
          <a:xfrm>
            <a:off x="7745452" y="2227169"/>
            <a:ext cx="166255" cy="32063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 flipH="1">
            <a:off x="7997808" y="2247721"/>
            <a:ext cx="6958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Adina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1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68" y="178130"/>
            <a:ext cx="8333948" cy="46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3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 to date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81998" y="966080"/>
            <a:ext cx="427288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Project start date: 1 June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London SUGI Nexus “kick-off” meeting, 11-12 June 2018 (3 attendees)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 x Bristol ULL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International meeting </a:t>
            </a:r>
          </a:p>
          <a:p>
            <a:endParaRPr lang="en-GB" dirty="0"/>
          </a:p>
        </p:txBody>
      </p:sp>
      <p:pic>
        <p:nvPicPr>
          <p:cNvPr id="6146" name="Picture 2" descr="F:\Sue\photos\SUGI\IMG_3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03" y="745586"/>
            <a:ext cx="3229486" cy="430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9" y="2498111"/>
            <a:ext cx="3148066" cy="236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7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94" y="1114496"/>
            <a:ext cx="8415883" cy="2001498"/>
          </a:xfrm>
        </p:spPr>
        <p:txBody>
          <a:bodyPr/>
          <a:lstStyle/>
          <a:p>
            <a:r>
              <a:rPr lang="en-GB" dirty="0" smtClean="0"/>
              <a:t>Impact (Daniel), from the baseline</a:t>
            </a:r>
          </a:p>
          <a:p>
            <a:r>
              <a:rPr lang="en-GB" dirty="0" smtClean="0"/>
              <a:t>Identification and development of potential economically feasible markets in each ULL</a:t>
            </a:r>
          </a:p>
          <a:p>
            <a:r>
              <a:rPr lang="en-GB" dirty="0" smtClean="0"/>
              <a:t>Knowledge exchange between academics, stakeholders and practitioners, and the potential for policy and practice change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WR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WR template" id="{10237430-7199-493B-B489-BFE4989D1891}" vid="{DF7A9D2E-CF96-4F7E-B734-3DD0B9CBF6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2313</TotalTime>
  <Words>720</Words>
  <Application>Microsoft Office PowerPoint</Application>
  <PresentationFormat>On-screen Show (16:9)</PresentationFormat>
  <Paragraphs>173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Medium Cond</vt:lpstr>
      <vt:lpstr>Wingdings</vt:lpstr>
      <vt:lpstr>CAWR template</vt:lpstr>
      <vt:lpstr>Professor Sue Charlesworth (PI, WP1 lead) </vt:lpstr>
      <vt:lpstr>PowerPoint Presentation</vt:lpstr>
      <vt:lpstr>PowerPoint Presentation</vt:lpstr>
      <vt:lpstr>Goals for this meeting</vt:lpstr>
      <vt:lpstr>Workpackage structure and responsibilities</vt:lpstr>
      <vt:lpstr>Management structure – WP1</vt:lpstr>
      <vt:lpstr>PowerPoint Presentation</vt:lpstr>
      <vt:lpstr>Activities to date</vt:lpstr>
      <vt:lpstr>Outcomes</vt:lpstr>
      <vt:lpstr>Timetable of activities</vt:lpstr>
      <vt:lpstr>Deliverables by December 2018</vt:lpstr>
      <vt:lpstr>Deliverables up to end of Y2</vt:lpstr>
      <vt:lpstr>Milestones</vt:lpstr>
      <vt:lpstr>PowerPoint Presentation</vt:lpstr>
    </vt:vector>
  </TitlesOfParts>
  <Company>Coventry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Professor Sue Charlesworth (PI)</dc:title>
  <dc:creator>Sue Charlesworth</dc:creator>
  <cp:lastModifiedBy>Sue Charlesworth</cp:lastModifiedBy>
  <cp:revision>45</cp:revision>
  <dcterms:created xsi:type="dcterms:W3CDTF">2018-10-09T06:52:45Z</dcterms:created>
  <dcterms:modified xsi:type="dcterms:W3CDTF">2018-10-12T07:40:31Z</dcterms:modified>
</cp:coreProperties>
</file>