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73" r:id="rId2"/>
    <p:sldId id="278" r:id="rId3"/>
    <p:sldId id="257" r:id="rId4"/>
    <p:sldId id="299" r:id="rId5"/>
    <p:sldId id="303" r:id="rId6"/>
    <p:sldId id="302" r:id="rId7"/>
    <p:sldId id="312" r:id="rId8"/>
    <p:sldId id="258" r:id="rId9"/>
    <p:sldId id="262" r:id="rId10"/>
    <p:sldId id="305" r:id="rId11"/>
    <p:sldId id="306" r:id="rId12"/>
    <p:sldId id="307" r:id="rId13"/>
    <p:sldId id="300" r:id="rId14"/>
    <p:sldId id="310" r:id="rId15"/>
    <p:sldId id="308" r:id="rId16"/>
    <p:sldId id="272" r:id="rId17"/>
    <p:sldId id="274" r:id="rId18"/>
    <p:sldId id="275" r:id="rId19"/>
    <p:sldId id="311" r:id="rId20"/>
    <p:sldId id="309" r:id="rId21"/>
    <p:sldId id="314" r:id="rId22"/>
    <p:sldId id="313" r:id="rId23"/>
    <p:sldId id="297" r:id="rId24"/>
    <p:sldId id="301" r:id="rId25"/>
  </p:sldIdLst>
  <p:sldSz cx="12192000" cy="6858000"/>
  <p:notesSz cx="6888163" cy="100203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0E3FDE45-AF77-4B5C-9715-49D594BDF05E}" styleName="Light Style 1 - Accent 2">
    <a:wholeTbl>
      <a:tcTxStyle>
        <a:fontRef idx="minor">
          <a:scrgbClr r="0" g="0" b="0"/>
        </a:fontRef>
        <a:schemeClr val="tx1"/>
      </a:tcTxStyle>
      <a:tcStyle>
        <a:tcBdr>
          <a:left>
            <a:ln>
              <a:noFill/>
            </a:ln>
          </a:left>
          <a:right>
            <a:ln>
              <a:noFill/>
            </a:ln>
          </a:right>
          <a:top>
            <a:ln w="12700" cmpd="sng">
              <a:solidFill>
                <a:schemeClr val="accent2"/>
              </a:solidFill>
            </a:ln>
          </a:top>
          <a:bottom>
            <a:ln w="12700" cmpd="sng">
              <a:solidFill>
                <a:schemeClr val="accent2"/>
              </a:solidFill>
            </a:ln>
          </a:bottom>
          <a:insideH>
            <a:ln>
              <a:noFill/>
            </a:ln>
          </a:insideH>
          <a:insideV>
            <a:ln>
              <a:noFill/>
            </a:ln>
          </a:insideV>
        </a:tcBdr>
        <a:fill>
          <a:noFill/>
        </a:fill>
      </a:tcStyle>
    </a:wholeTbl>
    <a:band1H>
      <a:tcStyle>
        <a:tcBdr/>
        <a:fill>
          <a:solidFill>
            <a:schemeClr val="accent2">
              <a:alpha val="20000"/>
            </a:schemeClr>
          </a:solidFill>
        </a:fill>
      </a:tcStyle>
    </a:band1H>
    <a:band2H>
      <a:tcStyle>
        <a:tcBdr/>
      </a:tcStyle>
    </a:band2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12700" cmpd="sng">
              <a:solidFill>
                <a:schemeClr val="accent2"/>
              </a:solidFill>
            </a:ln>
          </a:top>
        </a:tcBdr>
        <a:fill>
          <a:noFill/>
        </a:fill>
      </a:tcStyle>
    </a:lastRow>
    <a:firstRow>
      <a:tcTxStyle b="on"/>
      <a:tcStyle>
        <a:tcBdr>
          <a:bottom>
            <a:ln w="12700" cmpd="sng">
              <a:solidFill>
                <a:schemeClr val="accent2"/>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024" autoAdjust="0"/>
    <p:restoredTop sz="94660"/>
  </p:normalViewPr>
  <p:slideViewPr>
    <p:cSldViewPr snapToGrid="0">
      <p:cViewPr varScale="1">
        <p:scale>
          <a:sx n="114" d="100"/>
          <a:sy n="114" d="100"/>
        </p:scale>
        <p:origin x="702"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12" Type="http://schemas.openxmlformats.org/officeDocument/2006/relationships/image" Target="../media/image13.sv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11" Type="http://schemas.openxmlformats.org/officeDocument/2006/relationships/image" Target="../media/image12.png"/><Relationship Id="rId5" Type="http://schemas.openxmlformats.org/officeDocument/2006/relationships/image" Target="../media/image6.png"/><Relationship Id="rId10" Type="http://schemas.openxmlformats.org/officeDocument/2006/relationships/image" Target="../media/image11.svg"/><Relationship Id="rId4" Type="http://schemas.openxmlformats.org/officeDocument/2006/relationships/image" Target="../media/image5.svg"/><Relationship Id="rId9" Type="http://schemas.openxmlformats.org/officeDocument/2006/relationships/image" Target="../media/image10.png"/></Relationships>
</file>

<file path=ppt/diagrams/colors1.xml><?xml version="1.0" encoding="utf-8"?>
<dgm:colorsDef xmlns:dgm="http://schemas.openxmlformats.org/drawingml/2006/diagram" xmlns:a="http://schemas.openxmlformats.org/drawingml/2006/main" uniqueId="urn:microsoft.com/office/officeart/2018/5/colors/Iconchunking_neutralbg_accent6_2">
  <dgm:title val=""/>
  <dgm:desc val=""/>
  <dgm:catLst>
    <dgm:cat type="accent6" pri="16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a:alpha val="0"/>
      </a:schemeClr>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A2A7B77A-08D4-4492-ACAF-769EC5731AEC}" type="doc">
      <dgm:prSet loTypeId="urn:microsoft.com/office/officeart/2018/2/layout/IconVerticalSolidList" loCatId="icon" qsTypeId="urn:microsoft.com/office/officeart/2005/8/quickstyle/simple1" qsCatId="simple" csTypeId="urn:microsoft.com/office/officeart/2018/5/colors/Iconchunking_neutralbg_accent6_2" csCatId="accent6" phldr="1"/>
      <dgm:spPr/>
      <dgm:t>
        <a:bodyPr/>
        <a:lstStyle/>
        <a:p>
          <a:endParaRPr lang="en-US"/>
        </a:p>
      </dgm:t>
    </dgm:pt>
    <dgm:pt modelId="{C3020360-867E-4200-BBB9-3F1A1CD47278}">
      <dgm:prSet custT="1"/>
      <dgm:spPr/>
      <dgm:t>
        <a:bodyPr/>
        <a:lstStyle/>
        <a:p>
          <a:pPr>
            <a:lnSpc>
              <a:spcPct val="100000"/>
            </a:lnSpc>
          </a:pPr>
          <a:r>
            <a:rPr lang="en-GB" sz="1600" dirty="0"/>
            <a:t>What are the problems that we are addressing? – Food wastes, nutrient loss, pollutions, energy wastage, water wastage, other material loss, carbon emissions, public health and well-being … all about urban environments. </a:t>
          </a:r>
          <a:endParaRPr lang="en-US" sz="1600" dirty="0"/>
        </a:p>
      </dgm:t>
    </dgm:pt>
    <dgm:pt modelId="{D2AED373-9A2F-427D-82D4-71EB7F11A2C0}" type="parTrans" cxnId="{5CE9A2B9-90AC-4617-BE9E-F260184A16B0}">
      <dgm:prSet/>
      <dgm:spPr/>
      <dgm:t>
        <a:bodyPr/>
        <a:lstStyle/>
        <a:p>
          <a:endParaRPr lang="en-US" sz="2000"/>
        </a:p>
      </dgm:t>
    </dgm:pt>
    <dgm:pt modelId="{DF17F231-63CC-40B2-A54C-D26C2136B32A}" type="sibTrans" cxnId="{5CE9A2B9-90AC-4617-BE9E-F260184A16B0}">
      <dgm:prSet/>
      <dgm:spPr/>
      <dgm:t>
        <a:bodyPr/>
        <a:lstStyle/>
        <a:p>
          <a:pPr>
            <a:lnSpc>
              <a:spcPct val="100000"/>
            </a:lnSpc>
          </a:pPr>
          <a:endParaRPr lang="en-US" sz="2000"/>
        </a:p>
      </dgm:t>
    </dgm:pt>
    <dgm:pt modelId="{D74288D0-03E6-48EA-B208-E68E573347C6}">
      <dgm:prSet custT="1"/>
      <dgm:spPr/>
      <dgm:t>
        <a:bodyPr/>
        <a:lstStyle/>
        <a:p>
          <a:pPr>
            <a:lnSpc>
              <a:spcPct val="100000"/>
            </a:lnSpc>
          </a:pPr>
          <a:r>
            <a:rPr lang="en-GB" sz="1600" dirty="0"/>
            <a:t>Food – can we map the food system of Bristol? </a:t>
          </a:r>
          <a:endParaRPr lang="en-US" sz="1600" dirty="0"/>
        </a:p>
      </dgm:t>
    </dgm:pt>
    <dgm:pt modelId="{E68025EF-70F9-4D14-B1DC-19D77B4B219D}" type="parTrans" cxnId="{05E84E59-F526-4A3C-9AF2-74A2C04FA0AE}">
      <dgm:prSet/>
      <dgm:spPr/>
      <dgm:t>
        <a:bodyPr/>
        <a:lstStyle/>
        <a:p>
          <a:endParaRPr lang="en-US" sz="2000"/>
        </a:p>
      </dgm:t>
    </dgm:pt>
    <dgm:pt modelId="{64EA5AAD-FF4A-4984-845E-53F591A30EF8}" type="sibTrans" cxnId="{05E84E59-F526-4A3C-9AF2-74A2C04FA0AE}">
      <dgm:prSet/>
      <dgm:spPr/>
      <dgm:t>
        <a:bodyPr/>
        <a:lstStyle/>
        <a:p>
          <a:pPr>
            <a:lnSpc>
              <a:spcPct val="100000"/>
            </a:lnSpc>
          </a:pPr>
          <a:endParaRPr lang="en-US" sz="2000"/>
        </a:p>
      </dgm:t>
    </dgm:pt>
    <dgm:pt modelId="{6FC26D11-84A5-4342-9EB1-1C1BD3FF98B2}">
      <dgm:prSet custT="1"/>
      <dgm:spPr/>
      <dgm:t>
        <a:bodyPr/>
        <a:lstStyle/>
        <a:p>
          <a:pPr>
            <a:lnSpc>
              <a:spcPct val="100000"/>
            </a:lnSpc>
          </a:pPr>
          <a:r>
            <a:rPr lang="en-GB" sz="1600" dirty="0"/>
            <a:t>Water – given a  food map, what are the water implication, can we combine with a water map for the city?</a:t>
          </a:r>
          <a:endParaRPr lang="en-US" sz="1600" dirty="0"/>
        </a:p>
      </dgm:t>
    </dgm:pt>
    <dgm:pt modelId="{7D1C1C25-265C-40BC-A855-F5D10C2A05CB}" type="parTrans" cxnId="{4E410ED9-C3EF-42A5-B8D8-F3F32C241E10}">
      <dgm:prSet/>
      <dgm:spPr/>
      <dgm:t>
        <a:bodyPr/>
        <a:lstStyle/>
        <a:p>
          <a:endParaRPr lang="en-US" sz="2000"/>
        </a:p>
      </dgm:t>
    </dgm:pt>
    <dgm:pt modelId="{2321310B-B5BB-44C5-985C-BDB72CC81BDC}" type="sibTrans" cxnId="{4E410ED9-C3EF-42A5-B8D8-F3F32C241E10}">
      <dgm:prSet/>
      <dgm:spPr/>
      <dgm:t>
        <a:bodyPr/>
        <a:lstStyle/>
        <a:p>
          <a:pPr>
            <a:lnSpc>
              <a:spcPct val="100000"/>
            </a:lnSpc>
          </a:pPr>
          <a:endParaRPr lang="en-US" sz="2000"/>
        </a:p>
      </dgm:t>
    </dgm:pt>
    <dgm:pt modelId="{E463A659-592B-402A-B78E-82D01A1D59E2}">
      <dgm:prSet custT="1"/>
      <dgm:spPr/>
      <dgm:t>
        <a:bodyPr/>
        <a:lstStyle/>
        <a:p>
          <a:pPr>
            <a:lnSpc>
              <a:spcPct val="100000"/>
            </a:lnSpc>
          </a:pPr>
          <a:r>
            <a:rPr lang="en-GB" sz="1600" dirty="0"/>
            <a:t>Energy – ditto for the energy requirements and potentials?</a:t>
          </a:r>
          <a:endParaRPr lang="en-US" sz="1600" dirty="0"/>
        </a:p>
      </dgm:t>
    </dgm:pt>
    <dgm:pt modelId="{7EFCB22C-3FEE-458A-B53B-203F8A7B4A75}" type="parTrans" cxnId="{DC4B4D7E-4714-4FCA-860F-73A6D1E3ACAF}">
      <dgm:prSet/>
      <dgm:spPr/>
      <dgm:t>
        <a:bodyPr/>
        <a:lstStyle/>
        <a:p>
          <a:endParaRPr lang="en-US" sz="2000"/>
        </a:p>
      </dgm:t>
    </dgm:pt>
    <dgm:pt modelId="{36B89214-D6A6-480B-955A-2859CB75D420}" type="sibTrans" cxnId="{DC4B4D7E-4714-4FCA-860F-73A6D1E3ACAF}">
      <dgm:prSet/>
      <dgm:spPr/>
      <dgm:t>
        <a:bodyPr/>
        <a:lstStyle/>
        <a:p>
          <a:pPr>
            <a:lnSpc>
              <a:spcPct val="100000"/>
            </a:lnSpc>
          </a:pPr>
          <a:endParaRPr lang="en-US" sz="2000"/>
        </a:p>
      </dgm:t>
    </dgm:pt>
    <dgm:pt modelId="{44FF8C84-453A-4206-9136-0C5573E39070}">
      <dgm:prSet custT="1"/>
      <dgm:spPr/>
      <dgm:t>
        <a:bodyPr/>
        <a:lstStyle/>
        <a:p>
          <a:pPr>
            <a:lnSpc>
              <a:spcPct val="100000"/>
            </a:lnSpc>
          </a:pPr>
          <a:r>
            <a:rPr lang="en-GB" sz="1600"/>
            <a:t>Who is involved, where are the issues, what is changing?</a:t>
          </a:r>
          <a:endParaRPr lang="en-US" sz="1600" dirty="0"/>
        </a:p>
      </dgm:t>
    </dgm:pt>
    <dgm:pt modelId="{E39E53F2-FE86-4D1E-AB3A-231F5BDAB96F}" type="parTrans" cxnId="{4BA9C5D7-5418-445D-8FD8-CA0BEA437365}">
      <dgm:prSet/>
      <dgm:spPr/>
      <dgm:t>
        <a:bodyPr/>
        <a:lstStyle/>
        <a:p>
          <a:endParaRPr lang="en-US" sz="2000"/>
        </a:p>
      </dgm:t>
    </dgm:pt>
    <dgm:pt modelId="{882B9780-1CC3-4891-B830-44444ABDA83A}" type="sibTrans" cxnId="{4BA9C5D7-5418-445D-8FD8-CA0BEA437365}">
      <dgm:prSet/>
      <dgm:spPr/>
      <dgm:t>
        <a:bodyPr/>
        <a:lstStyle/>
        <a:p>
          <a:pPr>
            <a:lnSpc>
              <a:spcPct val="100000"/>
            </a:lnSpc>
          </a:pPr>
          <a:endParaRPr lang="en-US" sz="2000"/>
        </a:p>
      </dgm:t>
    </dgm:pt>
    <dgm:pt modelId="{C6EA81B8-5AA1-4915-97FF-2C7C23E2843D}">
      <dgm:prSet custT="1"/>
      <dgm:spPr/>
      <dgm:t>
        <a:bodyPr/>
        <a:lstStyle/>
        <a:p>
          <a:pPr>
            <a:lnSpc>
              <a:spcPct val="100000"/>
            </a:lnSpc>
          </a:pPr>
          <a:r>
            <a:rPr lang="en-GB" sz="1600" dirty="0"/>
            <a:t>Outcome: use the system maps to look for intervention points and assess potential changes. </a:t>
          </a:r>
          <a:endParaRPr lang="en-US" sz="1600" dirty="0"/>
        </a:p>
      </dgm:t>
    </dgm:pt>
    <dgm:pt modelId="{16B31DDB-8BD4-443E-9B9E-FBE9B31E034E}" type="parTrans" cxnId="{EEC0A893-5904-4AF5-B111-697EEA4227FA}">
      <dgm:prSet/>
      <dgm:spPr/>
      <dgm:t>
        <a:bodyPr/>
        <a:lstStyle/>
        <a:p>
          <a:endParaRPr lang="en-US" sz="2000"/>
        </a:p>
      </dgm:t>
    </dgm:pt>
    <dgm:pt modelId="{5B6F7A78-1D9C-4297-B222-EFA7A90398AC}" type="sibTrans" cxnId="{EEC0A893-5904-4AF5-B111-697EEA4227FA}">
      <dgm:prSet/>
      <dgm:spPr/>
      <dgm:t>
        <a:bodyPr/>
        <a:lstStyle/>
        <a:p>
          <a:endParaRPr lang="en-US" sz="2000"/>
        </a:p>
      </dgm:t>
    </dgm:pt>
    <dgm:pt modelId="{42A2FB33-8576-42B5-90AC-B4EF7729BC05}" type="pres">
      <dgm:prSet presAssocID="{A2A7B77A-08D4-4492-ACAF-769EC5731AEC}" presName="root" presStyleCnt="0">
        <dgm:presLayoutVars>
          <dgm:dir/>
          <dgm:resizeHandles val="exact"/>
        </dgm:presLayoutVars>
      </dgm:prSet>
      <dgm:spPr/>
    </dgm:pt>
    <dgm:pt modelId="{84736DB1-27E9-496B-A9ED-73B74727EA11}" type="pres">
      <dgm:prSet presAssocID="{C3020360-867E-4200-BBB9-3F1A1CD47278}" presName="compNode" presStyleCnt="0"/>
      <dgm:spPr/>
    </dgm:pt>
    <dgm:pt modelId="{FE327E70-AC89-42F5-969E-002EC647D071}" type="pres">
      <dgm:prSet presAssocID="{C3020360-867E-4200-BBB9-3F1A1CD47278}" presName="bgRect" presStyleLbl="bgShp" presStyleIdx="0" presStyleCnt="6"/>
      <dgm:spPr/>
    </dgm:pt>
    <dgm:pt modelId="{C4E2C478-EB6B-427C-9FEB-48D013C01CC0}" type="pres">
      <dgm:prSet presAssocID="{C3020360-867E-4200-BBB9-3F1A1CD47278}"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ustainability"/>
        </a:ext>
      </dgm:extLst>
    </dgm:pt>
    <dgm:pt modelId="{DE120A13-46C1-4F12-8832-AB0665C30824}" type="pres">
      <dgm:prSet presAssocID="{C3020360-867E-4200-BBB9-3F1A1CD47278}" presName="spaceRect" presStyleCnt="0"/>
      <dgm:spPr/>
    </dgm:pt>
    <dgm:pt modelId="{57C5B216-DC81-40FF-9568-B28310140559}" type="pres">
      <dgm:prSet presAssocID="{C3020360-867E-4200-BBB9-3F1A1CD47278}" presName="parTx" presStyleLbl="revTx" presStyleIdx="0" presStyleCnt="6">
        <dgm:presLayoutVars>
          <dgm:chMax val="0"/>
          <dgm:chPref val="0"/>
        </dgm:presLayoutVars>
      </dgm:prSet>
      <dgm:spPr/>
    </dgm:pt>
    <dgm:pt modelId="{86D7B339-3FF3-47B0-91F1-B1D9BE645AAC}" type="pres">
      <dgm:prSet presAssocID="{DF17F231-63CC-40B2-A54C-D26C2136B32A}" presName="sibTrans" presStyleCnt="0"/>
      <dgm:spPr/>
    </dgm:pt>
    <dgm:pt modelId="{E4A7BC7C-B46E-4551-8853-AE7556DAE395}" type="pres">
      <dgm:prSet presAssocID="{D74288D0-03E6-48EA-B208-E68E573347C6}" presName="compNode" presStyleCnt="0"/>
      <dgm:spPr/>
    </dgm:pt>
    <dgm:pt modelId="{DAF42936-3CF4-42B8-85E4-42289B836A86}" type="pres">
      <dgm:prSet presAssocID="{D74288D0-03E6-48EA-B208-E68E573347C6}" presName="bgRect" presStyleLbl="bgShp" presStyleIdx="1" presStyleCnt="6"/>
      <dgm:spPr/>
    </dgm:pt>
    <dgm:pt modelId="{6CF2AA25-3339-4F33-A546-A7885BCE29F0}" type="pres">
      <dgm:prSet presAssocID="{D74288D0-03E6-48EA-B208-E68E573347C6}"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Avocado"/>
        </a:ext>
      </dgm:extLst>
    </dgm:pt>
    <dgm:pt modelId="{312345B1-7332-40AE-8B5A-5C5537BAFCCB}" type="pres">
      <dgm:prSet presAssocID="{D74288D0-03E6-48EA-B208-E68E573347C6}" presName="spaceRect" presStyleCnt="0"/>
      <dgm:spPr/>
    </dgm:pt>
    <dgm:pt modelId="{914A5609-4B89-4121-9578-A41E70918B50}" type="pres">
      <dgm:prSet presAssocID="{D74288D0-03E6-48EA-B208-E68E573347C6}" presName="parTx" presStyleLbl="revTx" presStyleIdx="1" presStyleCnt="6">
        <dgm:presLayoutVars>
          <dgm:chMax val="0"/>
          <dgm:chPref val="0"/>
        </dgm:presLayoutVars>
      </dgm:prSet>
      <dgm:spPr/>
    </dgm:pt>
    <dgm:pt modelId="{DD28A535-DC7E-44C9-8AB7-1FAB9BB23D8D}" type="pres">
      <dgm:prSet presAssocID="{64EA5AAD-FF4A-4984-845E-53F591A30EF8}" presName="sibTrans" presStyleCnt="0"/>
      <dgm:spPr/>
    </dgm:pt>
    <dgm:pt modelId="{AF839A97-C5E4-45C1-9592-1B8963306EA3}" type="pres">
      <dgm:prSet presAssocID="{6FC26D11-84A5-4342-9EB1-1C1BD3FF98B2}" presName="compNode" presStyleCnt="0"/>
      <dgm:spPr/>
    </dgm:pt>
    <dgm:pt modelId="{8CFC40F7-5D1F-4754-A575-F8D48B28FDA5}" type="pres">
      <dgm:prSet presAssocID="{6FC26D11-84A5-4342-9EB1-1C1BD3FF98B2}" presName="bgRect" presStyleLbl="bgShp" presStyleIdx="2" presStyleCnt="6"/>
      <dgm:spPr/>
    </dgm:pt>
    <dgm:pt modelId="{EB41FECA-4CBD-4BA9-BBDC-D36C3E6F7222}" type="pres">
      <dgm:prSet presAssocID="{6FC26D11-84A5-4342-9EB1-1C1BD3FF98B2}"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rapes"/>
        </a:ext>
      </dgm:extLst>
    </dgm:pt>
    <dgm:pt modelId="{8A652F94-5EF4-4E58-BD40-7AC5663DD1B4}" type="pres">
      <dgm:prSet presAssocID="{6FC26D11-84A5-4342-9EB1-1C1BD3FF98B2}" presName="spaceRect" presStyleCnt="0"/>
      <dgm:spPr/>
    </dgm:pt>
    <dgm:pt modelId="{D8F1D5F7-9313-470A-A482-82A4B1D26E52}" type="pres">
      <dgm:prSet presAssocID="{6FC26D11-84A5-4342-9EB1-1C1BD3FF98B2}" presName="parTx" presStyleLbl="revTx" presStyleIdx="2" presStyleCnt="6">
        <dgm:presLayoutVars>
          <dgm:chMax val="0"/>
          <dgm:chPref val="0"/>
        </dgm:presLayoutVars>
      </dgm:prSet>
      <dgm:spPr/>
    </dgm:pt>
    <dgm:pt modelId="{552F7E72-F3C0-465F-903B-380D7AD031AD}" type="pres">
      <dgm:prSet presAssocID="{2321310B-B5BB-44C5-985C-BDB72CC81BDC}" presName="sibTrans" presStyleCnt="0"/>
      <dgm:spPr/>
    </dgm:pt>
    <dgm:pt modelId="{E2C502FB-666E-46F0-B773-C59ACA027ACE}" type="pres">
      <dgm:prSet presAssocID="{E463A659-592B-402A-B78E-82D01A1D59E2}" presName="compNode" presStyleCnt="0"/>
      <dgm:spPr/>
    </dgm:pt>
    <dgm:pt modelId="{9919A88C-FA82-4456-85B6-EB0940E00BAF}" type="pres">
      <dgm:prSet presAssocID="{E463A659-592B-402A-B78E-82D01A1D59E2}" presName="bgRect" presStyleLbl="bgShp" presStyleIdx="3" presStyleCnt="6"/>
      <dgm:spPr/>
    </dgm:pt>
    <dgm:pt modelId="{34F8997A-E398-41F3-935C-DDABA4DF5E8E}" type="pres">
      <dgm:prSet presAssocID="{E463A659-592B-402A-B78E-82D01A1D59E2}" presName="iconRect" presStyleLbl="node1" presStyleIdx="3" presStyleCnt="6"/>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Windmill"/>
        </a:ext>
      </dgm:extLst>
    </dgm:pt>
    <dgm:pt modelId="{4E86052A-8DC0-4FEB-9336-7734B1C5C1C5}" type="pres">
      <dgm:prSet presAssocID="{E463A659-592B-402A-B78E-82D01A1D59E2}" presName="spaceRect" presStyleCnt="0"/>
      <dgm:spPr/>
    </dgm:pt>
    <dgm:pt modelId="{01EA9DA4-7E27-4889-A99E-4D47D3D675C4}" type="pres">
      <dgm:prSet presAssocID="{E463A659-592B-402A-B78E-82D01A1D59E2}" presName="parTx" presStyleLbl="revTx" presStyleIdx="3" presStyleCnt="6">
        <dgm:presLayoutVars>
          <dgm:chMax val="0"/>
          <dgm:chPref val="0"/>
        </dgm:presLayoutVars>
      </dgm:prSet>
      <dgm:spPr/>
    </dgm:pt>
    <dgm:pt modelId="{E5681E23-3C36-489D-B627-7A6FBE856739}" type="pres">
      <dgm:prSet presAssocID="{36B89214-D6A6-480B-955A-2859CB75D420}" presName="sibTrans" presStyleCnt="0"/>
      <dgm:spPr/>
    </dgm:pt>
    <dgm:pt modelId="{7C0B8D9E-5C00-4905-AFAD-8F7A1CE2D45B}" type="pres">
      <dgm:prSet presAssocID="{44FF8C84-453A-4206-9136-0C5573E39070}" presName="compNode" presStyleCnt="0"/>
      <dgm:spPr/>
    </dgm:pt>
    <dgm:pt modelId="{9DFED635-3674-4162-AF6C-4AC660414B87}" type="pres">
      <dgm:prSet presAssocID="{44FF8C84-453A-4206-9136-0C5573E39070}" presName="bgRect" presStyleLbl="bgShp" presStyleIdx="4" presStyleCnt="6"/>
      <dgm:spPr/>
    </dgm:pt>
    <dgm:pt modelId="{7ADACC84-D04C-4E23-9223-F11D6397F0B6}" type="pres">
      <dgm:prSet presAssocID="{44FF8C84-453A-4206-9136-0C5573E39070}"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Skeleton"/>
        </a:ext>
      </dgm:extLst>
    </dgm:pt>
    <dgm:pt modelId="{0B9CC128-1F42-407A-9C95-A498D9A40365}" type="pres">
      <dgm:prSet presAssocID="{44FF8C84-453A-4206-9136-0C5573E39070}" presName="spaceRect" presStyleCnt="0"/>
      <dgm:spPr/>
    </dgm:pt>
    <dgm:pt modelId="{CEC04D1D-4231-4950-859F-58068F750804}" type="pres">
      <dgm:prSet presAssocID="{44FF8C84-453A-4206-9136-0C5573E39070}" presName="parTx" presStyleLbl="revTx" presStyleIdx="4" presStyleCnt="6">
        <dgm:presLayoutVars>
          <dgm:chMax val="0"/>
          <dgm:chPref val="0"/>
        </dgm:presLayoutVars>
      </dgm:prSet>
      <dgm:spPr/>
    </dgm:pt>
    <dgm:pt modelId="{DB818940-9E81-44C2-8F6D-C311300BFB49}" type="pres">
      <dgm:prSet presAssocID="{882B9780-1CC3-4891-B830-44444ABDA83A}" presName="sibTrans" presStyleCnt="0"/>
      <dgm:spPr/>
    </dgm:pt>
    <dgm:pt modelId="{3ECEDE04-8C6C-4773-8C06-32F8C1D82666}" type="pres">
      <dgm:prSet presAssocID="{C6EA81B8-5AA1-4915-97FF-2C7C23E2843D}" presName="compNode" presStyleCnt="0"/>
      <dgm:spPr/>
    </dgm:pt>
    <dgm:pt modelId="{84E6B82B-EEC8-4290-AA64-5E397955965C}" type="pres">
      <dgm:prSet presAssocID="{C6EA81B8-5AA1-4915-97FF-2C7C23E2843D}" presName="bgRect" presStyleLbl="bgShp" presStyleIdx="5" presStyleCnt="6"/>
      <dgm:spPr/>
    </dgm:pt>
    <dgm:pt modelId="{A5CF94CC-1DBA-4114-BA42-BC7D2F506FC0}" type="pres">
      <dgm:prSet presAssocID="{C6EA81B8-5AA1-4915-97FF-2C7C23E2843D}"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Flowchart"/>
        </a:ext>
      </dgm:extLst>
    </dgm:pt>
    <dgm:pt modelId="{9F5FDBF9-BCDE-4B35-BBFC-8B266B6DFD0A}" type="pres">
      <dgm:prSet presAssocID="{C6EA81B8-5AA1-4915-97FF-2C7C23E2843D}" presName="spaceRect" presStyleCnt="0"/>
      <dgm:spPr/>
    </dgm:pt>
    <dgm:pt modelId="{F30DB33D-F386-4F9B-AD25-466D56549AA4}" type="pres">
      <dgm:prSet presAssocID="{C6EA81B8-5AA1-4915-97FF-2C7C23E2843D}" presName="parTx" presStyleLbl="revTx" presStyleIdx="5" presStyleCnt="6">
        <dgm:presLayoutVars>
          <dgm:chMax val="0"/>
          <dgm:chPref val="0"/>
        </dgm:presLayoutVars>
      </dgm:prSet>
      <dgm:spPr/>
    </dgm:pt>
  </dgm:ptLst>
  <dgm:cxnLst>
    <dgm:cxn modelId="{38015228-BEDB-48A9-B551-7C3C3D82D286}" type="presOf" srcId="{C6EA81B8-5AA1-4915-97FF-2C7C23E2843D}" destId="{F30DB33D-F386-4F9B-AD25-466D56549AA4}" srcOrd="0" destOrd="0" presId="urn:microsoft.com/office/officeart/2018/2/layout/IconVerticalSolidList"/>
    <dgm:cxn modelId="{F8D7662B-FBEE-4119-B0A6-57D03BC9B467}" type="presOf" srcId="{A2A7B77A-08D4-4492-ACAF-769EC5731AEC}" destId="{42A2FB33-8576-42B5-90AC-B4EF7729BC05}" srcOrd="0" destOrd="0" presId="urn:microsoft.com/office/officeart/2018/2/layout/IconVerticalSolidList"/>
    <dgm:cxn modelId="{1F752778-BB0E-4E2B-AE17-0E47E629A6E0}" type="presOf" srcId="{C3020360-867E-4200-BBB9-3F1A1CD47278}" destId="{57C5B216-DC81-40FF-9568-B28310140559}" srcOrd="0" destOrd="0" presId="urn:microsoft.com/office/officeart/2018/2/layout/IconVerticalSolidList"/>
    <dgm:cxn modelId="{E2406B78-6948-48B1-990C-0A7CF71F9A8E}" type="presOf" srcId="{D74288D0-03E6-48EA-B208-E68E573347C6}" destId="{914A5609-4B89-4121-9578-A41E70918B50}" srcOrd="0" destOrd="0" presId="urn:microsoft.com/office/officeart/2018/2/layout/IconVerticalSolidList"/>
    <dgm:cxn modelId="{05E84E59-F526-4A3C-9AF2-74A2C04FA0AE}" srcId="{A2A7B77A-08D4-4492-ACAF-769EC5731AEC}" destId="{D74288D0-03E6-48EA-B208-E68E573347C6}" srcOrd="1" destOrd="0" parTransId="{E68025EF-70F9-4D14-B1DC-19D77B4B219D}" sibTransId="{64EA5AAD-FF4A-4984-845E-53F591A30EF8}"/>
    <dgm:cxn modelId="{DC4B4D7E-4714-4FCA-860F-73A6D1E3ACAF}" srcId="{A2A7B77A-08D4-4492-ACAF-769EC5731AEC}" destId="{E463A659-592B-402A-B78E-82D01A1D59E2}" srcOrd="3" destOrd="0" parTransId="{7EFCB22C-3FEE-458A-B53B-203F8A7B4A75}" sibTransId="{36B89214-D6A6-480B-955A-2859CB75D420}"/>
    <dgm:cxn modelId="{EEC0A893-5904-4AF5-B111-697EEA4227FA}" srcId="{A2A7B77A-08D4-4492-ACAF-769EC5731AEC}" destId="{C6EA81B8-5AA1-4915-97FF-2C7C23E2843D}" srcOrd="5" destOrd="0" parTransId="{16B31DDB-8BD4-443E-9B9E-FBE9B31E034E}" sibTransId="{5B6F7A78-1D9C-4297-B222-EFA7A90398AC}"/>
    <dgm:cxn modelId="{5CE9A2B9-90AC-4617-BE9E-F260184A16B0}" srcId="{A2A7B77A-08D4-4492-ACAF-769EC5731AEC}" destId="{C3020360-867E-4200-BBB9-3F1A1CD47278}" srcOrd="0" destOrd="0" parTransId="{D2AED373-9A2F-427D-82D4-71EB7F11A2C0}" sibTransId="{DF17F231-63CC-40B2-A54C-D26C2136B32A}"/>
    <dgm:cxn modelId="{989730BC-496A-4334-B132-BDF444ADC1D1}" type="presOf" srcId="{E463A659-592B-402A-B78E-82D01A1D59E2}" destId="{01EA9DA4-7E27-4889-A99E-4D47D3D675C4}" srcOrd="0" destOrd="0" presId="urn:microsoft.com/office/officeart/2018/2/layout/IconVerticalSolidList"/>
    <dgm:cxn modelId="{F4435ACB-5F8A-40FE-88F6-5623A5864E8E}" type="presOf" srcId="{44FF8C84-453A-4206-9136-0C5573E39070}" destId="{CEC04D1D-4231-4950-859F-58068F750804}" srcOrd="0" destOrd="0" presId="urn:microsoft.com/office/officeart/2018/2/layout/IconVerticalSolidList"/>
    <dgm:cxn modelId="{4BA9C5D7-5418-445D-8FD8-CA0BEA437365}" srcId="{A2A7B77A-08D4-4492-ACAF-769EC5731AEC}" destId="{44FF8C84-453A-4206-9136-0C5573E39070}" srcOrd="4" destOrd="0" parTransId="{E39E53F2-FE86-4D1E-AB3A-231F5BDAB96F}" sibTransId="{882B9780-1CC3-4891-B830-44444ABDA83A}"/>
    <dgm:cxn modelId="{4E410ED9-C3EF-42A5-B8D8-F3F32C241E10}" srcId="{A2A7B77A-08D4-4492-ACAF-769EC5731AEC}" destId="{6FC26D11-84A5-4342-9EB1-1C1BD3FF98B2}" srcOrd="2" destOrd="0" parTransId="{7D1C1C25-265C-40BC-A855-F5D10C2A05CB}" sibTransId="{2321310B-B5BB-44C5-985C-BDB72CC81BDC}"/>
    <dgm:cxn modelId="{4883C5F4-4861-48D8-9F27-32A238621191}" type="presOf" srcId="{6FC26D11-84A5-4342-9EB1-1C1BD3FF98B2}" destId="{D8F1D5F7-9313-470A-A482-82A4B1D26E52}" srcOrd="0" destOrd="0" presId="urn:microsoft.com/office/officeart/2018/2/layout/IconVerticalSolidList"/>
    <dgm:cxn modelId="{079CA8FA-FECA-4A69-AA93-51DCC66F7ABE}" type="presParOf" srcId="{42A2FB33-8576-42B5-90AC-B4EF7729BC05}" destId="{84736DB1-27E9-496B-A9ED-73B74727EA11}" srcOrd="0" destOrd="0" presId="urn:microsoft.com/office/officeart/2018/2/layout/IconVerticalSolidList"/>
    <dgm:cxn modelId="{3C94C2C9-33A4-4B01-A2D2-D07788EA3478}" type="presParOf" srcId="{84736DB1-27E9-496B-A9ED-73B74727EA11}" destId="{FE327E70-AC89-42F5-969E-002EC647D071}" srcOrd="0" destOrd="0" presId="urn:microsoft.com/office/officeart/2018/2/layout/IconVerticalSolidList"/>
    <dgm:cxn modelId="{461BBED5-D8B5-4FDD-821A-D91C801067A1}" type="presParOf" srcId="{84736DB1-27E9-496B-A9ED-73B74727EA11}" destId="{C4E2C478-EB6B-427C-9FEB-48D013C01CC0}" srcOrd="1" destOrd="0" presId="urn:microsoft.com/office/officeart/2018/2/layout/IconVerticalSolidList"/>
    <dgm:cxn modelId="{7505BBD6-F708-48D2-9626-20C43A5F0B86}" type="presParOf" srcId="{84736DB1-27E9-496B-A9ED-73B74727EA11}" destId="{DE120A13-46C1-4F12-8832-AB0665C30824}" srcOrd="2" destOrd="0" presId="urn:microsoft.com/office/officeart/2018/2/layout/IconVerticalSolidList"/>
    <dgm:cxn modelId="{B72C6467-D7E2-4A14-98C2-6050AA36D639}" type="presParOf" srcId="{84736DB1-27E9-496B-A9ED-73B74727EA11}" destId="{57C5B216-DC81-40FF-9568-B28310140559}" srcOrd="3" destOrd="0" presId="urn:microsoft.com/office/officeart/2018/2/layout/IconVerticalSolidList"/>
    <dgm:cxn modelId="{3F129439-DC45-4099-ADAB-C0C0581288DE}" type="presParOf" srcId="{42A2FB33-8576-42B5-90AC-B4EF7729BC05}" destId="{86D7B339-3FF3-47B0-91F1-B1D9BE645AAC}" srcOrd="1" destOrd="0" presId="urn:microsoft.com/office/officeart/2018/2/layout/IconVerticalSolidList"/>
    <dgm:cxn modelId="{6806A2FF-0450-4A7B-9F43-CABBA18DFA9D}" type="presParOf" srcId="{42A2FB33-8576-42B5-90AC-B4EF7729BC05}" destId="{E4A7BC7C-B46E-4551-8853-AE7556DAE395}" srcOrd="2" destOrd="0" presId="urn:microsoft.com/office/officeart/2018/2/layout/IconVerticalSolidList"/>
    <dgm:cxn modelId="{D91FACD7-0711-4C5C-B6D2-C89E034E01C2}" type="presParOf" srcId="{E4A7BC7C-B46E-4551-8853-AE7556DAE395}" destId="{DAF42936-3CF4-42B8-85E4-42289B836A86}" srcOrd="0" destOrd="0" presId="urn:microsoft.com/office/officeart/2018/2/layout/IconVerticalSolidList"/>
    <dgm:cxn modelId="{9F4D5531-1FE6-4C4F-B522-A000B5EB5A2A}" type="presParOf" srcId="{E4A7BC7C-B46E-4551-8853-AE7556DAE395}" destId="{6CF2AA25-3339-4F33-A546-A7885BCE29F0}" srcOrd="1" destOrd="0" presId="urn:microsoft.com/office/officeart/2018/2/layout/IconVerticalSolidList"/>
    <dgm:cxn modelId="{FB8C2DA7-7F0B-44A4-8F43-E32882D7B4F6}" type="presParOf" srcId="{E4A7BC7C-B46E-4551-8853-AE7556DAE395}" destId="{312345B1-7332-40AE-8B5A-5C5537BAFCCB}" srcOrd="2" destOrd="0" presId="urn:microsoft.com/office/officeart/2018/2/layout/IconVerticalSolidList"/>
    <dgm:cxn modelId="{172821EE-B2E8-4FF1-ADB2-29EDE47C8363}" type="presParOf" srcId="{E4A7BC7C-B46E-4551-8853-AE7556DAE395}" destId="{914A5609-4B89-4121-9578-A41E70918B50}" srcOrd="3" destOrd="0" presId="urn:microsoft.com/office/officeart/2018/2/layout/IconVerticalSolidList"/>
    <dgm:cxn modelId="{F74CADEC-4DDC-4881-9B57-9962A0A835E6}" type="presParOf" srcId="{42A2FB33-8576-42B5-90AC-B4EF7729BC05}" destId="{DD28A535-DC7E-44C9-8AB7-1FAB9BB23D8D}" srcOrd="3" destOrd="0" presId="urn:microsoft.com/office/officeart/2018/2/layout/IconVerticalSolidList"/>
    <dgm:cxn modelId="{666192DB-090B-42A8-B77B-AC7A1EE66660}" type="presParOf" srcId="{42A2FB33-8576-42B5-90AC-B4EF7729BC05}" destId="{AF839A97-C5E4-45C1-9592-1B8963306EA3}" srcOrd="4" destOrd="0" presId="urn:microsoft.com/office/officeart/2018/2/layout/IconVerticalSolidList"/>
    <dgm:cxn modelId="{77277360-9187-48B9-B73C-7EBB6BC97DBE}" type="presParOf" srcId="{AF839A97-C5E4-45C1-9592-1B8963306EA3}" destId="{8CFC40F7-5D1F-4754-A575-F8D48B28FDA5}" srcOrd="0" destOrd="0" presId="urn:microsoft.com/office/officeart/2018/2/layout/IconVerticalSolidList"/>
    <dgm:cxn modelId="{76B30C91-7A07-430F-8409-744382624A7A}" type="presParOf" srcId="{AF839A97-C5E4-45C1-9592-1B8963306EA3}" destId="{EB41FECA-4CBD-4BA9-BBDC-D36C3E6F7222}" srcOrd="1" destOrd="0" presId="urn:microsoft.com/office/officeart/2018/2/layout/IconVerticalSolidList"/>
    <dgm:cxn modelId="{34B0101B-F40A-45EC-B746-0C7D03B5328D}" type="presParOf" srcId="{AF839A97-C5E4-45C1-9592-1B8963306EA3}" destId="{8A652F94-5EF4-4E58-BD40-7AC5663DD1B4}" srcOrd="2" destOrd="0" presId="urn:microsoft.com/office/officeart/2018/2/layout/IconVerticalSolidList"/>
    <dgm:cxn modelId="{36947A16-8EFB-4DC4-A6B0-C8E65F856CA7}" type="presParOf" srcId="{AF839A97-C5E4-45C1-9592-1B8963306EA3}" destId="{D8F1D5F7-9313-470A-A482-82A4B1D26E52}" srcOrd="3" destOrd="0" presId="urn:microsoft.com/office/officeart/2018/2/layout/IconVerticalSolidList"/>
    <dgm:cxn modelId="{891B2641-11E8-40E0-A549-7A5673B54D1D}" type="presParOf" srcId="{42A2FB33-8576-42B5-90AC-B4EF7729BC05}" destId="{552F7E72-F3C0-465F-903B-380D7AD031AD}" srcOrd="5" destOrd="0" presId="urn:microsoft.com/office/officeart/2018/2/layout/IconVerticalSolidList"/>
    <dgm:cxn modelId="{3876E481-0A9E-429B-B27D-147AE99AEC83}" type="presParOf" srcId="{42A2FB33-8576-42B5-90AC-B4EF7729BC05}" destId="{E2C502FB-666E-46F0-B773-C59ACA027ACE}" srcOrd="6" destOrd="0" presId="urn:microsoft.com/office/officeart/2018/2/layout/IconVerticalSolidList"/>
    <dgm:cxn modelId="{1C7FC0F2-2750-4EBD-9ABE-D4EA05305887}" type="presParOf" srcId="{E2C502FB-666E-46F0-B773-C59ACA027ACE}" destId="{9919A88C-FA82-4456-85B6-EB0940E00BAF}" srcOrd="0" destOrd="0" presId="urn:microsoft.com/office/officeart/2018/2/layout/IconVerticalSolidList"/>
    <dgm:cxn modelId="{A213E0C5-8409-47C5-9D59-CFC403D433F1}" type="presParOf" srcId="{E2C502FB-666E-46F0-B773-C59ACA027ACE}" destId="{34F8997A-E398-41F3-935C-DDABA4DF5E8E}" srcOrd="1" destOrd="0" presId="urn:microsoft.com/office/officeart/2018/2/layout/IconVerticalSolidList"/>
    <dgm:cxn modelId="{BE489ACA-4B69-4E34-AEE9-760BE718C03E}" type="presParOf" srcId="{E2C502FB-666E-46F0-B773-C59ACA027ACE}" destId="{4E86052A-8DC0-4FEB-9336-7734B1C5C1C5}" srcOrd="2" destOrd="0" presId="urn:microsoft.com/office/officeart/2018/2/layout/IconVerticalSolidList"/>
    <dgm:cxn modelId="{E3D07600-072B-4A9C-8BE8-0050481C29BB}" type="presParOf" srcId="{E2C502FB-666E-46F0-B773-C59ACA027ACE}" destId="{01EA9DA4-7E27-4889-A99E-4D47D3D675C4}" srcOrd="3" destOrd="0" presId="urn:microsoft.com/office/officeart/2018/2/layout/IconVerticalSolidList"/>
    <dgm:cxn modelId="{548F331C-9AD0-45E1-9055-90141D2CC54C}" type="presParOf" srcId="{42A2FB33-8576-42B5-90AC-B4EF7729BC05}" destId="{E5681E23-3C36-489D-B627-7A6FBE856739}" srcOrd="7" destOrd="0" presId="urn:microsoft.com/office/officeart/2018/2/layout/IconVerticalSolidList"/>
    <dgm:cxn modelId="{14EF1ABE-958A-4155-9EB5-5723FB79852F}" type="presParOf" srcId="{42A2FB33-8576-42B5-90AC-B4EF7729BC05}" destId="{7C0B8D9E-5C00-4905-AFAD-8F7A1CE2D45B}" srcOrd="8" destOrd="0" presId="urn:microsoft.com/office/officeart/2018/2/layout/IconVerticalSolidList"/>
    <dgm:cxn modelId="{6E5274B9-882E-4186-9AB9-FD992C6022FE}" type="presParOf" srcId="{7C0B8D9E-5C00-4905-AFAD-8F7A1CE2D45B}" destId="{9DFED635-3674-4162-AF6C-4AC660414B87}" srcOrd="0" destOrd="0" presId="urn:microsoft.com/office/officeart/2018/2/layout/IconVerticalSolidList"/>
    <dgm:cxn modelId="{181598A0-529B-4BBA-8B58-12971BF2E801}" type="presParOf" srcId="{7C0B8D9E-5C00-4905-AFAD-8F7A1CE2D45B}" destId="{7ADACC84-D04C-4E23-9223-F11D6397F0B6}" srcOrd="1" destOrd="0" presId="urn:microsoft.com/office/officeart/2018/2/layout/IconVerticalSolidList"/>
    <dgm:cxn modelId="{EB67BC80-0758-4946-AC79-02EE4502E42F}" type="presParOf" srcId="{7C0B8D9E-5C00-4905-AFAD-8F7A1CE2D45B}" destId="{0B9CC128-1F42-407A-9C95-A498D9A40365}" srcOrd="2" destOrd="0" presId="urn:microsoft.com/office/officeart/2018/2/layout/IconVerticalSolidList"/>
    <dgm:cxn modelId="{B9573917-6E03-4C9E-9F4B-0E114745AA06}" type="presParOf" srcId="{7C0B8D9E-5C00-4905-AFAD-8F7A1CE2D45B}" destId="{CEC04D1D-4231-4950-859F-58068F750804}" srcOrd="3" destOrd="0" presId="urn:microsoft.com/office/officeart/2018/2/layout/IconVerticalSolidList"/>
    <dgm:cxn modelId="{C35C81DD-6CAD-4820-BE75-A0F54C9DFA85}" type="presParOf" srcId="{42A2FB33-8576-42B5-90AC-B4EF7729BC05}" destId="{DB818940-9E81-44C2-8F6D-C311300BFB49}" srcOrd="9" destOrd="0" presId="urn:microsoft.com/office/officeart/2018/2/layout/IconVerticalSolidList"/>
    <dgm:cxn modelId="{05946AC9-B599-463D-BD07-1256F0F0F646}" type="presParOf" srcId="{42A2FB33-8576-42B5-90AC-B4EF7729BC05}" destId="{3ECEDE04-8C6C-4773-8C06-32F8C1D82666}" srcOrd="10" destOrd="0" presId="urn:microsoft.com/office/officeart/2018/2/layout/IconVerticalSolidList"/>
    <dgm:cxn modelId="{9D706665-42BB-4F42-B122-FDC5459A7F8E}" type="presParOf" srcId="{3ECEDE04-8C6C-4773-8C06-32F8C1D82666}" destId="{84E6B82B-EEC8-4290-AA64-5E397955965C}" srcOrd="0" destOrd="0" presId="urn:microsoft.com/office/officeart/2018/2/layout/IconVerticalSolidList"/>
    <dgm:cxn modelId="{F2C47647-1D9E-4A7F-A4D2-78EC35329537}" type="presParOf" srcId="{3ECEDE04-8C6C-4773-8C06-32F8C1D82666}" destId="{A5CF94CC-1DBA-4114-BA42-BC7D2F506FC0}" srcOrd="1" destOrd="0" presId="urn:microsoft.com/office/officeart/2018/2/layout/IconVerticalSolidList"/>
    <dgm:cxn modelId="{CDA9007C-66C1-4A25-A6ED-5C46B3BA39FB}" type="presParOf" srcId="{3ECEDE04-8C6C-4773-8C06-32F8C1D82666}" destId="{9F5FDBF9-BCDE-4B35-BBFC-8B266B6DFD0A}" srcOrd="2" destOrd="0" presId="urn:microsoft.com/office/officeart/2018/2/layout/IconVerticalSolidList"/>
    <dgm:cxn modelId="{9BEFFD71-C6E9-4A53-B452-18276AB2C110}" type="presParOf" srcId="{3ECEDE04-8C6C-4773-8C06-32F8C1D82666}" destId="{F30DB33D-F386-4F9B-AD25-466D56549AA4}"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327E70-AC89-42F5-969E-002EC647D071}">
      <dsp:nvSpPr>
        <dsp:cNvPr id="0" name=""/>
        <dsp:cNvSpPr/>
      </dsp:nvSpPr>
      <dsp:spPr>
        <a:xfrm>
          <a:off x="0" y="3311"/>
          <a:ext cx="10515600" cy="49953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4E2C478-EB6B-427C-9FEB-48D013C01CC0}">
      <dsp:nvSpPr>
        <dsp:cNvPr id="0" name=""/>
        <dsp:cNvSpPr/>
      </dsp:nvSpPr>
      <dsp:spPr>
        <a:xfrm>
          <a:off x="151110" y="115707"/>
          <a:ext cx="275014" cy="27474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7C5B216-DC81-40FF-9568-B28310140559}">
      <dsp:nvSpPr>
        <dsp:cNvPr id="0" name=""/>
        <dsp:cNvSpPr/>
      </dsp:nvSpPr>
      <dsp:spPr>
        <a:xfrm>
          <a:off x="577234" y="3311"/>
          <a:ext cx="9903693" cy="5619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476" tIns="59476" rIns="59476" bIns="59476" numCol="1" spcCol="1270" anchor="ctr" anchorCtr="0">
          <a:noAutofit/>
        </a:bodyPr>
        <a:lstStyle/>
        <a:p>
          <a:pPr marL="0" lvl="0" indent="0" algn="l" defTabSz="711200">
            <a:lnSpc>
              <a:spcPct val="100000"/>
            </a:lnSpc>
            <a:spcBef>
              <a:spcPct val="0"/>
            </a:spcBef>
            <a:spcAft>
              <a:spcPct val="35000"/>
            </a:spcAft>
            <a:buNone/>
          </a:pPr>
          <a:r>
            <a:rPr lang="en-GB" sz="1600" kern="1200" dirty="0"/>
            <a:t>What are the problems that we are addressing? – Food wastes, nutrient loss, pollutions, energy wastage, water wastage, other material loss, carbon emissions, public health and well-being … all about urban environments. </a:t>
          </a:r>
          <a:endParaRPr lang="en-US" sz="1600" kern="1200" dirty="0"/>
        </a:p>
      </dsp:txBody>
      <dsp:txXfrm>
        <a:off x="577234" y="3311"/>
        <a:ext cx="9903693" cy="561979"/>
      </dsp:txXfrm>
    </dsp:sp>
    <dsp:sp modelId="{DAF42936-3CF4-42B8-85E4-42289B836A86}">
      <dsp:nvSpPr>
        <dsp:cNvPr id="0" name=""/>
        <dsp:cNvSpPr/>
      </dsp:nvSpPr>
      <dsp:spPr>
        <a:xfrm>
          <a:off x="0" y="705785"/>
          <a:ext cx="10515600" cy="49953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CF2AA25-3339-4F33-A546-A7885BCE29F0}">
      <dsp:nvSpPr>
        <dsp:cNvPr id="0" name=""/>
        <dsp:cNvSpPr/>
      </dsp:nvSpPr>
      <dsp:spPr>
        <a:xfrm>
          <a:off x="151110" y="818181"/>
          <a:ext cx="275014" cy="27474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914A5609-4B89-4121-9578-A41E70918B50}">
      <dsp:nvSpPr>
        <dsp:cNvPr id="0" name=""/>
        <dsp:cNvSpPr/>
      </dsp:nvSpPr>
      <dsp:spPr>
        <a:xfrm>
          <a:off x="577234" y="705785"/>
          <a:ext cx="9903693" cy="5619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476" tIns="59476" rIns="59476" bIns="59476" numCol="1" spcCol="1270" anchor="ctr" anchorCtr="0">
          <a:noAutofit/>
        </a:bodyPr>
        <a:lstStyle/>
        <a:p>
          <a:pPr marL="0" lvl="0" indent="0" algn="l" defTabSz="711200">
            <a:lnSpc>
              <a:spcPct val="100000"/>
            </a:lnSpc>
            <a:spcBef>
              <a:spcPct val="0"/>
            </a:spcBef>
            <a:spcAft>
              <a:spcPct val="35000"/>
            </a:spcAft>
            <a:buNone/>
          </a:pPr>
          <a:r>
            <a:rPr lang="en-GB" sz="1600" kern="1200" dirty="0"/>
            <a:t>Food – can we map the food system of Bristol? </a:t>
          </a:r>
          <a:endParaRPr lang="en-US" sz="1600" kern="1200" dirty="0"/>
        </a:p>
      </dsp:txBody>
      <dsp:txXfrm>
        <a:off x="577234" y="705785"/>
        <a:ext cx="9903693" cy="561979"/>
      </dsp:txXfrm>
    </dsp:sp>
    <dsp:sp modelId="{8CFC40F7-5D1F-4754-A575-F8D48B28FDA5}">
      <dsp:nvSpPr>
        <dsp:cNvPr id="0" name=""/>
        <dsp:cNvSpPr/>
      </dsp:nvSpPr>
      <dsp:spPr>
        <a:xfrm>
          <a:off x="0" y="1408260"/>
          <a:ext cx="10515600" cy="49953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EB41FECA-4CBD-4BA9-BBDC-D36C3E6F7222}">
      <dsp:nvSpPr>
        <dsp:cNvPr id="0" name=""/>
        <dsp:cNvSpPr/>
      </dsp:nvSpPr>
      <dsp:spPr>
        <a:xfrm>
          <a:off x="151110" y="1520656"/>
          <a:ext cx="275014" cy="27474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D8F1D5F7-9313-470A-A482-82A4B1D26E52}">
      <dsp:nvSpPr>
        <dsp:cNvPr id="0" name=""/>
        <dsp:cNvSpPr/>
      </dsp:nvSpPr>
      <dsp:spPr>
        <a:xfrm>
          <a:off x="577234" y="1408260"/>
          <a:ext cx="9903693" cy="5619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476" tIns="59476" rIns="59476" bIns="59476" numCol="1" spcCol="1270" anchor="ctr" anchorCtr="0">
          <a:noAutofit/>
        </a:bodyPr>
        <a:lstStyle/>
        <a:p>
          <a:pPr marL="0" lvl="0" indent="0" algn="l" defTabSz="711200">
            <a:lnSpc>
              <a:spcPct val="100000"/>
            </a:lnSpc>
            <a:spcBef>
              <a:spcPct val="0"/>
            </a:spcBef>
            <a:spcAft>
              <a:spcPct val="35000"/>
            </a:spcAft>
            <a:buNone/>
          </a:pPr>
          <a:r>
            <a:rPr lang="en-GB" sz="1600" kern="1200" dirty="0"/>
            <a:t>Water – given a  food map, what are the water implication, can we combine with a water map for the city?</a:t>
          </a:r>
          <a:endParaRPr lang="en-US" sz="1600" kern="1200" dirty="0"/>
        </a:p>
      </dsp:txBody>
      <dsp:txXfrm>
        <a:off x="577234" y="1408260"/>
        <a:ext cx="9903693" cy="561979"/>
      </dsp:txXfrm>
    </dsp:sp>
    <dsp:sp modelId="{9919A88C-FA82-4456-85B6-EB0940E00BAF}">
      <dsp:nvSpPr>
        <dsp:cNvPr id="0" name=""/>
        <dsp:cNvSpPr/>
      </dsp:nvSpPr>
      <dsp:spPr>
        <a:xfrm>
          <a:off x="0" y="2110734"/>
          <a:ext cx="10515600" cy="49953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4F8997A-E398-41F3-935C-DDABA4DF5E8E}">
      <dsp:nvSpPr>
        <dsp:cNvPr id="0" name=""/>
        <dsp:cNvSpPr/>
      </dsp:nvSpPr>
      <dsp:spPr>
        <a:xfrm>
          <a:off x="151110" y="2223130"/>
          <a:ext cx="275014" cy="27474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1EA9DA4-7E27-4889-A99E-4D47D3D675C4}">
      <dsp:nvSpPr>
        <dsp:cNvPr id="0" name=""/>
        <dsp:cNvSpPr/>
      </dsp:nvSpPr>
      <dsp:spPr>
        <a:xfrm>
          <a:off x="577234" y="2110734"/>
          <a:ext cx="9903693" cy="5619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476" tIns="59476" rIns="59476" bIns="59476" numCol="1" spcCol="1270" anchor="ctr" anchorCtr="0">
          <a:noAutofit/>
        </a:bodyPr>
        <a:lstStyle/>
        <a:p>
          <a:pPr marL="0" lvl="0" indent="0" algn="l" defTabSz="711200">
            <a:lnSpc>
              <a:spcPct val="100000"/>
            </a:lnSpc>
            <a:spcBef>
              <a:spcPct val="0"/>
            </a:spcBef>
            <a:spcAft>
              <a:spcPct val="35000"/>
            </a:spcAft>
            <a:buNone/>
          </a:pPr>
          <a:r>
            <a:rPr lang="en-GB" sz="1600" kern="1200" dirty="0"/>
            <a:t>Energy – ditto for the energy requirements and potentials?</a:t>
          </a:r>
          <a:endParaRPr lang="en-US" sz="1600" kern="1200" dirty="0"/>
        </a:p>
      </dsp:txBody>
      <dsp:txXfrm>
        <a:off x="577234" y="2110734"/>
        <a:ext cx="9903693" cy="561979"/>
      </dsp:txXfrm>
    </dsp:sp>
    <dsp:sp modelId="{9DFED635-3674-4162-AF6C-4AC660414B87}">
      <dsp:nvSpPr>
        <dsp:cNvPr id="0" name=""/>
        <dsp:cNvSpPr/>
      </dsp:nvSpPr>
      <dsp:spPr>
        <a:xfrm>
          <a:off x="0" y="2813208"/>
          <a:ext cx="10515600" cy="49953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ADACC84-D04C-4E23-9223-F11D6397F0B6}">
      <dsp:nvSpPr>
        <dsp:cNvPr id="0" name=""/>
        <dsp:cNvSpPr/>
      </dsp:nvSpPr>
      <dsp:spPr>
        <a:xfrm>
          <a:off x="151110" y="2925604"/>
          <a:ext cx="275014" cy="27474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CEC04D1D-4231-4950-859F-58068F750804}">
      <dsp:nvSpPr>
        <dsp:cNvPr id="0" name=""/>
        <dsp:cNvSpPr/>
      </dsp:nvSpPr>
      <dsp:spPr>
        <a:xfrm>
          <a:off x="577234" y="2813208"/>
          <a:ext cx="9903693" cy="5619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476" tIns="59476" rIns="59476" bIns="59476" numCol="1" spcCol="1270" anchor="ctr" anchorCtr="0">
          <a:noAutofit/>
        </a:bodyPr>
        <a:lstStyle/>
        <a:p>
          <a:pPr marL="0" lvl="0" indent="0" algn="l" defTabSz="711200">
            <a:lnSpc>
              <a:spcPct val="100000"/>
            </a:lnSpc>
            <a:spcBef>
              <a:spcPct val="0"/>
            </a:spcBef>
            <a:spcAft>
              <a:spcPct val="35000"/>
            </a:spcAft>
            <a:buNone/>
          </a:pPr>
          <a:r>
            <a:rPr lang="en-GB" sz="1600" kern="1200"/>
            <a:t>Who is involved, where are the issues, what is changing?</a:t>
          </a:r>
          <a:endParaRPr lang="en-US" sz="1600" kern="1200" dirty="0"/>
        </a:p>
      </dsp:txBody>
      <dsp:txXfrm>
        <a:off x="577234" y="2813208"/>
        <a:ext cx="9903693" cy="561979"/>
      </dsp:txXfrm>
    </dsp:sp>
    <dsp:sp modelId="{84E6B82B-EEC8-4290-AA64-5E397955965C}">
      <dsp:nvSpPr>
        <dsp:cNvPr id="0" name=""/>
        <dsp:cNvSpPr/>
      </dsp:nvSpPr>
      <dsp:spPr>
        <a:xfrm>
          <a:off x="0" y="3515683"/>
          <a:ext cx="10515600" cy="499537"/>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5CF94CC-1DBA-4114-BA42-BC7D2F506FC0}">
      <dsp:nvSpPr>
        <dsp:cNvPr id="0" name=""/>
        <dsp:cNvSpPr/>
      </dsp:nvSpPr>
      <dsp:spPr>
        <a:xfrm>
          <a:off x="151110" y="3628078"/>
          <a:ext cx="275014" cy="274745"/>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F30DB33D-F386-4F9B-AD25-466D56549AA4}">
      <dsp:nvSpPr>
        <dsp:cNvPr id="0" name=""/>
        <dsp:cNvSpPr/>
      </dsp:nvSpPr>
      <dsp:spPr>
        <a:xfrm>
          <a:off x="577234" y="3515683"/>
          <a:ext cx="9903693" cy="56197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59476" tIns="59476" rIns="59476" bIns="59476" numCol="1" spcCol="1270" anchor="ctr" anchorCtr="0">
          <a:noAutofit/>
        </a:bodyPr>
        <a:lstStyle/>
        <a:p>
          <a:pPr marL="0" lvl="0" indent="0" algn="l" defTabSz="711200">
            <a:lnSpc>
              <a:spcPct val="100000"/>
            </a:lnSpc>
            <a:spcBef>
              <a:spcPct val="0"/>
            </a:spcBef>
            <a:spcAft>
              <a:spcPct val="35000"/>
            </a:spcAft>
            <a:buNone/>
          </a:pPr>
          <a:r>
            <a:rPr lang="en-GB" sz="1600" kern="1200" dirty="0"/>
            <a:t>Outcome: use the system maps to look for intervention points and assess potential changes. </a:t>
          </a:r>
          <a:endParaRPr lang="en-US" sz="1600" kern="1200" dirty="0"/>
        </a:p>
      </dsp:txBody>
      <dsp:txXfrm>
        <a:off x="577234" y="3515683"/>
        <a:ext cx="9903693" cy="561979"/>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871" cy="502755"/>
          </a:xfrm>
          <a:prstGeom prst="rect">
            <a:avLst/>
          </a:prstGeom>
        </p:spPr>
        <p:txBody>
          <a:bodyPr vert="horz" lIns="96616" tIns="48308" rIns="96616" bIns="48308" rtlCol="0"/>
          <a:lstStyle>
            <a:lvl1pPr algn="l">
              <a:defRPr sz="1300"/>
            </a:lvl1pPr>
          </a:lstStyle>
          <a:p>
            <a:endParaRPr lang="en-GB"/>
          </a:p>
        </p:txBody>
      </p:sp>
      <p:sp>
        <p:nvSpPr>
          <p:cNvPr id="3" name="Date Placeholder 2"/>
          <p:cNvSpPr>
            <a:spLocks noGrp="1"/>
          </p:cNvSpPr>
          <p:nvPr>
            <p:ph type="dt" sz="quarter" idx="1"/>
          </p:nvPr>
        </p:nvSpPr>
        <p:spPr>
          <a:xfrm>
            <a:off x="3901698" y="0"/>
            <a:ext cx="2984871" cy="502755"/>
          </a:xfrm>
          <a:prstGeom prst="rect">
            <a:avLst/>
          </a:prstGeom>
        </p:spPr>
        <p:txBody>
          <a:bodyPr vert="horz" lIns="96616" tIns="48308" rIns="96616" bIns="48308" rtlCol="0"/>
          <a:lstStyle>
            <a:lvl1pPr algn="r">
              <a:defRPr sz="1300"/>
            </a:lvl1pPr>
          </a:lstStyle>
          <a:p>
            <a:fld id="{C4145A50-4946-4094-B75A-C9414D942710}" type="datetimeFigureOut">
              <a:rPr lang="en-GB" smtClean="0"/>
              <a:t>25/09/2019</a:t>
            </a:fld>
            <a:endParaRPr lang="en-GB"/>
          </a:p>
        </p:txBody>
      </p:sp>
      <p:sp>
        <p:nvSpPr>
          <p:cNvPr id="4" name="Footer Placeholder 3"/>
          <p:cNvSpPr>
            <a:spLocks noGrp="1"/>
          </p:cNvSpPr>
          <p:nvPr>
            <p:ph type="ftr" sz="quarter" idx="2"/>
          </p:nvPr>
        </p:nvSpPr>
        <p:spPr>
          <a:xfrm>
            <a:off x="0" y="9517547"/>
            <a:ext cx="2984871" cy="502754"/>
          </a:xfrm>
          <a:prstGeom prst="rect">
            <a:avLst/>
          </a:prstGeom>
        </p:spPr>
        <p:txBody>
          <a:bodyPr vert="horz" lIns="96616" tIns="48308" rIns="96616" bIns="48308" rtlCol="0" anchor="b"/>
          <a:lstStyle>
            <a:lvl1pPr algn="l">
              <a:defRPr sz="1300"/>
            </a:lvl1pPr>
          </a:lstStyle>
          <a:p>
            <a:endParaRPr lang="en-GB"/>
          </a:p>
        </p:txBody>
      </p:sp>
      <p:sp>
        <p:nvSpPr>
          <p:cNvPr id="5" name="Slide Number Placeholder 4"/>
          <p:cNvSpPr>
            <a:spLocks noGrp="1"/>
          </p:cNvSpPr>
          <p:nvPr>
            <p:ph type="sldNum" sz="quarter" idx="3"/>
          </p:nvPr>
        </p:nvSpPr>
        <p:spPr>
          <a:xfrm>
            <a:off x="3901698" y="9517547"/>
            <a:ext cx="2984871" cy="502754"/>
          </a:xfrm>
          <a:prstGeom prst="rect">
            <a:avLst/>
          </a:prstGeom>
        </p:spPr>
        <p:txBody>
          <a:bodyPr vert="horz" lIns="96616" tIns="48308" rIns="96616" bIns="48308" rtlCol="0" anchor="b"/>
          <a:lstStyle>
            <a:lvl1pPr algn="r">
              <a:defRPr sz="1300"/>
            </a:lvl1pPr>
          </a:lstStyle>
          <a:p>
            <a:fld id="{F9077433-984D-480E-A2A0-05918476BCCF}" type="slidenum">
              <a:rPr lang="en-GB" smtClean="0"/>
              <a:t>‹#›</a:t>
            </a:fld>
            <a:endParaRPr lang="en-GB"/>
          </a:p>
        </p:txBody>
      </p:sp>
    </p:spTree>
    <p:extLst>
      <p:ext uri="{BB962C8B-B14F-4D97-AF65-F5344CB8AC3E}">
        <p14:creationId xmlns:p14="http://schemas.microsoft.com/office/powerpoint/2010/main" val="79848435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4500" cy="50165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902075" y="0"/>
            <a:ext cx="2984500" cy="501650"/>
          </a:xfrm>
          <a:prstGeom prst="rect">
            <a:avLst/>
          </a:prstGeom>
        </p:spPr>
        <p:txBody>
          <a:bodyPr vert="horz" lIns="91440" tIns="45720" rIns="91440" bIns="45720" rtlCol="0"/>
          <a:lstStyle>
            <a:lvl1pPr algn="r">
              <a:defRPr sz="1200"/>
            </a:lvl1pPr>
          </a:lstStyle>
          <a:p>
            <a:fld id="{0491067B-1616-4A30-8EDD-9C7CBAB0CB7F}" type="datetimeFigureOut">
              <a:rPr lang="en-GB" smtClean="0"/>
              <a:t>25/09/2019</a:t>
            </a:fld>
            <a:endParaRPr lang="en-GB"/>
          </a:p>
        </p:txBody>
      </p:sp>
      <p:sp>
        <p:nvSpPr>
          <p:cNvPr id="4" name="Slide Image Placeholder 3"/>
          <p:cNvSpPr>
            <a:spLocks noGrp="1" noRot="1" noChangeAspect="1"/>
          </p:cNvSpPr>
          <p:nvPr>
            <p:ph type="sldImg" idx="2"/>
          </p:nvPr>
        </p:nvSpPr>
        <p:spPr>
          <a:xfrm>
            <a:off x="439738" y="1252538"/>
            <a:ext cx="6008687" cy="338137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8975" y="4822825"/>
            <a:ext cx="5510213" cy="3944938"/>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9518650"/>
            <a:ext cx="2984500" cy="50165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902075" y="9518650"/>
            <a:ext cx="2984500" cy="501650"/>
          </a:xfrm>
          <a:prstGeom prst="rect">
            <a:avLst/>
          </a:prstGeom>
        </p:spPr>
        <p:txBody>
          <a:bodyPr vert="horz" lIns="91440" tIns="45720" rIns="91440" bIns="45720" rtlCol="0" anchor="b"/>
          <a:lstStyle>
            <a:lvl1pPr algn="r">
              <a:defRPr sz="1200"/>
            </a:lvl1pPr>
          </a:lstStyle>
          <a:p>
            <a:fld id="{252D7C08-DCDA-4381-867A-2E4717E7A9A5}" type="slidenum">
              <a:rPr lang="en-GB" smtClean="0"/>
              <a:t>‹#›</a:t>
            </a:fld>
            <a:endParaRPr lang="en-GB"/>
          </a:p>
        </p:txBody>
      </p:sp>
    </p:spTree>
    <p:extLst>
      <p:ext uri="{BB962C8B-B14F-4D97-AF65-F5344CB8AC3E}">
        <p14:creationId xmlns:p14="http://schemas.microsoft.com/office/powerpoint/2010/main" val="109358865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GB" dirty="0"/>
          </a:p>
        </p:txBody>
      </p:sp>
    </p:spTree>
    <p:extLst>
      <p:ext uri="{BB962C8B-B14F-4D97-AF65-F5344CB8AC3E}">
        <p14:creationId xmlns:p14="http://schemas.microsoft.com/office/powerpoint/2010/main" val="11557605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6088DD57-CFC0-4CE3-BD7C-B48F6C5E57F3}" type="datetimeFigureOut">
              <a:rPr lang="en-GB" smtClean="0"/>
              <a:t>25/09/2019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B71EF8-9A0B-4D3F-BDE1-6ECDE9C259BB}" type="slidenum">
              <a:rPr lang="en-GB" smtClean="0"/>
              <a:t>‹#›</a:t>
            </a:fld>
            <a:endParaRPr lang="en-GB"/>
          </a:p>
        </p:txBody>
      </p:sp>
    </p:spTree>
    <p:extLst>
      <p:ext uri="{BB962C8B-B14F-4D97-AF65-F5344CB8AC3E}">
        <p14:creationId xmlns:p14="http://schemas.microsoft.com/office/powerpoint/2010/main" val="14328506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088DD57-CFC0-4CE3-BD7C-B48F6C5E57F3}" type="datetimeFigureOut">
              <a:rPr lang="en-GB" smtClean="0"/>
              <a:t>25/09/2019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B71EF8-9A0B-4D3F-BDE1-6ECDE9C259BB}" type="slidenum">
              <a:rPr lang="en-GB" smtClean="0"/>
              <a:t>‹#›</a:t>
            </a:fld>
            <a:endParaRPr lang="en-GB"/>
          </a:p>
        </p:txBody>
      </p:sp>
    </p:spTree>
    <p:extLst>
      <p:ext uri="{BB962C8B-B14F-4D97-AF65-F5344CB8AC3E}">
        <p14:creationId xmlns:p14="http://schemas.microsoft.com/office/powerpoint/2010/main" val="17967222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088DD57-CFC0-4CE3-BD7C-B48F6C5E57F3}" type="datetimeFigureOut">
              <a:rPr lang="en-GB" smtClean="0"/>
              <a:t>25/09/2019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B71EF8-9A0B-4D3F-BDE1-6ECDE9C259BB}" type="slidenum">
              <a:rPr lang="en-GB" smtClean="0"/>
              <a:t>‹#›</a:t>
            </a:fld>
            <a:endParaRPr lang="en-GB"/>
          </a:p>
        </p:txBody>
      </p:sp>
    </p:spTree>
    <p:extLst>
      <p:ext uri="{BB962C8B-B14F-4D97-AF65-F5344CB8AC3E}">
        <p14:creationId xmlns:p14="http://schemas.microsoft.com/office/powerpoint/2010/main" val="38413928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6088DD57-CFC0-4CE3-BD7C-B48F6C5E57F3}" type="datetimeFigureOut">
              <a:rPr lang="en-GB" smtClean="0"/>
              <a:t>25/09/2019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B71EF8-9A0B-4D3F-BDE1-6ECDE9C259BB}" type="slidenum">
              <a:rPr lang="en-GB" smtClean="0"/>
              <a:t>‹#›</a:t>
            </a:fld>
            <a:endParaRPr lang="en-GB"/>
          </a:p>
        </p:txBody>
      </p:sp>
    </p:spTree>
    <p:extLst>
      <p:ext uri="{BB962C8B-B14F-4D97-AF65-F5344CB8AC3E}">
        <p14:creationId xmlns:p14="http://schemas.microsoft.com/office/powerpoint/2010/main" val="5667424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088DD57-CFC0-4CE3-BD7C-B48F6C5E57F3}" type="datetimeFigureOut">
              <a:rPr lang="en-GB" smtClean="0"/>
              <a:t>25/09/2019</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22B71EF8-9A0B-4D3F-BDE1-6ECDE9C259BB}" type="slidenum">
              <a:rPr lang="en-GB" smtClean="0"/>
              <a:t>‹#›</a:t>
            </a:fld>
            <a:endParaRPr lang="en-GB"/>
          </a:p>
        </p:txBody>
      </p:sp>
    </p:spTree>
    <p:extLst>
      <p:ext uri="{BB962C8B-B14F-4D97-AF65-F5344CB8AC3E}">
        <p14:creationId xmlns:p14="http://schemas.microsoft.com/office/powerpoint/2010/main" val="35647270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6088DD57-CFC0-4CE3-BD7C-B48F6C5E57F3}" type="datetimeFigureOut">
              <a:rPr lang="en-GB" smtClean="0"/>
              <a:t>25/09/2019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B71EF8-9A0B-4D3F-BDE1-6ECDE9C259BB}" type="slidenum">
              <a:rPr lang="en-GB" smtClean="0"/>
              <a:t>‹#›</a:t>
            </a:fld>
            <a:endParaRPr lang="en-GB"/>
          </a:p>
        </p:txBody>
      </p:sp>
    </p:spTree>
    <p:extLst>
      <p:ext uri="{BB962C8B-B14F-4D97-AF65-F5344CB8AC3E}">
        <p14:creationId xmlns:p14="http://schemas.microsoft.com/office/powerpoint/2010/main" val="428406572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6088DD57-CFC0-4CE3-BD7C-B48F6C5E57F3}" type="datetimeFigureOut">
              <a:rPr lang="en-GB" smtClean="0"/>
              <a:t>25/09/2019</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22B71EF8-9A0B-4D3F-BDE1-6ECDE9C259BB}" type="slidenum">
              <a:rPr lang="en-GB" smtClean="0"/>
              <a:t>‹#›</a:t>
            </a:fld>
            <a:endParaRPr lang="en-GB"/>
          </a:p>
        </p:txBody>
      </p:sp>
    </p:spTree>
    <p:extLst>
      <p:ext uri="{BB962C8B-B14F-4D97-AF65-F5344CB8AC3E}">
        <p14:creationId xmlns:p14="http://schemas.microsoft.com/office/powerpoint/2010/main" val="3874850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6088DD57-CFC0-4CE3-BD7C-B48F6C5E57F3}" type="datetimeFigureOut">
              <a:rPr lang="en-GB" smtClean="0"/>
              <a:t>25/09/2019</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22B71EF8-9A0B-4D3F-BDE1-6ECDE9C259BB}" type="slidenum">
              <a:rPr lang="en-GB" smtClean="0"/>
              <a:t>‹#›</a:t>
            </a:fld>
            <a:endParaRPr lang="en-GB"/>
          </a:p>
        </p:txBody>
      </p:sp>
    </p:spTree>
    <p:extLst>
      <p:ext uri="{BB962C8B-B14F-4D97-AF65-F5344CB8AC3E}">
        <p14:creationId xmlns:p14="http://schemas.microsoft.com/office/powerpoint/2010/main" val="34845865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088DD57-CFC0-4CE3-BD7C-B48F6C5E57F3}" type="datetimeFigureOut">
              <a:rPr lang="en-GB" smtClean="0"/>
              <a:t>25/09/2019</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22B71EF8-9A0B-4D3F-BDE1-6ECDE9C259BB}" type="slidenum">
              <a:rPr lang="en-GB" smtClean="0"/>
              <a:t>‹#›</a:t>
            </a:fld>
            <a:endParaRPr lang="en-GB"/>
          </a:p>
        </p:txBody>
      </p:sp>
    </p:spTree>
    <p:extLst>
      <p:ext uri="{BB962C8B-B14F-4D97-AF65-F5344CB8AC3E}">
        <p14:creationId xmlns:p14="http://schemas.microsoft.com/office/powerpoint/2010/main" val="198860772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088DD57-CFC0-4CE3-BD7C-B48F6C5E57F3}" type="datetimeFigureOut">
              <a:rPr lang="en-GB" smtClean="0"/>
              <a:t>25/09/2019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B71EF8-9A0B-4D3F-BDE1-6ECDE9C259BB}" type="slidenum">
              <a:rPr lang="en-GB" smtClean="0"/>
              <a:t>‹#›</a:t>
            </a:fld>
            <a:endParaRPr lang="en-GB"/>
          </a:p>
        </p:txBody>
      </p:sp>
    </p:spTree>
    <p:extLst>
      <p:ext uri="{BB962C8B-B14F-4D97-AF65-F5344CB8AC3E}">
        <p14:creationId xmlns:p14="http://schemas.microsoft.com/office/powerpoint/2010/main" val="35457537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088DD57-CFC0-4CE3-BD7C-B48F6C5E57F3}" type="datetimeFigureOut">
              <a:rPr lang="en-GB" smtClean="0"/>
              <a:t>25/09/2019</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22B71EF8-9A0B-4D3F-BDE1-6ECDE9C259BB}" type="slidenum">
              <a:rPr lang="en-GB" smtClean="0"/>
              <a:t>‹#›</a:t>
            </a:fld>
            <a:endParaRPr lang="en-GB"/>
          </a:p>
        </p:txBody>
      </p:sp>
    </p:spTree>
    <p:extLst>
      <p:ext uri="{BB962C8B-B14F-4D97-AF65-F5344CB8AC3E}">
        <p14:creationId xmlns:p14="http://schemas.microsoft.com/office/powerpoint/2010/main" val="29777995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088DD57-CFC0-4CE3-BD7C-B48F6C5E57F3}" type="datetimeFigureOut">
              <a:rPr lang="en-GB" smtClean="0"/>
              <a:t>25/09/2019</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2B71EF8-9A0B-4D3F-BDE1-6ECDE9C259BB}" type="slidenum">
              <a:rPr lang="en-GB" smtClean="0"/>
              <a:t>‹#›</a:t>
            </a:fld>
            <a:endParaRPr lang="en-GB"/>
          </a:p>
        </p:txBody>
      </p:sp>
    </p:spTree>
    <p:extLst>
      <p:ext uri="{BB962C8B-B14F-4D97-AF65-F5344CB8AC3E}">
        <p14:creationId xmlns:p14="http://schemas.microsoft.com/office/powerpoint/2010/main" val="365767847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hyperlink" Target="https://www.goingforgoldbristol.co.uk/individual-area/food-waste/"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7.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19.emf"/><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1.jpeg"/><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22.jpe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AB45A142-4255-493C-8284-5D566C121B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36884" y="321177"/>
            <a:ext cx="4332307" cy="6179552"/>
          </a:xfrm>
          <a:prstGeom prst="rect">
            <a:avLst/>
          </a:prstGeom>
          <a:solidFill>
            <a:srgbClr val="404040">
              <a:alpha val="89804"/>
            </a:srgbClr>
          </a:solidFill>
          <a:ln w="127000" cap="sq" cmpd="thinThick">
            <a:solidFill>
              <a:srgbClr val="595959">
                <a:alpha val="80000"/>
              </a:srgb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5EE0FCE8-CF8A-4A38-9335-86BC162437A9}"/>
              </a:ext>
            </a:extLst>
          </p:cNvPr>
          <p:cNvSpPr>
            <a:spLocks noGrp="1"/>
          </p:cNvSpPr>
          <p:nvPr>
            <p:ph type="title"/>
          </p:nvPr>
        </p:nvSpPr>
        <p:spPr>
          <a:xfrm>
            <a:off x="674237" y="914400"/>
            <a:ext cx="3657600" cy="2887579"/>
          </a:xfrm>
        </p:spPr>
        <p:txBody>
          <a:bodyPr vert="horz" lIns="91440" tIns="45720" rIns="91440" bIns="45720" rtlCol="0" anchor="b">
            <a:normAutofit/>
          </a:bodyPr>
          <a:lstStyle/>
          <a:p>
            <a:pPr algn="ctr"/>
            <a:r>
              <a:rPr lang="en-US" sz="3000" kern="1200" dirty="0">
                <a:solidFill>
                  <a:srgbClr val="FFFFFF"/>
                </a:solidFill>
                <a:latin typeface="+mj-lt"/>
                <a:ea typeface="+mj-ea"/>
                <a:cs typeface="+mj-cs"/>
              </a:rPr>
              <a:t>The focus is on Bristol and the interaction with water and energy systems.</a:t>
            </a:r>
            <a:br>
              <a:rPr lang="en-US" sz="3000" kern="1200" dirty="0">
                <a:solidFill>
                  <a:srgbClr val="FFFFFF"/>
                </a:solidFill>
                <a:latin typeface="+mj-lt"/>
                <a:ea typeface="+mj-ea"/>
                <a:cs typeface="+mj-cs"/>
              </a:rPr>
            </a:br>
            <a:endParaRPr lang="en-US" sz="3000" kern="1200" dirty="0">
              <a:solidFill>
                <a:srgbClr val="FFFFFF"/>
              </a:solidFill>
              <a:latin typeface="+mj-lt"/>
              <a:ea typeface="+mj-ea"/>
              <a:cs typeface="+mj-cs"/>
            </a:endParaRPr>
          </a:p>
        </p:txBody>
      </p:sp>
      <p:cxnSp>
        <p:nvCxnSpPr>
          <p:cNvPr id="73" name="Straight Connector 72">
            <a:extLst>
              <a:ext uri="{FF2B5EF4-FFF2-40B4-BE49-F238E27FC236}">
                <a16:creationId xmlns:a16="http://schemas.microsoft.com/office/drawing/2014/main" id="{38FB9660-F42F-4313-BBC4-47C007FE484C}"/>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1126" y="3910267"/>
            <a:ext cx="2586790" cy="0"/>
          </a:xfrm>
          <a:prstGeom prst="line">
            <a:avLst/>
          </a:prstGeom>
          <a:ln w="22225">
            <a:solidFill>
              <a:srgbClr val="D9D9D9"/>
            </a:solidFill>
          </a:ln>
        </p:spPr>
        <p:style>
          <a:lnRef idx="1">
            <a:schemeClr val="accent1"/>
          </a:lnRef>
          <a:fillRef idx="0">
            <a:schemeClr val="accent1"/>
          </a:fillRef>
          <a:effectRef idx="0">
            <a:schemeClr val="accent1"/>
          </a:effectRef>
          <a:fontRef idx="minor">
            <a:schemeClr val="tx1"/>
          </a:fontRef>
        </p:style>
      </p:cxnSp>
      <p:pic>
        <p:nvPicPr>
          <p:cNvPr id="5122" name="Picture 2" descr="Image result for few nexus">
            <a:extLst>
              <a:ext uri="{FF2B5EF4-FFF2-40B4-BE49-F238E27FC236}">
                <a16:creationId xmlns:a16="http://schemas.microsoft.com/office/drawing/2014/main" id="{6E61EDD6-0D07-4070-9AD7-2B25ED1C7E8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490196" y="492573"/>
            <a:ext cx="5880796" cy="58807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1566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8" name="Rectangle 7">
            <a:extLst>
              <a:ext uri="{FF2B5EF4-FFF2-40B4-BE49-F238E27FC236}">
                <a16:creationId xmlns:a16="http://schemas.microsoft.com/office/drawing/2014/main" id="{F98ED85F-DCEE-4B50-802E-71A6E3E12B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4000"/>
            </a:schemeClr>
          </a:solidFill>
          <a:ln w="127000" cap="sq" cmpd="thinThick">
            <a:solidFill>
              <a:schemeClr val="tx1">
                <a:lumMod val="85000"/>
                <a:lumOff val="15000"/>
                <a:alpha val="1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274183-0676-4D2B-B913-1BE0E0FE1250}"/>
              </a:ext>
            </a:extLst>
          </p:cNvPr>
          <p:cNvSpPr>
            <a:spLocks noGrp="1"/>
          </p:cNvSpPr>
          <p:nvPr>
            <p:ph type="title"/>
          </p:nvPr>
        </p:nvSpPr>
        <p:spPr>
          <a:xfrm>
            <a:off x="838200" y="631825"/>
            <a:ext cx="10515600" cy="1325563"/>
          </a:xfrm>
        </p:spPr>
        <p:txBody>
          <a:bodyPr vert="horz" lIns="91440" tIns="45720" rIns="91440" bIns="45720" rtlCol="0" anchor="ctr">
            <a:normAutofit/>
          </a:bodyPr>
          <a:lstStyle/>
          <a:p>
            <a:r>
              <a:rPr lang="en-US" kern="1200" dirty="0">
                <a:solidFill>
                  <a:schemeClr val="tx1"/>
                </a:solidFill>
                <a:latin typeface="+mj-lt"/>
                <a:ea typeface="+mj-ea"/>
                <a:cs typeface="+mj-cs"/>
              </a:rPr>
              <a:t>Factors = something to consider</a:t>
            </a:r>
          </a:p>
        </p:txBody>
      </p:sp>
      <p:sp>
        <p:nvSpPr>
          <p:cNvPr id="3" name="Rectangle 2">
            <a:extLst>
              <a:ext uri="{FF2B5EF4-FFF2-40B4-BE49-F238E27FC236}">
                <a16:creationId xmlns:a16="http://schemas.microsoft.com/office/drawing/2014/main" id="{E7006A7C-63D3-4553-9B7E-E2D77F431D7E}"/>
              </a:ext>
            </a:extLst>
          </p:cNvPr>
          <p:cNvSpPr/>
          <p:nvPr/>
        </p:nvSpPr>
        <p:spPr>
          <a:xfrm>
            <a:off x="838200" y="2057400"/>
            <a:ext cx="10515600" cy="3871762"/>
          </a:xfrm>
          <a:prstGeom prst="rect">
            <a:avLst/>
          </a:prstGeom>
        </p:spPr>
        <p:txBody>
          <a:bodyPr vert="horz" lIns="91440" tIns="45720" rIns="91440" bIns="45720" rtlCol="0">
            <a:normAutofit/>
          </a:bodyPr>
          <a:lstStyle/>
          <a:p>
            <a:pPr indent="-228600">
              <a:lnSpc>
                <a:spcPct val="90000"/>
              </a:lnSpc>
              <a:spcAft>
                <a:spcPts val="800"/>
              </a:spcAft>
              <a:buFont typeface="Arial" panose="020B0604020202020204" pitchFamily="34" charset="0"/>
              <a:buChar char="•"/>
            </a:pPr>
            <a:r>
              <a:rPr lang="en-US" sz="2000" dirty="0"/>
              <a:t>Quantity of food coming into the system {food categories: … what do we use? } {variables: … }</a:t>
            </a:r>
          </a:p>
          <a:p>
            <a:pPr indent="-228600">
              <a:lnSpc>
                <a:spcPct val="90000"/>
              </a:lnSpc>
              <a:spcAft>
                <a:spcPts val="800"/>
              </a:spcAft>
              <a:buFont typeface="Arial" panose="020B0604020202020204" pitchFamily="34" charset="0"/>
              <a:buChar char="•"/>
            </a:pPr>
            <a:r>
              <a:rPr lang="en-US" sz="2000" dirty="0"/>
              <a:t>Quantity of food that is imported – from outside our boundary, from outside the UK</a:t>
            </a:r>
          </a:p>
          <a:p>
            <a:pPr indent="-228600">
              <a:lnSpc>
                <a:spcPct val="90000"/>
              </a:lnSpc>
              <a:spcAft>
                <a:spcPts val="800"/>
              </a:spcAft>
              <a:buFont typeface="Arial" panose="020B0604020202020204" pitchFamily="34" charset="0"/>
              <a:buChar char="•"/>
            </a:pPr>
            <a:r>
              <a:rPr lang="en-US" sz="2000" dirty="0"/>
              <a:t>Maintenance of infrastructure {infrastructure categories:  … } {variables:  … }</a:t>
            </a:r>
          </a:p>
          <a:p>
            <a:pPr indent="-228600">
              <a:lnSpc>
                <a:spcPct val="90000"/>
              </a:lnSpc>
              <a:spcAft>
                <a:spcPts val="800"/>
              </a:spcAft>
              <a:buFont typeface="Arial" panose="020B0604020202020204" pitchFamily="34" charset="0"/>
              <a:buChar char="•"/>
            </a:pPr>
            <a:r>
              <a:rPr lang="en-US" sz="2000" dirty="0"/>
              <a:t>Food waste at different stages:</a:t>
            </a:r>
          </a:p>
          <a:p>
            <a:pPr marL="342900" lvl="0" indent="-228600">
              <a:lnSpc>
                <a:spcPct val="90000"/>
              </a:lnSpc>
              <a:spcAft>
                <a:spcPts val="800"/>
              </a:spcAft>
              <a:buFont typeface="Arial" panose="020B0604020202020204" pitchFamily="34" charset="0"/>
              <a:buChar char="•"/>
            </a:pPr>
            <a:r>
              <a:rPr lang="en-US" sz="2000" dirty="0"/>
              <a:t>Primary source</a:t>
            </a:r>
          </a:p>
          <a:p>
            <a:pPr marL="342900" lvl="0" indent="-228600">
              <a:lnSpc>
                <a:spcPct val="90000"/>
              </a:lnSpc>
              <a:spcAft>
                <a:spcPts val="800"/>
              </a:spcAft>
              <a:buFont typeface="Arial" panose="020B0604020202020204" pitchFamily="34" charset="0"/>
              <a:buChar char="•"/>
            </a:pPr>
            <a:r>
              <a:rPr lang="en-US" sz="2000" dirty="0"/>
              <a:t>Retail</a:t>
            </a:r>
          </a:p>
          <a:p>
            <a:pPr marL="342900" lvl="0" indent="-228600">
              <a:lnSpc>
                <a:spcPct val="90000"/>
              </a:lnSpc>
              <a:spcAft>
                <a:spcPts val="800"/>
              </a:spcAft>
              <a:buFont typeface="Arial" panose="020B0604020202020204" pitchFamily="34" charset="0"/>
              <a:buChar char="•"/>
            </a:pPr>
            <a:r>
              <a:rPr lang="en-US" sz="2000" dirty="0"/>
              <a:t>Domestic</a:t>
            </a:r>
          </a:p>
          <a:p>
            <a:pPr marL="342900" lvl="0" indent="-228600">
              <a:lnSpc>
                <a:spcPct val="90000"/>
              </a:lnSpc>
              <a:spcAft>
                <a:spcPts val="800"/>
              </a:spcAft>
              <a:buFont typeface="Arial" panose="020B0604020202020204" pitchFamily="34" charset="0"/>
              <a:buChar char="•"/>
            </a:pPr>
            <a:r>
              <a:rPr lang="en-US" sz="2000" dirty="0"/>
              <a:t>Hospitality</a:t>
            </a:r>
          </a:p>
          <a:p>
            <a:pPr marL="342900" lvl="0" indent="-228600">
              <a:lnSpc>
                <a:spcPct val="90000"/>
              </a:lnSpc>
              <a:spcAft>
                <a:spcPts val="800"/>
              </a:spcAft>
              <a:buFont typeface="Arial" panose="020B0604020202020204" pitchFamily="34" charset="0"/>
              <a:buChar char="•"/>
            </a:pPr>
            <a:r>
              <a:rPr lang="en-US" sz="2000" dirty="0"/>
              <a:t>Post consumption waste – </a:t>
            </a:r>
            <a:r>
              <a:rPr lang="en-US" sz="2000" dirty="0" err="1"/>
              <a:t>faeces</a:t>
            </a:r>
            <a:r>
              <a:rPr lang="en-US" sz="2000" dirty="0"/>
              <a:t> into sewage system</a:t>
            </a:r>
          </a:p>
          <a:p>
            <a:pPr indent="-228600">
              <a:lnSpc>
                <a:spcPct val="90000"/>
              </a:lnSpc>
              <a:spcAft>
                <a:spcPts val="800"/>
              </a:spcAft>
              <a:buFont typeface="Arial" panose="020B0604020202020204" pitchFamily="34" charset="0"/>
              <a:buChar char="•"/>
            </a:pPr>
            <a:endParaRPr lang="en-US" sz="2000" dirty="0"/>
          </a:p>
        </p:txBody>
      </p:sp>
    </p:spTree>
    <p:extLst>
      <p:ext uri="{BB962C8B-B14F-4D97-AF65-F5344CB8AC3E}">
        <p14:creationId xmlns:p14="http://schemas.microsoft.com/office/powerpoint/2010/main" val="81896545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33" name="Group 10">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2"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8"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8"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9"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4" name="Group 33">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5" name="Rectangle 34">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Rectangle 36">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4" name="Title 3">
            <a:extLst>
              <a:ext uri="{FF2B5EF4-FFF2-40B4-BE49-F238E27FC236}">
                <a16:creationId xmlns:a16="http://schemas.microsoft.com/office/drawing/2014/main" id="{78E5CD30-2DF5-4097-99E2-C5AA6E4095C6}"/>
              </a:ext>
            </a:extLst>
          </p:cNvPr>
          <p:cNvSpPr>
            <a:spLocks noGrp="1"/>
          </p:cNvSpPr>
          <p:nvPr>
            <p:ph type="title"/>
          </p:nvPr>
        </p:nvSpPr>
        <p:spPr>
          <a:xfrm>
            <a:off x="904877" y="2415322"/>
            <a:ext cx="3451730" cy="2399869"/>
          </a:xfrm>
        </p:spPr>
        <p:txBody>
          <a:bodyPr vert="horz" lIns="91440" tIns="45720" rIns="91440" bIns="45720" rtlCol="0" anchor="ctr">
            <a:normAutofit/>
          </a:bodyPr>
          <a:lstStyle/>
          <a:p>
            <a:pPr algn="ctr"/>
            <a:r>
              <a:rPr lang="en-US" sz="4000" kern="1200">
                <a:solidFill>
                  <a:srgbClr val="FFFFFF"/>
                </a:solidFill>
                <a:latin typeface="+mj-lt"/>
                <a:ea typeface="+mj-ea"/>
                <a:cs typeface="+mj-cs"/>
              </a:rPr>
              <a:t>The state of a factor</a:t>
            </a:r>
          </a:p>
        </p:txBody>
      </p:sp>
      <p:sp>
        <p:nvSpPr>
          <p:cNvPr id="2" name="Rectangle 1">
            <a:extLst>
              <a:ext uri="{FF2B5EF4-FFF2-40B4-BE49-F238E27FC236}">
                <a16:creationId xmlns:a16="http://schemas.microsoft.com/office/drawing/2014/main" id="{CEA75A1E-30E2-4963-96AE-2141760B8D73}"/>
              </a:ext>
            </a:extLst>
          </p:cNvPr>
          <p:cNvSpPr/>
          <p:nvPr/>
        </p:nvSpPr>
        <p:spPr>
          <a:xfrm>
            <a:off x="5120640" y="804672"/>
            <a:ext cx="6281928" cy="5248656"/>
          </a:xfrm>
          <a:prstGeom prst="rect">
            <a:avLst/>
          </a:prstGeom>
        </p:spPr>
        <p:txBody>
          <a:bodyPr vert="horz" lIns="91440" tIns="45720" rIns="91440" bIns="45720" rtlCol="0" anchor="ctr">
            <a:normAutofit lnSpcReduction="10000"/>
          </a:bodyPr>
          <a:lstStyle/>
          <a:p>
            <a:pPr>
              <a:lnSpc>
                <a:spcPct val="90000"/>
              </a:lnSpc>
              <a:spcAft>
                <a:spcPts val="600"/>
              </a:spcAft>
            </a:pPr>
            <a:r>
              <a:rPr lang="en-US" sz="1400" b="1" dirty="0"/>
              <a:t>What are the variables at the </a:t>
            </a:r>
            <a:r>
              <a:rPr lang="en-US" sz="1400" b="1" dirty="0" err="1"/>
              <a:t>centre</a:t>
            </a:r>
            <a:r>
              <a:rPr lang="en-US" sz="1400" b="1" dirty="0"/>
              <a:t> of this factor? Can they be defined or enumerated?</a:t>
            </a:r>
            <a:endParaRPr lang="en-US" sz="1400" dirty="0"/>
          </a:p>
          <a:p>
            <a:pPr>
              <a:lnSpc>
                <a:spcPct val="90000"/>
              </a:lnSpc>
              <a:spcAft>
                <a:spcPts val="600"/>
              </a:spcAft>
            </a:pPr>
            <a:r>
              <a:rPr lang="en-US" sz="1400" b="1" dirty="0"/>
              <a:t> </a:t>
            </a:r>
            <a:endParaRPr lang="en-US" sz="1400" dirty="0"/>
          </a:p>
          <a:p>
            <a:pPr>
              <a:lnSpc>
                <a:spcPct val="90000"/>
              </a:lnSpc>
              <a:spcAft>
                <a:spcPts val="600"/>
              </a:spcAft>
            </a:pPr>
            <a:r>
              <a:rPr lang="en-US" sz="1400" b="1" dirty="0"/>
              <a:t>Can the variables be measured or evaluated? What are the measures? Are there any data sources?</a:t>
            </a:r>
            <a:endParaRPr lang="en-US" sz="1400" dirty="0"/>
          </a:p>
          <a:p>
            <a:pPr>
              <a:lnSpc>
                <a:spcPct val="90000"/>
              </a:lnSpc>
              <a:spcAft>
                <a:spcPts val="600"/>
              </a:spcAft>
            </a:pPr>
            <a:r>
              <a:rPr lang="en-US" sz="1400" dirty="0"/>
              <a:t> </a:t>
            </a:r>
          </a:p>
          <a:p>
            <a:pPr>
              <a:lnSpc>
                <a:spcPct val="90000"/>
              </a:lnSpc>
              <a:spcAft>
                <a:spcPts val="600"/>
              </a:spcAft>
            </a:pPr>
            <a:r>
              <a:rPr lang="en-US" sz="1400" b="1" dirty="0"/>
              <a:t>Trust in the measurements?</a:t>
            </a:r>
            <a:endParaRPr lang="en-US" sz="1400" dirty="0"/>
          </a:p>
          <a:p>
            <a:pPr>
              <a:lnSpc>
                <a:spcPct val="90000"/>
              </a:lnSpc>
              <a:spcAft>
                <a:spcPts val="600"/>
              </a:spcAft>
            </a:pPr>
            <a:r>
              <a:rPr lang="en-US" sz="1400" dirty="0"/>
              <a:t> </a:t>
            </a:r>
          </a:p>
          <a:p>
            <a:pPr>
              <a:lnSpc>
                <a:spcPct val="90000"/>
              </a:lnSpc>
              <a:spcAft>
                <a:spcPts val="600"/>
              </a:spcAft>
            </a:pPr>
            <a:r>
              <a:rPr lang="en-US" sz="1400" b="1" dirty="0"/>
              <a:t>Location – is this universal, global or confined to a certain place? </a:t>
            </a:r>
            <a:endParaRPr lang="en-US" sz="1400" dirty="0"/>
          </a:p>
          <a:p>
            <a:pPr>
              <a:lnSpc>
                <a:spcPct val="90000"/>
              </a:lnSpc>
              <a:spcAft>
                <a:spcPts val="600"/>
              </a:spcAft>
            </a:pPr>
            <a:r>
              <a:rPr lang="en-US" sz="1400" dirty="0"/>
              <a:t> </a:t>
            </a:r>
          </a:p>
          <a:p>
            <a:pPr>
              <a:lnSpc>
                <a:spcPct val="90000"/>
              </a:lnSpc>
              <a:spcAft>
                <a:spcPts val="600"/>
              </a:spcAft>
            </a:pPr>
            <a:r>
              <a:rPr lang="en-US" sz="1400" b="1" dirty="0"/>
              <a:t>Scale - is this considered a wide ranging and ubiquitous  or local?</a:t>
            </a:r>
          </a:p>
          <a:p>
            <a:pPr>
              <a:lnSpc>
                <a:spcPct val="90000"/>
              </a:lnSpc>
              <a:spcAft>
                <a:spcPts val="600"/>
              </a:spcAft>
            </a:pPr>
            <a:r>
              <a:rPr lang="en-US" sz="1400" dirty="0"/>
              <a:t> </a:t>
            </a:r>
          </a:p>
          <a:p>
            <a:pPr>
              <a:lnSpc>
                <a:spcPct val="90000"/>
              </a:lnSpc>
              <a:spcAft>
                <a:spcPts val="600"/>
              </a:spcAft>
            </a:pPr>
            <a:r>
              <a:rPr lang="en-US" sz="1400" b="1" dirty="0"/>
              <a:t>Heterogeneity / dispersion – are there clumps, hot spots </a:t>
            </a:r>
            <a:endParaRPr lang="en-US" sz="1400" dirty="0"/>
          </a:p>
          <a:p>
            <a:pPr>
              <a:lnSpc>
                <a:spcPct val="90000"/>
              </a:lnSpc>
              <a:spcAft>
                <a:spcPts val="600"/>
              </a:spcAft>
            </a:pPr>
            <a:r>
              <a:rPr lang="en-US" sz="1400" b="1" dirty="0"/>
              <a:t> </a:t>
            </a:r>
            <a:endParaRPr lang="en-US" sz="1400" dirty="0"/>
          </a:p>
          <a:p>
            <a:pPr>
              <a:lnSpc>
                <a:spcPct val="90000"/>
              </a:lnSpc>
              <a:spcAft>
                <a:spcPts val="600"/>
              </a:spcAft>
            </a:pPr>
            <a:r>
              <a:rPr lang="en-US" sz="1400" b="1" dirty="0"/>
              <a:t>History matters - origins, what can we learn from similarities and earlier patterns and path dependencies?</a:t>
            </a:r>
            <a:endParaRPr lang="en-US" sz="1400" dirty="0"/>
          </a:p>
          <a:p>
            <a:pPr>
              <a:lnSpc>
                <a:spcPct val="90000"/>
              </a:lnSpc>
              <a:spcAft>
                <a:spcPts val="600"/>
              </a:spcAft>
            </a:pPr>
            <a:r>
              <a:rPr lang="en-US" sz="1400" dirty="0"/>
              <a:t> </a:t>
            </a:r>
          </a:p>
          <a:p>
            <a:pPr>
              <a:lnSpc>
                <a:spcPct val="90000"/>
              </a:lnSpc>
              <a:spcAft>
                <a:spcPts val="600"/>
              </a:spcAft>
            </a:pPr>
            <a:r>
              <a:rPr lang="en-US" sz="1400" b="1" dirty="0"/>
              <a:t>Who is affected? </a:t>
            </a:r>
          </a:p>
          <a:p>
            <a:pPr>
              <a:lnSpc>
                <a:spcPct val="90000"/>
              </a:lnSpc>
              <a:spcAft>
                <a:spcPts val="600"/>
              </a:spcAft>
            </a:pPr>
            <a:endParaRPr lang="en-US" sz="1400" dirty="0"/>
          </a:p>
          <a:p>
            <a:pPr>
              <a:lnSpc>
                <a:spcPct val="90000"/>
              </a:lnSpc>
              <a:spcAft>
                <a:spcPts val="600"/>
              </a:spcAft>
            </a:pPr>
            <a:r>
              <a:rPr lang="en-US" sz="1400" i="1" dirty="0"/>
              <a:t>Critical thinking, look at </a:t>
            </a:r>
            <a:r>
              <a:rPr lang="en-US" sz="1400" i="1" dirty="0" err="1"/>
              <a:t>marginalised</a:t>
            </a:r>
            <a:r>
              <a:rPr lang="en-US" sz="1400" i="1" dirty="0"/>
              <a:t> groups. Who ought to be considered - individuals, </a:t>
            </a:r>
            <a:r>
              <a:rPr lang="en-US" sz="1400" i="1" dirty="0" err="1"/>
              <a:t>organisations</a:t>
            </a:r>
            <a:r>
              <a:rPr lang="en-US" sz="1400" i="1" dirty="0"/>
              <a:t>?</a:t>
            </a:r>
          </a:p>
          <a:p>
            <a:pPr>
              <a:lnSpc>
                <a:spcPct val="90000"/>
              </a:lnSpc>
              <a:spcAft>
                <a:spcPts val="600"/>
              </a:spcAft>
            </a:pPr>
            <a:r>
              <a:rPr lang="en-US" sz="1400" dirty="0"/>
              <a:t> </a:t>
            </a:r>
          </a:p>
        </p:txBody>
      </p:sp>
    </p:spTree>
    <p:extLst>
      <p:ext uri="{BB962C8B-B14F-4D97-AF65-F5344CB8AC3E}">
        <p14:creationId xmlns:p14="http://schemas.microsoft.com/office/powerpoint/2010/main" val="56769865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0" name="Group 9">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1"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2"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3"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5"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6"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8"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9"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7"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28"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3" name="Group 32">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4" name="Rectangle 33">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5"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6" name="Rectangle 35">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Title 2">
            <a:extLst>
              <a:ext uri="{FF2B5EF4-FFF2-40B4-BE49-F238E27FC236}">
                <a16:creationId xmlns:a16="http://schemas.microsoft.com/office/drawing/2014/main" id="{7F2EC219-A62C-41AA-A523-7CDABD220650}"/>
              </a:ext>
            </a:extLst>
          </p:cNvPr>
          <p:cNvSpPr>
            <a:spLocks noGrp="1"/>
          </p:cNvSpPr>
          <p:nvPr>
            <p:ph type="title"/>
          </p:nvPr>
        </p:nvSpPr>
        <p:spPr>
          <a:xfrm>
            <a:off x="904877" y="2415322"/>
            <a:ext cx="3451730" cy="2399869"/>
          </a:xfrm>
        </p:spPr>
        <p:txBody>
          <a:bodyPr vert="horz" lIns="91440" tIns="45720" rIns="91440" bIns="45720" rtlCol="0" anchor="ctr">
            <a:normAutofit/>
          </a:bodyPr>
          <a:lstStyle/>
          <a:p>
            <a:pPr algn="ctr"/>
            <a:r>
              <a:rPr lang="en-US" sz="3400" b="1" kern="1200">
                <a:solidFill>
                  <a:srgbClr val="FFFFFF"/>
                </a:solidFill>
                <a:latin typeface="+mj-lt"/>
                <a:ea typeface="+mj-ea"/>
                <a:cs typeface="+mj-cs"/>
              </a:rPr>
              <a:t>Pressure - t</a:t>
            </a:r>
            <a:r>
              <a:rPr lang="en-US" sz="3400" kern="1200">
                <a:solidFill>
                  <a:srgbClr val="FFFFFF"/>
                </a:solidFill>
                <a:latin typeface="+mj-lt"/>
                <a:ea typeface="+mj-ea"/>
                <a:cs typeface="+mj-cs"/>
              </a:rPr>
              <a:t>his is all about the change in the state.  </a:t>
            </a:r>
            <a:br>
              <a:rPr lang="en-US" sz="3400" kern="1200">
                <a:solidFill>
                  <a:srgbClr val="FFFFFF"/>
                </a:solidFill>
                <a:latin typeface="+mj-lt"/>
                <a:ea typeface="+mj-ea"/>
                <a:cs typeface="+mj-cs"/>
              </a:rPr>
            </a:br>
            <a:endParaRPr lang="en-US" sz="3400" kern="1200">
              <a:solidFill>
                <a:srgbClr val="FFFFFF"/>
              </a:solidFill>
              <a:latin typeface="+mj-lt"/>
              <a:ea typeface="+mj-ea"/>
              <a:cs typeface="+mj-cs"/>
            </a:endParaRPr>
          </a:p>
        </p:txBody>
      </p:sp>
      <p:sp>
        <p:nvSpPr>
          <p:cNvPr id="2" name="Rectangle 1">
            <a:extLst>
              <a:ext uri="{FF2B5EF4-FFF2-40B4-BE49-F238E27FC236}">
                <a16:creationId xmlns:a16="http://schemas.microsoft.com/office/drawing/2014/main" id="{CEA75A1E-30E2-4963-96AE-2141760B8D73}"/>
              </a:ext>
            </a:extLst>
          </p:cNvPr>
          <p:cNvSpPr/>
          <p:nvPr/>
        </p:nvSpPr>
        <p:spPr>
          <a:xfrm>
            <a:off x="5120640" y="804672"/>
            <a:ext cx="6281928" cy="5248656"/>
          </a:xfrm>
          <a:prstGeom prst="rect">
            <a:avLst/>
          </a:prstGeom>
        </p:spPr>
        <p:txBody>
          <a:bodyPr vert="horz" lIns="91440" tIns="45720" rIns="91440" bIns="45720" rtlCol="0" anchor="ctr">
            <a:normAutofit/>
          </a:bodyPr>
          <a:lstStyle/>
          <a:p>
            <a:pPr>
              <a:lnSpc>
                <a:spcPct val="90000"/>
              </a:lnSpc>
              <a:spcAft>
                <a:spcPts val="0"/>
              </a:spcAft>
            </a:pPr>
            <a:endParaRPr lang="en-US" sz="1400" dirty="0"/>
          </a:p>
          <a:p>
            <a:pPr>
              <a:lnSpc>
                <a:spcPct val="90000"/>
              </a:lnSpc>
              <a:spcAft>
                <a:spcPts val="0"/>
              </a:spcAft>
            </a:pPr>
            <a:r>
              <a:rPr lang="en-US" sz="1400" b="1" dirty="0"/>
              <a:t>Measurement</a:t>
            </a:r>
            <a:endParaRPr lang="en-US" sz="1400" dirty="0"/>
          </a:p>
          <a:p>
            <a:pPr>
              <a:lnSpc>
                <a:spcPct val="90000"/>
              </a:lnSpc>
              <a:spcAft>
                <a:spcPts val="0"/>
              </a:spcAft>
            </a:pPr>
            <a:r>
              <a:rPr lang="en-US" sz="1400" dirty="0"/>
              <a:t>How is the change being measured? </a:t>
            </a:r>
          </a:p>
          <a:p>
            <a:pPr>
              <a:lnSpc>
                <a:spcPct val="90000"/>
              </a:lnSpc>
              <a:spcAft>
                <a:spcPts val="0"/>
              </a:spcAft>
            </a:pPr>
            <a:endParaRPr lang="en-US" sz="1400" dirty="0"/>
          </a:p>
          <a:p>
            <a:pPr>
              <a:lnSpc>
                <a:spcPct val="90000"/>
              </a:lnSpc>
            </a:pPr>
            <a:r>
              <a:rPr lang="en-US" sz="1400" b="1" dirty="0"/>
              <a:t>Rates of change</a:t>
            </a:r>
            <a:r>
              <a:rPr lang="en-US" sz="1400" dirty="0"/>
              <a:t>, smoothness of change v phase shifts, etc. Are there potential tipping points?</a:t>
            </a:r>
          </a:p>
          <a:p>
            <a:pPr>
              <a:lnSpc>
                <a:spcPct val="90000"/>
              </a:lnSpc>
              <a:spcAft>
                <a:spcPts val="0"/>
              </a:spcAft>
            </a:pPr>
            <a:r>
              <a:rPr lang="en-US" sz="1400" dirty="0"/>
              <a:t> </a:t>
            </a:r>
          </a:p>
          <a:p>
            <a:pPr>
              <a:lnSpc>
                <a:spcPct val="90000"/>
              </a:lnSpc>
              <a:spcAft>
                <a:spcPts val="0"/>
              </a:spcAft>
            </a:pPr>
            <a:r>
              <a:rPr lang="en-US" sz="1400" b="1" dirty="0"/>
              <a:t>Acceleration / deceleration – second order change</a:t>
            </a:r>
            <a:endParaRPr lang="en-US" sz="1400" dirty="0"/>
          </a:p>
          <a:p>
            <a:pPr>
              <a:lnSpc>
                <a:spcPct val="90000"/>
              </a:lnSpc>
              <a:spcAft>
                <a:spcPts val="0"/>
              </a:spcAft>
            </a:pPr>
            <a:r>
              <a:rPr lang="en-US" sz="1400" dirty="0"/>
              <a:t>Often not easy to distinguish – is there a net positive feedback in action creating a snowball effect or is there a negative feedback in play that regulates change bringing it back to a stable state. What are the factors producing feedback effects?</a:t>
            </a:r>
          </a:p>
          <a:p>
            <a:pPr>
              <a:lnSpc>
                <a:spcPct val="90000"/>
              </a:lnSpc>
              <a:spcAft>
                <a:spcPts val="0"/>
              </a:spcAft>
            </a:pPr>
            <a:r>
              <a:rPr lang="en-US" sz="1400" dirty="0"/>
              <a:t>  </a:t>
            </a:r>
          </a:p>
          <a:p>
            <a:pPr>
              <a:lnSpc>
                <a:spcPct val="90000"/>
              </a:lnSpc>
              <a:spcAft>
                <a:spcPts val="1000"/>
              </a:spcAft>
            </a:pPr>
            <a:r>
              <a:rPr lang="en-US" sz="1400" b="1" dirty="0"/>
              <a:t>Time frame – </a:t>
            </a:r>
            <a:r>
              <a:rPr lang="en-US" sz="1400" dirty="0"/>
              <a:t>when do we see events occurring, what is the unfolding story’s period? Is change episodic, sporadic, or periodic? Is there a seasonality – natural cycles, are there human culture cycles?</a:t>
            </a:r>
          </a:p>
          <a:p>
            <a:pPr>
              <a:lnSpc>
                <a:spcPct val="90000"/>
              </a:lnSpc>
              <a:spcAft>
                <a:spcPts val="0"/>
              </a:spcAft>
            </a:pPr>
            <a:r>
              <a:rPr lang="en-US" sz="1400" b="1" dirty="0"/>
              <a:t>Momentum</a:t>
            </a:r>
            <a:r>
              <a:rPr lang="en-US" sz="1400" dirty="0"/>
              <a:t> – how fast could this change, change. Is it a ‘super tanker’ type change that will carry on by itself and would require massive effort to alter course or is it an easily shifted change?</a:t>
            </a:r>
          </a:p>
          <a:p>
            <a:pPr>
              <a:lnSpc>
                <a:spcPct val="90000"/>
              </a:lnSpc>
              <a:spcAft>
                <a:spcPts val="0"/>
              </a:spcAft>
            </a:pPr>
            <a:r>
              <a:rPr lang="en-US" sz="1400" i="1" dirty="0"/>
              <a:t> </a:t>
            </a:r>
            <a:endParaRPr lang="en-US" sz="1400" dirty="0"/>
          </a:p>
          <a:p>
            <a:pPr>
              <a:lnSpc>
                <a:spcPct val="90000"/>
              </a:lnSpc>
              <a:spcAft>
                <a:spcPts val="0"/>
              </a:spcAft>
            </a:pPr>
            <a:r>
              <a:rPr lang="en-US" sz="1400" b="1" dirty="0"/>
              <a:t>Latency</a:t>
            </a:r>
            <a:endParaRPr lang="en-US" sz="1400" dirty="0"/>
          </a:p>
          <a:p>
            <a:pPr>
              <a:lnSpc>
                <a:spcPct val="90000"/>
              </a:lnSpc>
              <a:spcAft>
                <a:spcPts val="0"/>
              </a:spcAft>
            </a:pPr>
            <a:r>
              <a:rPr lang="en-US" sz="1400" dirty="0"/>
              <a:t>Is there any sense of latency? The state of existing but not yet being developed or manifest; concealment. Latency describes a delay that takes place during communication over a network some type of bottleneck that results in a delay before the change happens (or is perceived to happen).</a:t>
            </a:r>
          </a:p>
          <a:p>
            <a:pPr>
              <a:lnSpc>
                <a:spcPct val="90000"/>
              </a:lnSpc>
              <a:spcAft>
                <a:spcPts val="0"/>
              </a:spcAft>
            </a:pPr>
            <a:r>
              <a:rPr lang="en-US" sz="1400" dirty="0"/>
              <a:t> </a:t>
            </a:r>
          </a:p>
          <a:p>
            <a:pPr>
              <a:lnSpc>
                <a:spcPct val="90000"/>
              </a:lnSpc>
              <a:spcAft>
                <a:spcPts val="0"/>
              </a:spcAft>
            </a:pPr>
            <a:r>
              <a:rPr lang="en-US" sz="1400" dirty="0"/>
              <a:t> </a:t>
            </a:r>
          </a:p>
        </p:txBody>
      </p:sp>
    </p:spTree>
    <p:extLst>
      <p:ext uri="{BB962C8B-B14F-4D97-AF65-F5344CB8AC3E}">
        <p14:creationId xmlns:p14="http://schemas.microsoft.com/office/powerpoint/2010/main" val="15813517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4">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extBox 1">
            <a:extLst>
              <a:ext uri="{FF2B5EF4-FFF2-40B4-BE49-F238E27FC236}">
                <a16:creationId xmlns:a16="http://schemas.microsoft.com/office/drawing/2014/main" id="{7C28C3FD-DD91-495F-90BD-FF31C33913D1}"/>
              </a:ext>
            </a:extLst>
          </p:cNvPr>
          <p:cNvSpPr txBox="1"/>
          <p:nvPr/>
        </p:nvSpPr>
        <p:spPr>
          <a:xfrm>
            <a:off x="637380" y="197911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fontScale="92500" lnSpcReduction="10000"/>
          </a:bodyPr>
          <a:lstStyle/>
          <a:p>
            <a:pPr algn="ctr">
              <a:lnSpc>
                <a:spcPct val="90000"/>
              </a:lnSpc>
              <a:spcBef>
                <a:spcPct val="0"/>
              </a:spcBef>
              <a:spcAft>
                <a:spcPts val="600"/>
              </a:spcAft>
            </a:pPr>
            <a:endParaRPr lang="en-US" sz="2600" kern="1200" dirty="0">
              <a:solidFill>
                <a:srgbClr val="FFFFFF"/>
              </a:solidFill>
              <a:latin typeface="+mj-lt"/>
              <a:ea typeface="+mj-ea"/>
              <a:cs typeface="+mj-cs"/>
            </a:endParaRPr>
          </a:p>
          <a:p>
            <a:pPr algn="ctr">
              <a:lnSpc>
                <a:spcPct val="90000"/>
              </a:lnSpc>
              <a:spcBef>
                <a:spcPct val="0"/>
              </a:spcBef>
              <a:spcAft>
                <a:spcPts val="600"/>
              </a:spcAft>
            </a:pPr>
            <a:endParaRPr lang="en-US" sz="2600" dirty="0">
              <a:solidFill>
                <a:srgbClr val="FFFFFF"/>
              </a:solidFill>
              <a:latin typeface="+mj-lt"/>
              <a:ea typeface="+mj-ea"/>
              <a:cs typeface="+mj-cs"/>
            </a:endParaRPr>
          </a:p>
          <a:p>
            <a:pPr algn="ctr">
              <a:lnSpc>
                <a:spcPct val="90000"/>
              </a:lnSpc>
              <a:spcBef>
                <a:spcPct val="0"/>
              </a:spcBef>
              <a:spcAft>
                <a:spcPts val="600"/>
              </a:spcAft>
            </a:pPr>
            <a:r>
              <a:rPr lang="en-US" sz="2600" kern="1200" dirty="0">
                <a:solidFill>
                  <a:srgbClr val="FFFFFF"/>
                </a:solidFill>
                <a:latin typeface="+mj-lt"/>
                <a:ea typeface="+mj-ea"/>
                <a:cs typeface="+mj-cs"/>
              </a:rPr>
              <a:t>Factor analysis</a:t>
            </a:r>
          </a:p>
          <a:p>
            <a:pPr algn="ctr">
              <a:lnSpc>
                <a:spcPct val="90000"/>
              </a:lnSpc>
              <a:spcBef>
                <a:spcPct val="0"/>
              </a:spcBef>
              <a:spcAft>
                <a:spcPts val="600"/>
              </a:spcAft>
            </a:pPr>
            <a:r>
              <a:rPr lang="en-US" sz="2600" kern="1200" dirty="0">
                <a:solidFill>
                  <a:srgbClr val="FFFFFF"/>
                </a:solidFill>
                <a:latin typeface="+mj-lt"/>
                <a:ea typeface="+mj-ea"/>
                <a:cs typeface="+mj-cs"/>
              </a:rPr>
              <a:t>A random list</a:t>
            </a:r>
          </a:p>
          <a:p>
            <a:pPr algn="ctr">
              <a:lnSpc>
                <a:spcPct val="90000"/>
              </a:lnSpc>
              <a:spcBef>
                <a:spcPct val="0"/>
              </a:spcBef>
              <a:spcAft>
                <a:spcPts val="600"/>
              </a:spcAft>
            </a:pPr>
            <a:endParaRPr lang="en-US" sz="2600" kern="1200" dirty="0">
              <a:solidFill>
                <a:srgbClr val="FFFFFF"/>
              </a:solidFill>
              <a:latin typeface="+mj-lt"/>
              <a:ea typeface="+mj-ea"/>
              <a:cs typeface="+mj-cs"/>
            </a:endParaRPr>
          </a:p>
          <a:p>
            <a:pPr algn="ctr">
              <a:lnSpc>
                <a:spcPct val="90000"/>
              </a:lnSpc>
              <a:spcBef>
                <a:spcPct val="0"/>
              </a:spcBef>
              <a:spcAft>
                <a:spcPts val="600"/>
              </a:spcAft>
            </a:pPr>
            <a:endParaRPr lang="en-US" sz="2600" kern="1200" dirty="0">
              <a:solidFill>
                <a:srgbClr val="FFFFFF"/>
              </a:solidFill>
              <a:latin typeface="+mj-lt"/>
              <a:ea typeface="+mj-ea"/>
              <a:cs typeface="+mj-cs"/>
            </a:endParaRPr>
          </a:p>
          <a:p>
            <a:pPr algn="ctr">
              <a:lnSpc>
                <a:spcPct val="90000"/>
              </a:lnSpc>
              <a:spcBef>
                <a:spcPct val="0"/>
              </a:spcBef>
              <a:spcAft>
                <a:spcPts val="600"/>
              </a:spcAft>
            </a:pPr>
            <a:endParaRPr lang="en-US" sz="2600" kern="1200" dirty="0">
              <a:solidFill>
                <a:srgbClr val="FFFFFF"/>
              </a:solidFill>
              <a:latin typeface="+mj-lt"/>
              <a:ea typeface="+mj-ea"/>
              <a:cs typeface="+mj-cs"/>
            </a:endParaRPr>
          </a:p>
          <a:p>
            <a:pPr algn="ctr">
              <a:lnSpc>
                <a:spcPct val="90000"/>
              </a:lnSpc>
              <a:spcBef>
                <a:spcPct val="0"/>
              </a:spcBef>
              <a:spcAft>
                <a:spcPts val="600"/>
              </a:spcAft>
            </a:pPr>
            <a:endParaRPr lang="en-US" sz="2600" kern="1200" dirty="0">
              <a:solidFill>
                <a:srgbClr val="FFFFFF"/>
              </a:solidFill>
              <a:latin typeface="+mj-lt"/>
              <a:ea typeface="+mj-ea"/>
              <a:cs typeface="+mj-cs"/>
            </a:endParaRPr>
          </a:p>
        </p:txBody>
      </p:sp>
      <p:graphicFrame>
        <p:nvGraphicFramePr>
          <p:cNvPr id="3" name="Table 2">
            <a:extLst>
              <a:ext uri="{FF2B5EF4-FFF2-40B4-BE49-F238E27FC236}">
                <a16:creationId xmlns:a16="http://schemas.microsoft.com/office/drawing/2014/main" id="{5B97319B-BCCD-4F92-8A56-E4B758D905FE}"/>
              </a:ext>
            </a:extLst>
          </p:cNvPr>
          <p:cNvGraphicFramePr>
            <a:graphicFrameLocks noGrp="1"/>
          </p:cNvGraphicFramePr>
          <p:nvPr>
            <p:extLst>
              <p:ext uri="{D42A27DB-BD31-4B8C-83A1-F6EECF244321}">
                <p14:modId xmlns:p14="http://schemas.microsoft.com/office/powerpoint/2010/main" val="1136114715"/>
              </p:ext>
            </p:extLst>
          </p:nvPr>
        </p:nvGraphicFramePr>
        <p:xfrm>
          <a:off x="4103314" y="984068"/>
          <a:ext cx="7117136" cy="4699364"/>
        </p:xfrm>
        <a:graphic>
          <a:graphicData uri="http://schemas.openxmlformats.org/drawingml/2006/table">
            <a:tbl>
              <a:tblPr firstRow="1" firstCol="1" bandRow="1">
                <a:tableStyleId>{E8B1032C-EA38-4F05-BA0D-38AFFFC7BED3}</a:tableStyleId>
              </a:tblPr>
              <a:tblGrid>
                <a:gridCol w="3701997">
                  <a:extLst>
                    <a:ext uri="{9D8B030D-6E8A-4147-A177-3AD203B41FA5}">
                      <a16:colId xmlns:a16="http://schemas.microsoft.com/office/drawing/2014/main" val="241593780"/>
                    </a:ext>
                  </a:extLst>
                </a:gridCol>
                <a:gridCol w="3415139">
                  <a:extLst>
                    <a:ext uri="{9D8B030D-6E8A-4147-A177-3AD203B41FA5}">
                      <a16:colId xmlns:a16="http://schemas.microsoft.com/office/drawing/2014/main" val="1487985143"/>
                    </a:ext>
                  </a:extLst>
                </a:gridCol>
              </a:tblGrid>
              <a:tr h="331985">
                <a:tc>
                  <a:txBody>
                    <a:bodyPr/>
                    <a:lstStyle/>
                    <a:p>
                      <a:pPr algn="l" fontAlgn="t">
                        <a:lnSpc>
                          <a:spcPct val="107000"/>
                        </a:lnSpc>
                        <a:spcBef>
                          <a:spcPts val="0"/>
                        </a:spcBef>
                        <a:spcAft>
                          <a:spcPts val="0"/>
                        </a:spcAft>
                      </a:pPr>
                      <a:r>
                        <a:rPr lang="en-GB" sz="1400" b="1" dirty="0"/>
                        <a:t>Energy for waste water</a:t>
                      </a:r>
                    </a:p>
                  </a:txBody>
                  <a:tcPr marL="110502" marR="110502" marT="15348" marB="0"/>
                </a:tc>
                <a:tc>
                  <a:txBody>
                    <a:bodyPr/>
                    <a:lstStyle/>
                    <a:p>
                      <a:pPr algn="l" fontAlgn="t">
                        <a:lnSpc>
                          <a:spcPct val="107000"/>
                        </a:lnSpc>
                        <a:spcBef>
                          <a:spcPts val="0"/>
                        </a:spcBef>
                        <a:spcAft>
                          <a:spcPts val="0"/>
                        </a:spcAft>
                      </a:pPr>
                      <a:r>
                        <a:rPr lang="en-GB" sz="1400" b="1" dirty="0"/>
                        <a:t>Technologies</a:t>
                      </a:r>
                    </a:p>
                  </a:txBody>
                  <a:tcPr marL="110502" marR="110502" marT="15348" marB="0"/>
                </a:tc>
                <a:extLst>
                  <a:ext uri="{0D108BD9-81ED-4DB2-BD59-A6C34878D82A}">
                    <a16:rowId xmlns:a16="http://schemas.microsoft.com/office/drawing/2014/main" val="1335814284"/>
                  </a:ext>
                </a:extLst>
              </a:tr>
              <a:tr h="331985">
                <a:tc>
                  <a:txBody>
                    <a:bodyPr/>
                    <a:lstStyle/>
                    <a:p>
                      <a:pPr algn="l" fontAlgn="t">
                        <a:lnSpc>
                          <a:spcPct val="107000"/>
                        </a:lnSpc>
                        <a:spcBef>
                          <a:spcPts val="0"/>
                        </a:spcBef>
                        <a:spcAft>
                          <a:spcPts val="0"/>
                        </a:spcAft>
                      </a:pPr>
                      <a:r>
                        <a:rPr lang="en-GB" sz="1400" b="1" dirty="0"/>
                        <a:t>AD from food waste</a:t>
                      </a:r>
                    </a:p>
                  </a:txBody>
                  <a:tcPr marL="110502" marR="110502" marT="15348" marB="0"/>
                </a:tc>
                <a:tc>
                  <a:txBody>
                    <a:bodyPr/>
                    <a:lstStyle/>
                    <a:p>
                      <a:pPr algn="l" fontAlgn="t">
                        <a:lnSpc>
                          <a:spcPct val="107000"/>
                        </a:lnSpc>
                        <a:spcBef>
                          <a:spcPts val="0"/>
                        </a:spcBef>
                        <a:spcAft>
                          <a:spcPts val="0"/>
                        </a:spcAft>
                      </a:pPr>
                      <a:r>
                        <a:rPr lang="en-GB" sz="1400" b="1" dirty="0"/>
                        <a:t>Policy – governance and regulations</a:t>
                      </a:r>
                    </a:p>
                  </a:txBody>
                  <a:tcPr marL="110502" marR="110502" marT="15348" marB="0"/>
                </a:tc>
                <a:extLst>
                  <a:ext uri="{0D108BD9-81ED-4DB2-BD59-A6C34878D82A}">
                    <a16:rowId xmlns:a16="http://schemas.microsoft.com/office/drawing/2014/main" val="605015672"/>
                  </a:ext>
                </a:extLst>
              </a:tr>
              <a:tr h="331985">
                <a:tc>
                  <a:txBody>
                    <a:bodyPr/>
                    <a:lstStyle/>
                    <a:p>
                      <a:pPr algn="l" fontAlgn="t">
                        <a:lnSpc>
                          <a:spcPct val="107000"/>
                        </a:lnSpc>
                        <a:spcBef>
                          <a:spcPts val="0"/>
                        </a:spcBef>
                        <a:spcAft>
                          <a:spcPts val="0"/>
                        </a:spcAft>
                      </a:pPr>
                      <a:r>
                        <a:rPr lang="en-GB" sz="1400" b="1" dirty="0"/>
                        <a:t>Green gas to grid</a:t>
                      </a:r>
                    </a:p>
                  </a:txBody>
                  <a:tcPr marL="110502" marR="110502" marT="15348" marB="0"/>
                </a:tc>
                <a:tc>
                  <a:txBody>
                    <a:bodyPr/>
                    <a:lstStyle/>
                    <a:p>
                      <a:pPr algn="l" fontAlgn="t">
                        <a:lnSpc>
                          <a:spcPct val="107000"/>
                        </a:lnSpc>
                        <a:spcBef>
                          <a:spcPts val="0"/>
                        </a:spcBef>
                        <a:spcAft>
                          <a:spcPts val="0"/>
                        </a:spcAft>
                      </a:pPr>
                      <a:r>
                        <a:rPr lang="en-GB" sz="1400" b="1" dirty="0"/>
                        <a:t>Nutrient loss and recovery processes</a:t>
                      </a:r>
                    </a:p>
                  </a:txBody>
                  <a:tcPr marL="110502" marR="110502" marT="15348" marB="0"/>
                </a:tc>
                <a:extLst>
                  <a:ext uri="{0D108BD9-81ED-4DB2-BD59-A6C34878D82A}">
                    <a16:rowId xmlns:a16="http://schemas.microsoft.com/office/drawing/2014/main" val="2658289014"/>
                  </a:ext>
                </a:extLst>
              </a:tr>
              <a:tr h="331985">
                <a:tc>
                  <a:txBody>
                    <a:bodyPr/>
                    <a:lstStyle/>
                    <a:p>
                      <a:pPr algn="l" fontAlgn="t">
                        <a:lnSpc>
                          <a:spcPct val="107000"/>
                        </a:lnSpc>
                        <a:spcBef>
                          <a:spcPts val="0"/>
                        </a:spcBef>
                        <a:spcAft>
                          <a:spcPts val="0"/>
                        </a:spcAft>
                      </a:pPr>
                      <a:r>
                        <a:rPr lang="en-GB" sz="1400" b="1" dirty="0"/>
                        <a:t>Energy used in food processes &amp; transport</a:t>
                      </a:r>
                    </a:p>
                  </a:txBody>
                  <a:tcPr marL="110502" marR="110502" marT="15348" marB="0"/>
                </a:tc>
                <a:tc>
                  <a:txBody>
                    <a:bodyPr/>
                    <a:lstStyle/>
                    <a:p>
                      <a:pPr algn="l" fontAlgn="t">
                        <a:lnSpc>
                          <a:spcPct val="107000"/>
                        </a:lnSpc>
                        <a:spcBef>
                          <a:spcPts val="0"/>
                        </a:spcBef>
                        <a:spcAft>
                          <a:spcPts val="0"/>
                        </a:spcAft>
                      </a:pPr>
                      <a:r>
                        <a:rPr lang="en-GB" sz="1400" b="1" dirty="0"/>
                        <a:t>Pollution – point source and diffuse</a:t>
                      </a:r>
                    </a:p>
                  </a:txBody>
                  <a:tcPr marL="110502" marR="110502" marT="15348" marB="0"/>
                </a:tc>
                <a:extLst>
                  <a:ext uri="{0D108BD9-81ED-4DB2-BD59-A6C34878D82A}">
                    <a16:rowId xmlns:a16="http://schemas.microsoft.com/office/drawing/2014/main" val="3555108350"/>
                  </a:ext>
                </a:extLst>
              </a:tr>
              <a:tr h="331985">
                <a:tc>
                  <a:txBody>
                    <a:bodyPr/>
                    <a:lstStyle/>
                    <a:p>
                      <a:pPr algn="l" fontAlgn="t">
                        <a:lnSpc>
                          <a:spcPct val="107000"/>
                        </a:lnSpc>
                        <a:spcBef>
                          <a:spcPts val="0"/>
                        </a:spcBef>
                        <a:spcAft>
                          <a:spcPts val="0"/>
                        </a:spcAft>
                      </a:pPr>
                      <a:r>
                        <a:rPr lang="en-GB" sz="1400" b="1" dirty="0"/>
                        <a:t>Land use, soil health</a:t>
                      </a:r>
                    </a:p>
                  </a:txBody>
                  <a:tcPr marL="110502" marR="110502" marT="15348" marB="0"/>
                </a:tc>
                <a:tc>
                  <a:txBody>
                    <a:bodyPr/>
                    <a:lstStyle/>
                    <a:p>
                      <a:pPr algn="l" fontAlgn="t">
                        <a:lnSpc>
                          <a:spcPct val="107000"/>
                        </a:lnSpc>
                        <a:spcBef>
                          <a:spcPts val="0"/>
                        </a:spcBef>
                        <a:spcAft>
                          <a:spcPts val="0"/>
                        </a:spcAft>
                      </a:pPr>
                      <a:r>
                        <a:rPr lang="en-GB" sz="1400" b="1"/>
                        <a:t>Food demand by food types</a:t>
                      </a:r>
                    </a:p>
                  </a:txBody>
                  <a:tcPr marL="110502" marR="110502" marT="15348" marB="0"/>
                </a:tc>
                <a:extLst>
                  <a:ext uri="{0D108BD9-81ED-4DB2-BD59-A6C34878D82A}">
                    <a16:rowId xmlns:a16="http://schemas.microsoft.com/office/drawing/2014/main" val="2598977897"/>
                  </a:ext>
                </a:extLst>
              </a:tr>
              <a:tr h="149346">
                <a:tc>
                  <a:txBody>
                    <a:bodyPr/>
                    <a:lstStyle/>
                    <a:p>
                      <a:pPr algn="l" fontAlgn="t">
                        <a:lnSpc>
                          <a:spcPct val="107000"/>
                        </a:lnSpc>
                        <a:spcBef>
                          <a:spcPts val="0"/>
                        </a:spcBef>
                        <a:spcAft>
                          <a:spcPts val="0"/>
                        </a:spcAft>
                      </a:pPr>
                      <a:r>
                        <a:rPr lang="en-GB" sz="1400" b="1" dirty="0"/>
                        <a:t>Hydrolysis potential</a:t>
                      </a:r>
                    </a:p>
                  </a:txBody>
                  <a:tcPr marL="110502" marR="110502" marT="15348" marB="0"/>
                </a:tc>
                <a:tc>
                  <a:txBody>
                    <a:bodyPr/>
                    <a:lstStyle/>
                    <a:p>
                      <a:pPr algn="l" fontAlgn="t">
                        <a:lnSpc>
                          <a:spcPct val="107000"/>
                        </a:lnSpc>
                        <a:spcBef>
                          <a:spcPts val="0"/>
                        </a:spcBef>
                        <a:spcAft>
                          <a:spcPts val="0"/>
                        </a:spcAft>
                      </a:pPr>
                      <a:r>
                        <a:rPr lang="en-GB" sz="1400" b="1" dirty="0"/>
                        <a:t>Energy for waste water treatment</a:t>
                      </a:r>
                    </a:p>
                  </a:txBody>
                  <a:tcPr marL="110502" marR="110502" marT="15348" marB="0"/>
                </a:tc>
                <a:extLst>
                  <a:ext uri="{0D108BD9-81ED-4DB2-BD59-A6C34878D82A}">
                    <a16:rowId xmlns:a16="http://schemas.microsoft.com/office/drawing/2014/main" val="2426001850"/>
                  </a:ext>
                </a:extLst>
              </a:tr>
              <a:tr h="331985">
                <a:tc>
                  <a:txBody>
                    <a:bodyPr/>
                    <a:lstStyle/>
                    <a:p>
                      <a:pPr algn="l" fontAlgn="t">
                        <a:lnSpc>
                          <a:spcPct val="107000"/>
                        </a:lnSpc>
                        <a:spcBef>
                          <a:spcPts val="0"/>
                        </a:spcBef>
                        <a:spcAft>
                          <a:spcPts val="0"/>
                        </a:spcAft>
                      </a:pPr>
                      <a:r>
                        <a:rPr lang="en-GB" sz="1400" b="1" dirty="0"/>
                        <a:t>Food waste energy for transport</a:t>
                      </a:r>
                    </a:p>
                  </a:txBody>
                  <a:tcPr marL="110502" marR="110502" marT="15348" marB="0"/>
                </a:tc>
                <a:tc>
                  <a:txBody>
                    <a:bodyPr/>
                    <a:lstStyle/>
                    <a:p>
                      <a:pPr algn="l" fontAlgn="t">
                        <a:lnSpc>
                          <a:spcPct val="107000"/>
                        </a:lnSpc>
                        <a:spcBef>
                          <a:spcPts val="0"/>
                        </a:spcBef>
                        <a:spcAft>
                          <a:spcPts val="0"/>
                        </a:spcAft>
                      </a:pPr>
                      <a:r>
                        <a:rPr lang="en-GB" sz="1400" b="1" dirty="0"/>
                        <a:t>Water wastage</a:t>
                      </a:r>
                    </a:p>
                  </a:txBody>
                  <a:tcPr marL="110502" marR="110502" marT="15348" marB="0"/>
                </a:tc>
                <a:extLst>
                  <a:ext uri="{0D108BD9-81ED-4DB2-BD59-A6C34878D82A}">
                    <a16:rowId xmlns:a16="http://schemas.microsoft.com/office/drawing/2014/main" val="2938720987"/>
                  </a:ext>
                </a:extLst>
              </a:tr>
              <a:tr h="331985">
                <a:tc>
                  <a:txBody>
                    <a:bodyPr/>
                    <a:lstStyle/>
                    <a:p>
                      <a:pPr algn="l" fontAlgn="t">
                        <a:lnSpc>
                          <a:spcPct val="107000"/>
                        </a:lnSpc>
                        <a:spcBef>
                          <a:spcPts val="0"/>
                        </a:spcBef>
                        <a:spcAft>
                          <a:spcPts val="0"/>
                        </a:spcAft>
                      </a:pPr>
                      <a:r>
                        <a:rPr lang="en-GB" sz="1400" b="1" dirty="0"/>
                        <a:t>Consumer behaviour</a:t>
                      </a:r>
                    </a:p>
                  </a:txBody>
                  <a:tcPr marL="110502" marR="110502" marT="15348" marB="0"/>
                </a:tc>
                <a:tc>
                  <a:txBody>
                    <a:bodyPr/>
                    <a:lstStyle/>
                    <a:p>
                      <a:pPr algn="l" fontAlgn="t">
                        <a:lnSpc>
                          <a:spcPct val="107000"/>
                        </a:lnSpc>
                        <a:spcBef>
                          <a:spcPts val="0"/>
                        </a:spcBef>
                        <a:spcAft>
                          <a:spcPts val="0"/>
                        </a:spcAft>
                      </a:pPr>
                      <a:r>
                        <a:rPr lang="en-GB" sz="1400" b="1" dirty="0"/>
                        <a:t>Population </a:t>
                      </a:r>
                    </a:p>
                  </a:txBody>
                  <a:tcPr marL="110502" marR="110502" marT="15348" marB="0"/>
                </a:tc>
                <a:extLst>
                  <a:ext uri="{0D108BD9-81ED-4DB2-BD59-A6C34878D82A}">
                    <a16:rowId xmlns:a16="http://schemas.microsoft.com/office/drawing/2014/main" val="1072348756"/>
                  </a:ext>
                </a:extLst>
              </a:tr>
              <a:tr h="331985">
                <a:tc>
                  <a:txBody>
                    <a:bodyPr/>
                    <a:lstStyle/>
                    <a:p>
                      <a:pPr algn="l" fontAlgn="t">
                        <a:lnSpc>
                          <a:spcPct val="107000"/>
                        </a:lnSpc>
                        <a:spcBef>
                          <a:spcPts val="0"/>
                        </a:spcBef>
                        <a:spcAft>
                          <a:spcPts val="0"/>
                        </a:spcAft>
                      </a:pPr>
                      <a:r>
                        <a:rPr lang="en-GB" sz="1400" b="1" dirty="0"/>
                        <a:t>Food waste infrastructure</a:t>
                      </a:r>
                    </a:p>
                  </a:txBody>
                  <a:tcPr marL="110502" marR="110502" marT="15348" marB="0"/>
                </a:tc>
                <a:tc>
                  <a:txBody>
                    <a:bodyPr/>
                    <a:lstStyle/>
                    <a:p>
                      <a:pPr algn="l" fontAlgn="t">
                        <a:lnSpc>
                          <a:spcPct val="107000"/>
                        </a:lnSpc>
                        <a:spcBef>
                          <a:spcPts val="0"/>
                        </a:spcBef>
                        <a:spcAft>
                          <a:spcPts val="0"/>
                        </a:spcAft>
                      </a:pPr>
                      <a:r>
                        <a:rPr lang="en-GB" sz="1400" b="1"/>
                        <a:t>Food wastage</a:t>
                      </a:r>
                    </a:p>
                  </a:txBody>
                  <a:tcPr marL="110502" marR="110502" marT="15348" marB="0"/>
                </a:tc>
                <a:extLst>
                  <a:ext uri="{0D108BD9-81ED-4DB2-BD59-A6C34878D82A}">
                    <a16:rowId xmlns:a16="http://schemas.microsoft.com/office/drawing/2014/main" val="3304677500"/>
                  </a:ext>
                </a:extLst>
              </a:tr>
              <a:tr h="331985">
                <a:tc>
                  <a:txBody>
                    <a:bodyPr/>
                    <a:lstStyle/>
                    <a:p>
                      <a:pPr algn="l" fontAlgn="t">
                        <a:lnSpc>
                          <a:spcPct val="107000"/>
                        </a:lnSpc>
                        <a:spcBef>
                          <a:spcPts val="0"/>
                        </a:spcBef>
                        <a:spcAft>
                          <a:spcPts val="0"/>
                        </a:spcAft>
                      </a:pPr>
                      <a:r>
                        <a:rPr lang="en-GB" sz="1400" b="1" dirty="0"/>
                        <a:t>Inputs to food production</a:t>
                      </a:r>
                    </a:p>
                  </a:txBody>
                  <a:tcPr marL="110502" marR="110502" marT="15348" marB="0"/>
                </a:tc>
                <a:tc>
                  <a:txBody>
                    <a:bodyPr/>
                    <a:lstStyle/>
                    <a:p>
                      <a:pPr algn="l" fontAlgn="t">
                        <a:lnSpc>
                          <a:spcPct val="107000"/>
                        </a:lnSpc>
                        <a:spcBef>
                          <a:spcPts val="0"/>
                        </a:spcBef>
                        <a:spcAft>
                          <a:spcPts val="0"/>
                        </a:spcAft>
                      </a:pPr>
                      <a:r>
                        <a:rPr lang="en-GB" sz="1400" b="1"/>
                        <a:t>Carbon emissions</a:t>
                      </a:r>
                    </a:p>
                  </a:txBody>
                  <a:tcPr marL="110502" marR="110502" marT="15348" marB="0"/>
                </a:tc>
                <a:extLst>
                  <a:ext uri="{0D108BD9-81ED-4DB2-BD59-A6C34878D82A}">
                    <a16:rowId xmlns:a16="http://schemas.microsoft.com/office/drawing/2014/main" val="770659881"/>
                  </a:ext>
                </a:extLst>
              </a:tr>
              <a:tr h="331985">
                <a:tc>
                  <a:txBody>
                    <a:bodyPr/>
                    <a:lstStyle/>
                    <a:p>
                      <a:pPr algn="l" fontAlgn="t">
                        <a:lnSpc>
                          <a:spcPct val="107000"/>
                        </a:lnSpc>
                        <a:spcBef>
                          <a:spcPts val="0"/>
                        </a:spcBef>
                        <a:spcAft>
                          <a:spcPts val="0"/>
                        </a:spcAft>
                      </a:pPr>
                      <a:r>
                        <a:rPr lang="en-GB" sz="1400" b="1" dirty="0"/>
                        <a:t>Food preparation processes</a:t>
                      </a:r>
                    </a:p>
                  </a:txBody>
                  <a:tcPr marL="110502" marR="110502" marT="15348" marB="0"/>
                </a:tc>
                <a:tc>
                  <a:txBody>
                    <a:bodyPr/>
                    <a:lstStyle/>
                    <a:p>
                      <a:pPr algn="l" fontAlgn="t">
                        <a:lnSpc>
                          <a:spcPct val="107000"/>
                        </a:lnSpc>
                        <a:spcBef>
                          <a:spcPts val="0"/>
                        </a:spcBef>
                        <a:spcAft>
                          <a:spcPts val="0"/>
                        </a:spcAft>
                      </a:pPr>
                      <a:r>
                        <a:rPr lang="en-GB" sz="1400" b="1"/>
                        <a:t>Public health</a:t>
                      </a:r>
                    </a:p>
                  </a:txBody>
                  <a:tcPr marL="110502" marR="110502" marT="15348" marB="0"/>
                </a:tc>
                <a:extLst>
                  <a:ext uri="{0D108BD9-81ED-4DB2-BD59-A6C34878D82A}">
                    <a16:rowId xmlns:a16="http://schemas.microsoft.com/office/drawing/2014/main" val="1008655317"/>
                  </a:ext>
                </a:extLst>
              </a:tr>
              <a:tr h="331985">
                <a:tc>
                  <a:txBody>
                    <a:bodyPr/>
                    <a:lstStyle/>
                    <a:p>
                      <a:pPr algn="l" fontAlgn="t">
                        <a:lnSpc>
                          <a:spcPct val="107000"/>
                        </a:lnSpc>
                        <a:spcBef>
                          <a:spcPts val="0"/>
                        </a:spcBef>
                        <a:spcAft>
                          <a:spcPts val="0"/>
                        </a:spcAft>
                      </a:pPr>
                      <a:r>
                        <a:rPr lang="en-GB" sz="1400" b="1" dirty="0"/>
                        <a:t>Other material inputs to food – plastics / packaging</a:t>
                      </a:r>
                    </a:p>
                  </a:txBody>
                  <a:tcPr marL="110502" marR="110502" marT="15348" marB="0"/>
                </a:tc>
                <a:tc>
                  <a:txBody>
                    <a:bodyPr/>
                    <a:lstStyle/>
                    <a:p>
                      <a:pPr algn="l" fontAlgn="t">
                        <a:lnSpc>
                          <a:spcPct val="107000"/>
                        </a:lnSpc>
                        <a:spcBef>
                          <a:spcPts val="0"/>
                        </a:spcBef>
                        <a:spcAft>
                          <a:spcPts val="0"/>
                        </a:spcAft>
                      </a:pPr>
                      <a:r>
                        <a:rPr lang="en-GB" sz="1400" b="1"/>
                        <a:t>Energy transmission</a:t>
                      </a:r>
                    </a:p>
                  </a:txBody>
                  <a:tcPr marL="110502" marR="110502" marT="15348" marB="0"/>
                </a:tc>
                <a:extLst>
                  <a:ext uri="{0D108BD9-81ED-4DB2-BD59-A6C34878D82A}">
                    <a16:rowId xmlns:a16="http://schemas.microsoft.com/office/drawing/2014/main" val="1052086787"/>
                  </a:ext>
                </a:extLst>
              </a:tr>
              <a:tr h="331985">
                <a:tc>
                  <a:txBody>
                    <a:bodyPr/>
                    <a:lstStyle/>
                    <a:p>
                      <a:pPr algn="l" fontAlgn="t">
                        <a:lnSpc>
                          <a:spcPct val="107000"/>
                        </a:lnSpc>
                        <a:spcBef>
                          <a:spcPts val="0"/>
                        </a:spcBef>
                        <a:spcAft>
                          <a:spcPts val="0"/>
                        </a:spcAft>
                      </a:pPr>
                      <a:r>
                        <a:rPr lang="en-GB" sz="1400" b="1" dirty="0"/>
                        <a:t>Energy inputs to water processes</a:t>
                      </a:r>
                    </a:p>
                  </a:txBody>
                  <a:tcPr marL="110502" marR="110502" marT="15348" marB="0"/>
                </a:tc>
                <a:tc>
                  <a:txBody>
                    <a:bodyPr/>
                    <a:lstStyle/>
                    <a:p>
                      <a:pPr algn="l" fontAlgn="t">
                        <a:lnSpc>
                          <a:spcPct val="107000"/>
                        </a:lnSpc>
                        <a:spcBef>
                          <a:spcPts val="0"/>
                        </a:spcBef>
                        <a:spcAft>
                          <a:spcPts val="0"/>
                        </a:spcAft>
                      </a:pPr>
                      <a:r>
                        <a:rPr lang="en-GB" sz="1400" b="1" dirty="0"/>
                        <a:t>Use of gas from AD plant for electricity</a:t>
                      </a:r>
                    </a:p>
                  </a:txBody>
                  <a:tcPr marL="110502" marR="110502" marT="15348" marB="0"/>
                </a:tc>
                <a:extLst>
                  <a:ext uri="{0D108BD9-81ED-4DB2-BD59-A6C34878D82A}">
                    <a16:rowId xmlns:a16="http://schemas.microsoft.com/office/drawing/2014/main" val="4067548866"/>
                  </a:ext>
                </a:extLst>
              </a:tr>
              <a:tr h="331985">
                <a:tc>
                  <a:txBody>
                    <a:bodyPr/>
                    <a:lstStyle/>
                    <a:p>
                      <a:pPr algn="l" fontAlgn="t">
                        <a:lnSpc>
                          <a:spcPct val="107000"/>
                        </a:lnSpc>
                        <a:spcBef>
                          <a:spcPts val="0"/>
                        </a:spcBef>
                        <a:spcAft>
                          <a:spcPts val="0"/>
                        </a:spcAft>
                      </a:pPr>
                      <a:r>
                        <a:rPr lang="en-GB" sz="1400" b="1" dirty="0"/>
                        <a:t>Water needs in food processes</a:t>
                      </a:r>
                    </a:p>
                  </a:txBody>
                  <a:tcPr marL="110502" marR="110502" marT="15348" marB="0"/>
                </a:tc>
                <a:tc>
                  <a:txBody>
                    <a:bodyPr/>
                    <a:lstStyle/>
                    <a:p>
                      <a:pPr algn="l" fontAlgn="t">
                        <a:lnSpc>
                          <a:spcPct val="107000"/>
                        </a:lnSpc>
                        <a:spcBef>
                          <a:spcPts val="0"/>
                        </a:spcBef>
                        <a:spcAft>
                          <a:spcPts val="0"/>
                        </a:spcAft>
                      </a:pPr>
                      <a:r>
                        <a:rPr lang="en-GB" sz="1400" b="1" dirty="0"/>
                        <a:t>Energy for food waste processing</a:t>
                      </a:r>
                    </a:p>
                  </a:txBody>
                  <a:tcPr marL="110502" marR="110502" marT="15348" marB="0"/>
                </a:tc>
                <a:extLst>
                  <a:ext uri="{0D108BD9-81ED-4DB2-BD59-A6C34878D82A}">
                    <a16:rowId xmlns:a16="http://schemas.microsoft.com/office/drawing/2014/main" val="1521423621"/>
                  </a:ext>
                </a:extLst>
              </a:tr>
            </a:tbl>
          </a:graphicData>
        </a:graphic>
      </p:graphicFrame>
    </p:spTree>
    <p:extLst>
      <p:ext uri="{BB962C8B-B14F-4D97-AF65-F5344CB8AC3E}">
        <p14:creationId xmlns:p14="http://schemas.microsoft.com/office/powerpoint/2010/main" val="195313588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747C79B7-B309-4041-8838-B57761C735EA}"/>
              </a:ext>
            </a:extLst>
          </p:cNvPr>
          <p:cNvSpPr txBox="1"/>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lnSpc>
                <a:spcPct val="90000"/>
              </a:lnSpc>
              <a:spcBef>
                <a:spcPct val="0"/>
              </a:spcBef>
              <a:spcAft>
                <a:spcPts val="600"/>
              </a:spcAft>
            </a:pPr>
            <a:r>
              <a:rPr lang="en-US" sz="2600" kern="1200">
                <a:solidFill>
                  <a:srgbClr val="FFFFFF"/>
                </a:solidFill>
                <a:latin typeface="+mj-lt"/>
                <a:ea typeface="+mj-ea"/>
                <a:cs typeface="+mj-cs"/>
              </a:rPr>
              <a:t>The bigger economic picture</a:t>
            </a:r>
          </a:p>
        </p:txBody>
      </p:sp>
      <p:pic>
        <p:nvPicPr>
          <p:cNvPr id="3" name="Picture 2">
            <a:extLst>
              <a:ext uri="{FF2B5EF4-FFF2-40B4-BE49-F238E27FC236}">
                <a16:creationId xmlns:a16="http://schemas.microsoft.com/office/drawing/2014/main" id="{8C511332-8C0C-49B9-BE09-30449052645D}"/>
              </a:ext>
            </a:extLst>
          </p:cNvPr>
          <p:cNvPicPr>
            <a:picLocks noChangeAspect="1"/>
          </p:cNvPicPr>
          <p:nvPr/>
        </p:nvPicPr>
        <p:blipFill>
          <a:blip r:embed="rId2"/>
          <a:stretch>
            <a:fillRect/>
          </a:stretch>
        </p:blipFill>
        <p:spPr>
          <a:xfrm>
            <a:off x="3562350" y="572512"/>
            <a:ext cx="7989570" cy="5819671"/>
          </a:xfrm>
          <a:prstGeom prst="rect">
            <a:avLst/>
          </a:prstGeom>
        </p:spPr>
      </p:pic>
    </p:spTree>
    <p:extLst>
      <p:ext uri="{BB962C8B-B14F-4D97-AF65-F5344CB8AC3E}">
        <p14:creationId xmlns:p14="http://schemas.microsoft.com/office/powerpoint/2010/main" val="5269984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25B811EA-6C63-4C5A-B53C-7E7BD5116FAB}"/>
              </a:ext>
            </a:extLst>
          </p:cNvPr>
          <p:cNvSpPr txBox="1"/>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lnSpc>
                <a:spcPct val="90000"/>
              </a:lnSpc>
              <a:spcBef>
                <a:spcPct val="0"/>
              </a:spcBef>
              <a:spcAft>
                <a:spcPts val="600"/>
              </a:spcAft>
            </a:pPr>
            <a:r>
              <a:rPr lang="en-US" sz="2200" kern="1200">
                <a:solidFill>
                  <a:srgbClr val="FFFFFF"/>
                </a:solidFill>
                <a:latin typeface="+mj-lt"/>
                <a:ea typeface="+mj-ea"/>
                <a:cs typeface="+mj-cs"/>
              </a:rPr>
              <a:t>Simplistic flows</a:t>
            </a:r>
          </a:p>
          <a:p>
            <a:pPr algn="ctr">
              <a:lnSpc>
                <a:spcPct val="90000"/>
              </a:lnSpc>
              <a:spcBef>
                <a:spcPct val="0"/>
              </a:spcBef>
              <a:spcAft>
                <a:spcPts val="600"/>
              </a:spcAft>
            </a:pPr>
            <a:endParaRPr lang="en-US" sz="2200" kern="1200">
              <a:solidFill>
                <a:srgbClr val="FFFFFF"/>
              </a:solidFill>
              <a:latin typeface="+mj-lt"/>
              <a:ea typeface="+mj-ea"/>
              <a:cs typeface="+mj-cs"/>
            </a:endParaRPr>
          </a:p>
          <a:p>
            <a:pPr algn="ctr">
              <a:lnSpc>
                <a:spcPct val="90000"/>
              </a:lnSpc>
              <a:spcBef>
                <a:spcPct val="0"/>
              </a:spcBef>
              <a:spcAft>
                <a:spcPts val="600"/>
              </a:spcAft>
            </a:pPr>
            <a:r>
              <a:rPr lang="en-US" sz="2200" kern="1200">
                <a:solidFill>
                  <a:srgbClr val="FFFFFF"/>
                </a:solidFill>
                <a:latin typeface="+mj-lt"/>
                <a:ea typeface="+mj-ea"/>
                <a:cs typeface="+mj-cs"/>
              </a:rPr>
              <a:t>Systems dynamics model</a:t>
            </a:r>
          </a:p>
        </p:txBody>
      </p:sp>
      <p:pic>
        <p:nvPicPr>
          <p:cNvPr id="3" name="Picture 2">
            <a:extLst>
              <a:ext uri="{FF2B5EF4-FFF2-40B4-BE49-F238E27FC236}">
                <a16:creationId xmlns:a16="http://schemas.microsoft.com/office/drawing/2014/main" id="{6B43F83B-FC9D-4411-8785-1DFED15D5085}"/>
              </a:ext>
            </a:extLst>
          </p:cNvPr>
          <p:cNvPicPr>
            <a:picLocks noChangeAspect="1"/>
          </p:cNvPicPr>
          <p:nvPr/>
        </p:nvPicPr>
        <p:blipFill>
          <a:blip r:embed="rId2"/>
          <a:stretch>
            <a:fillRect/>
          </a:stretch>
        </p:blipFill>
        <p:spPr>
          <a:xfrm>
            <a:off x="3562351" y="1898851"/>
            <a:ext cx="8139448" cy="3120824"/>
          </a:xfrm>
          <a:prstGeom prst="rect">
            <a:avLst/>
          </a:prstGeom>
        </p:spPr>
      </p:pic>
    </p:spTree>
    <p:extLst>
      <p:ext uri="{BB962C8B-B14F-4D97-AF65-F5344CB8AC3E}">
        <p14:creationId xmlns:p14="http://schemas.microsoft.com/office/powerpoint/2010/main" val="226437569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1C7F8DDD-E2C4-46DB-98B8-7869396E897F}"/>
              </a:ext>
            </a:extLst>
          </p:cNvPr>
          <p:cNvSpPr/>
          <p:nvPr/>
        </p:nvSpPr>
        <p:spPr>
          <a:xfrm>
            <a:off x="4756558" y="2469823"/>
            <a:ext cx="2114026" cy="1006679"/>
          </a:xfrm>
          <a:prstGeom prst="roundRect">
            <a:avLst/>
          </a:prstGeom>
          <a:ln>
            <a:solidFill>
              <a:schemeClr val="accent6"/>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GB" dirty="0">
                <a:latin typeface="Garamond" panose="02020404030301010803" pitchFamily="18" charset="0"/>
              </a:rPr>
              <a:t>Process stage in food production</a:t>
            </a:r>
          </a:p>
        </p:txBody>
      </p:sp>
      <p:sp>
        <p:nvSpPr>
          <p:cNvPr id="3" name="Rectangle 2">
            <a:extLst>
              <a:ext uri="{FF2B5EF4-FFF2-40B4-BE49-F238E27FC236}">
                <a16:creationId xmlns:a16="http://schemas.microsoft.com/office/drawing/2014/main" id="{A85B5602-F6CA-4155-92B8-5C2D469DDEAD}"/>
              </a:ext>
            </a:extLst>
          </p:cNvPr>
          <p:cNvSpPr/>
          <p:nvPr/>
        </p:nvSpPr>
        <p:spPr>
          <a:xfrm>
            <a:off x="3330431" y="1147158"/>
            <a:ext cx="1946246" cy="69628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latin typeface="Garamond" panose="02020404030301010803" pitchFamily="18" charset="0"/>
              </a:rPr>
              <a:t>Energy, different types</a:t>
            </a:r>
          </a:p>
        </p:txBody>
      </p:sp>
      <p:sp>
        <p:nvSpPr>
          <p:cNvPr id="4" name="Oval 3">
            <a:extLst>
              <a:ext uri="{FF2B5EF4-FFF2-40B4-BE49-F238E27FC236}">
                <a16:creationId xmlns:a16="http://schemas.microsoft.com/office/drawing/2014/main" id="{C72F5E49-246A-473E-8B1F-CA82D86D4845}"/>
              </a:ext>
            </a:extLst>
          </p:cNvPr>
          <p:cNvSpPr/>
          <p:nvPr/>
        </p:nvSpPr>
        <p:spPr>
          <a:xfrm>
            <a:off x="6274965" y="865219"/>
            <a:ext cx="2048731" cy="1058166"/>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latin typeface="Garamond" panose="02020404030301010803" pitchFamily="18" charset="0"/>
              </a:rPr>
              <a:t>Water, different types</a:t>
            </a:r>
          </a:p>
        </p:txBody>
      </p:sp>
      <p:sp>
        <p:nvSpPr>
          <p:cNvPr id="5" name="Arrow: Down 4">
            <a:extLst>
              <a:ext uri="{FF2B5EF4-FFF2-40B4-BE49-F238E27FC236}">
                <a16:creationId xmlns:a16="http://schemas.microsoft.com/office/drawing/2014/main" id="{60CE0809-1709-4329-82AD-2FFE3749B6D6}"/>
              </a:ext>
            </a:extLst>
          </p:cNvPr>
          <p:cNvSpPr/>
          <p:nvPr/>
        </p:nvSpPr>
        <p:spPr>
          <a:xfrm rot="18945105">
            <a:off x="4832021" y="1928050"/>
            <a:ext cx="176167" cy="459193"/>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latin typeface="Garamond" panose="02020404030301010803" pitchFamily="18" charset="0"/>
            </a:endParaRPr>
          </a:p>
        </p:txBody>
      </p:sp>
      <p:sp>
        <p:nvSpPr>
          <p:cNvPr id="6" name="Arrow: Down 5">
            <a:extLst>
              <a:ext uri="{FF2B5EF4-FFF2-40B4-BE49-F238E27FC236}">
                <a16:creationId xmlns:a16="http://schemas.microsoft.com/office/drawing/2014/main" id="{48034D1B-F7E9-4E30-AD8D-31BE57E524C6}"/>
              </a:ext>
            </a:extLst>
          </p:cNvPr>
          <p:cNvSpPr/>
          <p:nvPr/>
        </p:nvSpPr>
        <p:spPr>
          <a:xfrm rot="2538412">
            <a:off x="6407372" y="1915361"/>
            <a:ext cx="151002" cy="4518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Garamond" panose="02020404030301010803" pitchFamily="18" charset="0"/>
            </a:endParaRPr>
          </a:p>
        </p:txBody>
      </p:sp>
      <p:sp>
        <p:nvSpPr>
          <p:cNvPr id="7" name="Arrow: Right 6">
            <a:extLst>
              <a:ext uri="{FF2B5EF4-FFF2-40B4-BE49-F238E27FC236}">
                <a16:creationId xmlns:a16="http://schemas.microsoft.com/office/drawing/2014/main" id="{C75B2463-5F7D-46B6-AD01-1B2A7E52C45D}"/>
              </a:ext>
            </a:extLst>
          </p:cNvPr>
          <p:cNvSpPr/>
          <p:nvPr/>
        </p:nvSpPr>
        <p:spPr>
          <a:xfrm>
            <a:off x="3330431" y="2808214"/>
            <a:ext cx="1349634" cy="201336"/>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latin typeface="Garamond" panose="02020404030301010803" pitchFamily="18" charset="0"/>
            </a:endParaRPr>
          </a:p>
        </p:txBody>
      </p:sp>
      <p:sp>
        <p:nvSpPr>
          <p:cNvPr id="12" name="Arrow: Right 11">
            <a:extLst>
              <a:ext uri="{FF2B5EF4-FFF2-40B4-BE49-F238E27FC236}">
                <a16:creationId xmlns:a16="http://schemas.microsoft.com/office/drawing/2014/main" id="{B5130254-8E00-4962-9841-13D553103B9F}"/>
              </a:ext>
            </a:extLst>
          </p:cNvPr>
          <p:cNvSpPr/>
          <p:nvPr/>
        </p:nvSpPr>
        <p:spPr>
          <a:xfrm>
            <a:off x="7039763" y="2808214"/>
            <a:ext cx="1349634" cy="201336"/>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latin typeface="Garamond" panose="02020404030301010803" pitchFamily="18" charset="0"/>
            </a:endParaRPr>
          </a:p>
        </p:txBody>
      </p:sp>
      <p:sp>
        <p:nvSpPr>
          <p:cNvPr id="13" name="Arrow: Down 12">
            <a:extLst>
              <a:ext uri="{FF2B5EF4-FFF2-40B4-BE49-F238E27FC236}">
                <a16:creationId xmlns:a16="http://schemas.microsoft.com/office/drawing/2014/main" id="{F290A93D-A8E6-4302-B3AB-E8FC1182B14E}"/>
              </a:ext>
            </a:extLst>
          </p:cNvPr>
          <p:cNvSpPr/>
          <p:nvPr/>
        </p:nvSpPr>
        <p:spPr>
          <a:xfrm rot="19139744">
            <a:off x="6589870" y="3576976"/>
            <a:ext cx="151002" cy="4518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Garamond" panose="02020404030301010803" pitchFamily="18" charset="0"/>
            </a:endParaRPr>
          </a:p>
        </p:txBody>
      </p:sp>
      <p:sp>
        <p:nvSpPr>
          <p:cNvPr id="14" name="Oval 13">
            <a:extLst>
              <a:ext uri="{FF2B5EF4-FFF2-40B4-BE49-F238E27FC236}">
                <a16:creationId xmlns:a16="http://schemas.microsoft.com/office/drawing/2014/main" id="{7523ACD9-2364-4984-8681-064F851AB921}"/>
              </a:ext>
            </a:extLst>
          </p:cNvPr>
          <p:cNvSpPr/>
          <p:nvPr/>
        </p:nvSpPr>
        <p:spPr>
          <a:xfrm>
            <a:off x="6482873" y="4064675"/>
            <a:ext cx="2048731" cy="1058166"/>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latin typeface="Garamond" panose="02020404030301010803" pitchFamily="18" charset="0"/>
              </a:rPr>
              <a:t>Waste water different types</a:t>
            </a:r>
          </a:p>
        </p:txBody>
      </p:sp>
      <p:sp>
        <p:nvSpPr>
          <p:cNvPr id="15" name="Rectangle 14">
            <a:extLst>
              <a:ext uri="{FF2B5EF4-FFF2-40B4-BE49-F238E27FC236}">
                <a16:creationId xmlns:a16="http://schemas.microsoft.com/office/drawing/2014/main" id="{3F03880E-82EC-4E59-AF4B-849A3E5350E3}"/>
              </a:ext>
            </a:extLst>
          </p:cNvPr>
          <p:cNvSpPr/>
          <p:nvPr/>
        </p:nvSpPr>
        <p:spPr>
          <a:xfrm>
            <a:off x="3330431" y="4304916"/>
            <a:ext cx="1946246" cy="69628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latin typeface="Garamond" panose="02020404030301010803" pitchFamily="18" charset="0"/>
              </a:rPr>
              <a:t>Waste energy, different types</a:t>
            </a:r>
          </a:p>
        </p:txBody>
      </p:sp>
      <p:sp>
        <p:nvSpPr>
          <p:cNvPr id="16" name="Arrow: Down 15">
            <a:extLst>
              <a:ext uri="{FF2B5EF4-FFF2-40B4-BE49-F238E27FC236}">
                <a16:creationId xmlns:a16="http://schemas.microsoft.com/office/drawing/2014/main" id="{741D28C0-B090-4717-B445-7CC04FDF1415}"/>
              </a:ext>
            </a:extLst>
          </p:cNvPr>
          <p:cNvSpPr/>
          <p:nvPr/>
        </p:nvSpPr>
        <p:spPr>
          <a:xfrm rot="1978515">
            <a:off x="4867332" y="3643812"/>
            <a:ext cx="176167" cy="459193"/>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latin typeface="Garamond" panose="02020404030301010803" pitchFamily="18" charset="0"/>
            </a:endParaRPr>
          </a:p>
        </p:txBody>
      </p:sp>
      <p:sp>
        <p:nvSpPr>
          <p:cNvPr id="8" name="Rectangle: Diagonal Corners Rounded 7">
            <a:extLst>
              <a:ext uri="{FF2B5EF4-FFF2-40B4-BE49-F238E27FC236}">
                <a16:creationId xmlns:a16="http://schemas.microsoft.com/office/drawing/2014/main" id="{EA5618DE-AE6B-43FB-9026-64522335F42D}"/>
              </a:ext>
            </a:extLst>
          </p:cNvPr>
          <p:cNvSpPr/>
          <p:nvPr/>
        </p:nvSpPr>
        <p:spPr>
          <a:xfrm>
            <a:off x="4611467" y="5281079"/>
            <a:ext cx="2628233" cy="673426"/>
          </a:xfrm>
          <a:prstGeom prst="round2Diag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latin typeface="Garamond" panose="02020404030301010803" pitchFamily="18" charset="0"/>
              </a:rPr>
              <a:t>Solid waste – food, other</a:t>
            </a:r>
          </a:p>
          <a:p>
            <a:pPr algn="ctr"/>
            <a:r>
              <a:rPr lang="en-GB" dirty="0">
                <a:latin typeface="Garamond" panose="02020404030301010803" pitchFamily="18" charset="0"/>
              </a:rPr>
              <a:t>Carbon emissions</a:t>
            </a:r>
          </a:p>
        </p:txBody>
      </p:sp>
      <p:sp>
        <p:nvSpPr>
          <p:cNvPr id="9" name="Arrow: Down 8">
            <a:extLst>
              <a:ext uri="{FF2B5EF4-FFF2-40B4-BE49-F238E27FC236}">
                <a16:creationId xmlns:a16="http://schemas.microsoft.com/office/drawing/2014/main" id="{3EFDFEAD-6647-474F-A48D-FF317CD5ABA3}"/>
              </a:ext>
            </a:extLst>
          </p:cNvPr>
          <p:cNvSpPr/>
          <p:nvPr/>
        </p:nvSpPr>
        <p:spPr>
          <a:xfrm>
            <a:off x="5780912" y="3632855"/>
            <a:ext cx="169575" cy="148998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latin typeface="Garamond" panose="02020404030301010803" pitchFamily="18" charset="0"/>
            </a:endParaRPr>
          </a:p>
        </p:txBody>
      </p:sp>
      <p:pic>
        <p:nvPicPr>
          <p:cNvPr id="10" name="Picture 9">
            <a:extLst>
              <a:ext uri="{FF2B5EF4-FFF2-40B4-BE49-F238E27FC236}">
                <a16:creationId xmlns:a16="http://schemas.microsoft.com/office/drawing/2014/main" id="{2E35BB19-AA84-4CE6-A946-EBF93C35EE1C}"/>
              </a:ext>
            </a:extLst>
          </p:cNvPr>
          <p:cNvPicPr>
            <a:picLocks noChangeAspect="1"/>
          </p:cNvPicPr>
          <p:nvPr/>
        </p:nvPicPr>
        <p:blipFill>
          <a:blip r:embed="rId2"/>
          <a:stretch>
            <a:fillRect/>
          </a:stretch>
        </p:blipFill>
        <p:spPr>
          <a:xfrm>
            <a:off x="9665413" y="2509073"/>
            <a:ext cx="939797" cy="928177"/>
          </a:xfrm>
          <a:prstGeom prst="rect">
            <a:avLst/>
          </a:prstGeom>
        </p:spPr>
      </p:pic>
    </p:spTree>
    <p:extLst>
      <p:ext uri="{BB962C8B-B14F-4D97-AF65-F5344CB8AC3E}">
        <p14:creationId xmlns:p14="http://schemas.microsoft.com/office/powerpoint/2010/main" val="88803418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a:extLst>
              <a:ext uri="{FF2B5EF4-FFF2-40B4-BE49-F238E27FC236}">
                <a16:creationId xmlns:a16="http://schemas.microsoft.com/office/drawing/2014/main" id="{EF9DFF26-D5D3-4DA1-96E3-8F68CF437018}"/>
              </a:ext>
            </a:extLst>
          </p:cNvPr>
          <p:cNvPicPr>
            <a:picLocks noChangeAspect="1"/>
          </p:cNvPicPr>
          <p:nvPr/>
        </p:nvPicPr>
        <p:blipFill>
          <a:blip r:embed="rId2"/>
          <a:stretch>
            <a:fillRect/>
          </a:stretch>
        </p:blipFill>
        <p:spPr>
          <a:xfrm>
            <a:off x="853353" y="2372941"/>
            <a:ext cx="1335665" cy="1319150"/>
          </a:xfrm>
          <a:prstGeom prst="rect">
            <a:avLst/>
          </a:prstGeom>
        </p:spPr>
      </p:pic>
      <p:pic>
        <p:nvPicPr>
          <p:cNvPr id="8" name="Picture 7">
            <a:extLst>
              <a:ext uri="{FF2B5EF4-FFF2-40B4-BE49-F238E27FC236}">
                <a16:creationId xmlns:a16="http://schemas.microsoft.com/office/drawing/2014/main" id="{F2166819-09C8-47B0-ABF6-9C84C95D175A}"/>
              </a:ext>
            </a:extLst>
          </p:cNvPr>
          <p:cNvPicPr>
            <a:picLocks noChangeAspect="1"/>
          </p:cNvPicPr>
          <p:nvPr/>
        </p:nvPicPr>
        <p:blipFill>
          <a:blip r:embed="rId2"/>
          <a:stretch>
            <a:fillRect/>
          </a:stretch>
        </p:blipFill>
        <p:spPr>
          <a:xfrm>
            <a:off x="2354262" y="2372941"/>
            <a:ext cx="1335665" cy="1319150"/>
          </a:xfrm>
          <a:prstGeom prst="rect">
            <a:avLst/>
          </a:prstGeom>
        </p:spPr>
      </p:pic>
      <p:pic>
        <p:nvPicPr>
          <p:cNvPr id="9" name="Picture 8">
            <a:extLst>
              <a:ext uri="{FF2B5EF4-FFF2-40B4-BE49-F238E27FC236}">
                <a16:creationId xmlns:a16="http://schemas.microsoft.com/office/drawing/2014/main" id="{A5A36BD5-584F-4053-A012-D38D2A1505A7}"/>
              </a:ext>
            </a:extLst>
          </p:cNvPr>
          <p:cNvPicPr>
            <a:picLocks noChangeAspect="1"/>
          </p:cNvPicPr>
          <p:nvPr/>
        </p:nvPicPr>
        <p:blipFill>
          <a:blip r:embed="rId2"/>
          <a:stretch>
            <a:fillRect/>
          </a:stretch>
        </p:blipFill>
        <p:spPr>
          <a:xfrm>
            <a:off x="3855171" y="2372941"/>
            <a:ext cx="1335665" cy="1319150"/>
          </a:xfrm>
          <a:prstGeom prst="rect">
            <a:avLst/>
          </a:prstGeom>
        </p:spPr>
      </p:pic>
      <p:pic>
        <p:nvPicPr>
          <p:cNvPr id="10" name="Picture 9">
            <a:extLst>
              <a:ext uri="{FF2B5EF4-FFF2-40B4-BE49-F238E27FC236}">
                <a16:creationId xmlns:a16="http://schemas.microsoft.com/office/drawing/2014/main" id="{F5827A61-C8EB-4681-8256-BA5213EA3B53}"/>
              </a:ext>
            </a:extLst>
          </p:cNvPr>
          <p:cNvPicPr>
            <a:picLocks noChangeAspect="1"/>
          </p:cNvPicPr>
          <p:nvPr/>
        </p:nvPicPr>
        <p:blipFill>
          <a:blip r:embed="rId2"/>
          <a:stretch>
            <a:fillRect/>
          </a:stretch>
        </p:blipFill>
        <p:spPr>
          <a:xfrm>
            <a:off x="5356080" y="2372941"/>
            <a:ext cx="1335665" cy="1319150"/>
          </a:xfrm>
          <a:prstGeom prst="rect">
            <a:avLst/>
          </a:prstGeom>
        </p:spPr>
      </p:pic>
      <p:pic>
        <p:nvPicPr>
          <p:cNvPr id="12" name="Picture 11">
            <a:extLst>
              <a:ext uri="{FF2B5EF4-FFF2-40B4-BE49-F238E27FC236}">
                <a16:creationId xmlns:a16="http://schemas.microsoft.com/office/drawing/2014/main" id="{F06BAD35-C300-46D5-84E2-4946D2801EF9}"/>
              </a:ext>
            </a:extLst>
          </p:cNvPr>
          <p:cNvPicPr>
            <a:picLocks noChangeAspect="1"/>
          </p:cNvPicPr>
          <p:nvPr/>
        </p:nvPicPr>
        <p:blipFill>
          <a:blip r:embed="rId2"/>
          <a:stretch>
            <a:fillRect/>
          </a:stretch>
        </p:blipFill>
        <p:spPr>
          <a:xfrm>
            <a:off x="6856989" y="2398196"/>
            <a:ext cx="1335665" cy="1319150"/>
          </a:xfrm>
          <a:prstGeom prst="rect">
            <a:avLst/>
          </a:prstGeom>
        </p:spPr>
      </p:pic>
      <p:pic>
        <p:nvPicPr>
          <p:cNvPr id="13" name="Picture 12">
            <a:extLst>
              <a:ext uri="{FF2B5EF4-FFF2-40B4-BE49-F238E27FC236}">
                <a16:creationId xmlns:a16="http://schemas.microsoft.com/office/drawing/2014/main" id="{6183168F-E6F2-45EA-84E2-8B33998EA270}"/>
              </a:ext>
            </a:extLst>
          </p:cNvPr>
          <p:cNvPicPr>
            <a:picLocks noChangeAspect="1"/>
          </p:cNvPicPr>
          <p:nvPr/>
        </p:nvPicPr>
        <p:blipFill>
          <a:blip r:embed="rId2"/>
          <a:stretch>
            <a:fillRect/>
          </a:stretch>
        </p:blipFill>
        <p:spPr>
          <a:xfrm>
            <a:off x="8357898" y="2398196"/>
            <a:ext cx="1335665" cy="1319150"/>
          </a:xfrm>
          <a:prstGeom prst="rect">
            <a:avLst/>
          </a:prstGeom>
        </p:spPr>
      </p:pic>
      <p:sp>
        <p:nvSpPr>
          <p:cNvPr id="14" name="Rectangle: Rounded Corners 13">
            <a:extLst>
              <a:ext uri="{FF2B5EF4-FFF2-40B4-BE49-F238E27FC236}">
                <a16:creationId xmlns:a16="http://schemas.microsoft.com/office/drawing/2014/main" id="{FF8D2743-B781-4540-9A1A-520E69526A41}"/>
              </a:ext>
            </a:extLst>
          </p:cNvPr>
          <p:cNvSpPr/>
          <p:nvPr/>
        </p:nvSpPr>
        <p:spPr>
          <a:xfrm>
            <a:off x="1065402" y="4093828"/>
            <a:ext cx="914400" cy="48656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100" dirty="0">
                <a:latin typeface="Garamond" panose="02020404030301010803" pitchFamily="18" charset="0"/>
              </a:rPr>
              <a:t>‘Soil’</a:t>
            </a:r>
          </a:p>
        </p:txBody>
      </p:sp>
      <p:sp>
        <p:nvSpPr>
          <p:cNvPr id="15" name="Rectangle: Rounded Corners 14">
            <a:extLst>
              <a:ext uri="{FF2B5EF4-FFF2-40B4-BE49-F238E27FC236}">
                <a16:creationId xmlns:a16="http://schemas.microsoft.com/office/drawing/2014/main" id="{E9EE1EF1-B012-4462-A59D-CD38C5948E66}"/>
              </a:ext>
            </a:extLst>
          </p:cNvPr>
          <p:cNvSpPr/>
          <p:nvPr/>
        </p:nvSpPr>
        <p:spPr>
          <a:xfrm>
            <a:off x="2564894" y="4103616"/>
            <a:ext cx="914400" cy="48656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100" dirty="0">
                <a:latin typeface="Garamond" panose="02020404030301010803" pitchFamily="18" charset="0"/>
              </a:rPr>
              <a:t>Food on farm</a:t>
            </a:r>
          </a:p>
        </p:txBody>
      </p:sp>
      <p:sp>
        <p:nvSpPr>
          <p:cNvPr id="16" name="Rectangle: Rounded Corners 15">
            <a:extLst>
              <a:ext uri="{FF2B5EF4-FFF2-40B4-BE49-F238E27FC236}">
                <a16:creationId xmlns:a16="http://schemas.microsoft.com/office/drawing/2014/main" id="{2EF2F762-1998-402A-8CF4-DFCE662ACC30}"/>
              </a:ext>
            </a:extLst>
          </p:cNvPr>
          <p:cNvSpPr/>
          <p:nvPr/>
        </p:nvSpPr>
        <p:spPr>
          <a:xfrm>
            <a:off x="4065803" y="4103616"/>
            <a:ext cx="914400" cy="48656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100" dirty="0">
                <a:latin typeface="Garamond" panose="02020404030301010803" pitchFamily="18" charset="0"/>
              </a:rPr>
              <a:t>Food processor</a:t>
            </a:r>
          </a:p>
        </p:txBody>
      </p:sp>
      <p:sp>
        <p:nvSpPr>
          <p:cNvPr id="17" name="Rectangle: Rounded Corners 16">
            <a:extLst>
              <a:ext uri="{FF2B5EF4-FFF2-40B4-BE49-F238E27FC236}">
                <a16:creationId xmlns:a16="http://schemas.microsoft.com/office/drawing/2014/main" id="{25003CE2-9D34-4217-8194-3606463FFBDD}"/>
              </a:ext>
            </a:extLst>
          </p:cNvPr>
          <p:cNvSpPr/>
          <p:nvPr/>
        </p:nvSpPr>
        <p:spPr>
          <a:xfrm>
            <a:off x="5566712" y="4103616"/>
            <a:ext cx="914400" cy="48656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100" dirty="0">
                <a:latin typeface="Garamond" panose="02020404030301010803" pitchFamily="18" charset="0"/>
              </a:rPr>
              <a:t>Wholesale</a:t>
            </a:r>
          </a:p>
        </p:txBody>
      </p:sp>
      <p:sp>
        <p:nvSpPr>
          <p:cNvPr id="18" name="Rectangle: Rounded Corners 17">
            <a:extLst>
              <a:ext uri="{FF2B5EF4-FFF2-40B4-BE49-F238E27FC236}">
                <a16:creationId xmlns:a16="http://schemas.microsoft.com/office/drawing/2014/main" id="{F0B4B82E-AEBF-4B96-9F87-74778E41AFF0}"/>
              </a:ext>
            </a:extLst>
          </p:cNvPr>
          <p:cNvSpPr/>
          <p:nvPr/>
        </p:nvSpPr>
        <p:spPr>
          <a:xfrm>
            <a:off x="7067621" y="4093828"/>
            <a:ext cx="914400" cy="48656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100" dirty="0">
                <a:latin typeface="Garamond" panose="02020404030301010803" pitchFamily="18" charset="0"/>
              </a:rPr>
              <a:t>Retail &amp; hospitality</a:t>
            </a:r>
          </a:p>
        </p:txBody>
      </p:sp>
      <p:sp>
        <p:nvSpPr>
          <p:cNvPr id="19" name="Rectangle: Rounded Corners 18">
            <a:extLst>
              <a:ext uri="{FF2B5EF4-FFF2-40B4-BE49-F238E27FC236}">
                <a16:creationId xmlns:a16="http://schemas.microsoft.com/office/drawing/2014/main" id="{BDE5F1CC-1AC9-4F52-ABEF-1E16CC7AEA73}"/>
              </a:ext>
            </a:extLst>
          </p:cNvPr>
          <p:cNvSpPr/>
          <p:nvPr/>
        </p:nvSpPr>
        <p:spPr>
          <a:xfrm>
            <a:off x="8568530" y="4103616"/>
            <a:ext cx="914400" cy="48656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100" dirty="0">
                <a:latin typeface="Garamond" panose="02020404030301010803" pitchFamily="18" charset="0"/>
              </a:rPr>
              <a:t>Consumer</a:t>
            </a:r>
          </a:p>
        </p:txBody>
      </p:sp>
      <p:pic>
        <p:nvPicPr>
          <p:cNvPr id="20" name="Picture 19">
            <a:extLst>
              <a:ext uri="{FF2B5EF4-FFF2-40B4-BE49-F238E27FC236}">
                <a16:creationId xmlns:a16="http://schemas.microsoft.com/office/drawing/2014/main" id="{D29C360D-4A58-47E2-BB39-6F2E230B7EE3}"/>
              </a:ext>
            </a:extLst>
          </p:cNvPr>
          <p:cNvPicPr>
            <a:picLocks noChangeAspect="1"/>
          </p:cNvPicPr>
          <p:nvPr/>
        </p:nvPicPr>
        <p:blipFill>
          <a:blip r:embed="rId2"/>
          <a:stretch>
            <a:fillRect/>
          </a:stretch>
        </p:blipFill>
        <p:spPr>
          <a:xfrm>
            <a:off x="9693563" y="2398196"/>
            <a:ext cx="1335665" cy="1319150"/>
          </a:xfrm>
          <a:prstGeom prst="rect">
            <a:avLst/>
          </a:prstGeom>
        </p:spPr>
      </p:pic>
      <p:sp>
        <p:nvSpPr>
          <p:cNvPr id="21" name="Rectangle: Rounded Corners 20">
            <a:extLst>
              <a:ext uri="{FF2B5EF4-FFF2-40B4-BE49-F238E27FC236}">
                <a16:creationId xmlns:a16="http://schemas.microsoft.com/office/drawing/2014/main" id="{82769110-0B8E-485F-83F1-43BE5623F7C8}"/>
              </a:ext>
            </a:extLst>
          </p:cNvPr>
          <p:cNvSpPr/>
          <p:nvPr/>
        </p:nvSpPr>
        <p:spPr>
          <a:xfrm>
            <a:off x="9904195" y="4103616"/>
            <a:ext cx="914400" cy="486562"/>
          </a:xfrm>
          <a:prstGeom prst="roundRect">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100" dirty="0">
                <a:latin typeface="Garamond" panose="02020404030301010803" pitchFamily="18" charset="0"/>
              </a:rPr>
              <a:t>Sewage</a:t>
            </a:r>
          </a:p>
        </p:txBody>
      </p:sp>
      <p:sp>
        <p:nvSpPr>
          <p:cNvPr id="22" name="TextBox 21">
            <a:extLst>
              <a:ext uri="{FF2B5EF4-FFF2-40B4-BE49-F238E27FC236}">
                <a16:creationId xmlns:a16="http://schemas.microsoft.com/office/drawing/2014/main" id="{6AB2D50F-F846-4922-8F8E-502F2F1BF3C1}"/>
              </a:ext>
            </a:extLst>
          </p:cNvPr>
          <p:cNvSpPr txBox="1"/>
          <p:nvPr/>
        </p:nvSpPr>
        <p:spPr>
          <a:xfrm>
            <a:off x="855521" y="1056661"/>
            <a:ext cx="7618747" cy="461665"/>
          </a:xfrm>
          <a:prstGeom prst="rect">
            <a:avLst/>
          </a:prstGeom>
          <a:noFill/>
        </p:spPr>
        <p:txBody>
          <a:bodyPr wrap="square" rtlCol="0">
            <a:spAutoFit/>
          </a:bodyPr>
          <a:lstStyle/>
          <a:p>
            <a:r>
              <a:rPr lang="en-GB" sz="2400" dirty="0">
                <a:latin typeface="Garamond" panose="02020404030301010803" pitchFamily="18" charset="0"/>
              </a:rPr>
              <a:t>Place based approach – finer granularity could be developed</a:t>
            </a:r>
          </a:p>
        </p:txBody>
      </p:sp>
      <p:sp>
        <p:nvSpPr>
          <p:cNvPr id="23" name="TextBox 22">
            <a:extLst>
              <a:ext uri="{FF2B5EF4-FFF2-40B4-BE49-F238E27FC236}">
                <a16:creationId xmlns:a16="http://schemas.microsoft.com/office/drawing/2014/main" id="{4C197A82-4713-469E-89E9-A6E2BFB7F497}"/>
              </a:ext>
            </a:extLst>
          </p:cNvPr>
          <p:cNvSpPr txBox="1"/>
          <p:nvPr/>
        </p:nvSpPr>
        <p:spPr>
          <a:xfrm>
            <a:off x="3296246" y="5201174"/>
            <a:ext cx="8235354" cy="369332"/>
          </a:xfrm>
          <a:prstGeom prst="rect">
            <a:avLst/>
          </a:prstGeom>
          <a:noFill/>
        </p:spPr>
        <p:txBody>
          <a:bodyPr wrap="square" rtlCol="0">
            <a:spAutoFit/>
          </a:bodyPr>
          <a:lstStyle/>
          <a:p>
            <a:r>
              <a:rPr lang="en-GB" dirty="0">
                <a:latin typeface="Garamond" panose="02020404030301010803" pitchFamily="18" charset="0"/>
              </a:rPr>
              <a:t>Closing the loops is essential, becoming energy neutral, becoming carbon neutral …</a:t>
            </a:r>
          </a:p>
        </p:txBody>
      </p:sp>
      <p:sp>
        <p:nvSpPr>
          <p:cNvPr id="24" name="Speech Bubble: Oval 23">
            <a:extLst>
              <a:ext uri="{FF2B5EF4-FFF2-40B4-BE49-F238E27FC236}">
                <a16:creationId xmlns:a16="http://schemas.microsoft.com/office/drawing/2014/main" id="{1C7A86DE-D965-4FA1-9431-CC0903F4F77C}"/>
              </a:ext>
            </a:extLst>
          </p:cNvPr>
          <p:cNvSpPr/>
          <p:nvPr/>
        </p:nvSpPr>
        <p:spPr>
          <a:xfrm>
            <a:off x="853353" y="5201174"/>
            <a:ext cx="1711541" cy="1073791"/>
          </a:xfrm>
          <a:prstGeom prst="wedgeEllipseCallout">
            <a:avLst>
              <a:gd name="adj1" fmla="val -12991"/>
              <a:gd name="adj2" fmla="val -100000"/>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en-GB" sz="1100" dirty="0">
                <a:latin typeface="Garamond" panose="02020404030301010803" pitchFamily="18" charset="0"/>
              </a:rPr>
              <a:t>This is where resources like NPK enter </a:t>
            </a:r>
          </a:p>
        </p:txBody>
      </p:sp>
    </p:spTree>
    <p:extLst>
      <p:ext uri="{BB962C8B-B14F-4D97-AF65-F5344CB8AC3E}">
        <p14:creationId xmlns:p14="http://schemas.microsoft.com/office/powerpoint/2010/main" val="427850613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Rounded Corners 1">
            <a:extLst>
              <a:ext uri="{FF2B5EF4-FFF2-40B4-BE49-F238E27FC236}">
                <a16:creationId xmlns:a16="http://schemas.microsoft.com/office/drawing/2014/main" id="{1C7F8DDD-E2C4-46DB-98B8-7869396E897F}"/>
              </a:ext>
            </a:extLst>
          </p:cNvPr>
          <p:cNvSpPr/>
          <p:nvPr/>
        </p:nvSpPr>
        <p:spPr>
          <a:xfrm>
            <a:off x="4756558" y="2469823"/>
            <a:ext cx="2114026" cy="1006679"/>
          </a:xfrm>
          <a:prstGeom prst="roundRect">
            <a:avLst/>
          </a:prstGeom>
          <a:ln>
            <a:solidFill>
              <a:schemeClr val="accent6"/>
            </a:solidFill>
          </a:ln>
        </p:spPr>
        <p:style>
          <a:lnRef idx="2">
            <a:schemeClr val="accent5"/>
          </a:lnRef>
          <a:fillRef idx="1">
            <a:schemeClr val="lt1"/>
          </a:fillRef>
          <a:effectRef idx="0">
            <a:schemeClr val="accent5"/>
          </a:effectRef>
          <a:fontRef idx="minor">
            <a:schemeClr val="dk1"/>
          </a:fontRef>
        </p:style>
        <p:txBody>
          <a:bodyPr rtlCol="0" anchor="ctr"/>
          <a:lstStyle/>
          <a:p>
            <a:pPr algn="ctr"/>
            <a:r>
              <a:rPr lang="en-GB" dirty="0">
                <a:latin typeface="Garamond" panose="02020404030301010803" pitchFamily="18" charset="0"/>
              </a:rPr>
              <a:t>Process stage in food production</a:t>
            </a:r>
          </a:p>
          <a:p>
            <a:pPr algn="ctr"/>
            <a:r>
              <a:rPr lang="en-GB" dirty="0">
                <a:latin typeface="Garamond" panose="02020404030301010803" pitchFamily="18" charset="0"/>
              </a:rPr>
              <a:t> </a:t>
            </a:r>
            <a:r>
              <a:rPr lang="en-GB" sz="1200" dirty="0">
                <a:latin typeface="Garamond" panose="02020404030301010803" pitchFamily="18" charset="0"/>
              </a:rPr>
              <a:t>incl. transport to next stage or to waste</a:t>
            </a:r>
            <a:endParaRPr lang="en-GB" dirty="0">
              <a:latin typeface="Garamond" panose="02020404030301010803" pitchFamily="18" charset="0"/>
            </a:endParaRPr>
          </a:p>
        </p:txBody>
      </p:sp>
      <p:sp>
        <p:nvSpPr>
          <p:cNvPr id="3" name="Rectangle 2">
            <a:extLst>
              <a:ext uri="{FF2B5EF4-FFF2-40B4-BE49-F238E27FC236}">
                <a16:creationId xmlns:a16="http://schemas.microsoft.com/office/drawing/2014/main" id="{A85B5602-F6CA-4155-92B8-5C2D469DDEAD}"/>
              </a:ext>
            </a:extLst>
          </p:cNvPr>
          <p:cNvSpPr/>
          <p:nvPr/>
        </p:nvSpPr>
        <p:spPr>
          <a:xfrm>
            <a:off x="3330431" y="1147158"/>
            <a:ext cx="1946246" cy="69628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latin typeface="Garamond" panose="02020404030301010803" pitchFamily="18" charset="0"/>
              </a:rPr>
              <a:t>Energy, different types</a:t>
            </a:r>
          </a:p>
        </p:txBody>
      </p:sp>
      <p:sp>
        <p:nvSpPr>
          <p:cNvPr id="4" name="Oval 3">
            <a:extLst>
              <a:ext uri="{FF2B5EF4-FFF2-40B4-BE49-F238E27FC236}">
                <a16:creationId xmlns:a16="http://schemas.microsoft.com/office/drawing/2014/main" id="{C72F5E49-246A-473E-8B1F-CA82D86D4845}"/>
              </a:ext>
            </a:extLst>
          </p:cNvPr>
          <p:cNvSpPr/>
          <p:nvPr/>
        </p:nvSpPr>
        <p:spPr>
          <a:xfrm>
            <a:off x="6274965" y="865219"/>
            <a:ext cx="2048731" cy="1058166"/>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latin typeface="Garamond" panose="02020404030301010803" pitchFamily="18" charset="0"/>
              </a:rPr>
              <a:t>Water, different types</a:t>
            </a:r>
          </a:p>
        </p:txBody>
      </p:sp>
      <p:sp>
        <p:nvSpPr>
          <p:cNvPr id="5" name="Arrow: Down 4">
            <a:extLst>
              <a:ext uri="{FF2B5EF4-FFF2-40B4-BE49-F238E27FC236}">
                <a16:creationId xmlns:a16="http://schemas.microsoft.com/office/drawing/2014/main" id="{60CE0809-1709-4329-82AD-2FFE3749B6D6}"/>
              </a:ext>
            </a:extLst>
          </p:cNvPr>
          <p:cNvSpPr/>
          <p:nvPr/>
        </p:nvSpPr>
        <p:spPr>
          <a:xfrm rot="18945105">
            <a:off x="4832021" y="1928050"/>
            <a:ext cx="176167" cy="459193"/>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latin typeface="Garamond" panose="02020404030301010803" pitchFamily="18" charset="0"/>
            </a:endParaRPr>
          </a:p>
        </p:txBody>
      </p:sp>
      <p:sp>
        <p:nvSpPr>
          <p:cNvPr id="6" name="Arrow: Down 5">
            <a:extLst>
              <a:ext uri="{FF2B5EF4-FFF2-40B4-BE49-F238E27FC236}">
                <a16:creationId xmlns:a16="http://schemas.microsoft.com/office/drawing/2014/main" id="{48034D1B-F7E9-4E30-AD8D-31BE57E524C6}"/>
              </a:ext>
            </a:extLst>
          </p:cNvPr>
          <p:cNvSpPr/>
          <p:nvPr/>
        </p:nvSpPr>
        <p:spPr>
          <a:xfrm rot="2538412">
            <a:off x="6407372" y="1915361"/>
            <a:ext cx="151002" cy="4518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Garamond" panose="02020404030301010803" pitchFamily="18" charset="0"/>
            </a:endParaRPr>
          </a:p>
        </p:txBody>
      </p:sp>
      <p:sp>
        <p:nvSpPr>
          <p:cNvPr id="7" name="Arrow: Right 6">
            <a:extLst>
              <a:ext uri="{FF2B5EF4-FFF2-40B4-BE49-F238E27FC236}">
                <a16:creationId xmlns:a16="http://schemas.microsoft.com/office/drawing/2014/main" id="{C75B2463-5F7D-46B6-AD01-1B2A7E52C45D}"/>
              </a:ext>
            </a:extLst>
          </p:cNvPr>
          <p:cNvSpPr/>
          <p:nvPr/>
        </p:nvSpPr>
        <p:spPr>
          <a:xfrm>
            <a:off x="3330431" y="2808214"/>
            <a:ext cx="1349634" cy="201336"/>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latin typeface="Garamond" panose="02020404030301010803" pitchFamily="18" charset="0"/>
            </a:endParaRPr>
          </a:p>
        </p:txBody>
      </p:sp>
      <p:sp>
        <p:nvSpPr>
          <p:cNvPr id="12" name="Arrow: Right 11">
            <a:extLst>
              <a:ext uri="{FF2B5EF4-FFF2-40B4-BE49-F238E27FC236}">
                <a16:creationId xmlns:a16="http://schemas.microsoft.com/office/drawing/2014/main" id="{B5130254-8E00-4962-9841-13D553103B9F}"/>
              </a:ext>
            </a:extLst>
          </p:cNvPr>
          <p:cNvSpPr/>
          <p:nvPr/>
        </p:nvSpPr>
        <p:spPr>
          <a:xfrm>
            <a:off x="7039763" y="2808214"/>
            <a:ext cx="1349634" cy="201336"/>
          </a:xfrm>
          <a:prstGeom prst="rightArrow">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GB">
              <a:latin typeface="Garamond" panose="02020404030301010803" pitchFamily="18" charset="0"/>
            </a:endParaRPr>
          </a:p>
        </p:txBody>
      </p:sp>
      <p:sp>
        <p:nvSpPr>
          <p:cNvPr id="13" name="Arrow: Down 12">
            <a:extLst>
              <a:ext uri="{FF2B5EF4-FFF2-40B4-BE49-F238E27FC236}">
                <a16:creationId xmlns:a16="http://schemas.microsoft.com/office/drawing/2014/main" id="{F290A93D-A8E6-4302-B3AB-E8FC1182B14E}"/>
              </a:ext>
            </a:extLst>
          </p:cNvPr>
          <p:cNvSpPr/>
          <p:nvPr/>
        </p:nvSpPr>
        <p:spPr>
          <a:xfrm rot="19139744">
            <a:off x="6589870" y="3576976"/>
            <a:ext cx="151002" cy="451855"/>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Garamond" panose="02020404030301010803" pitchFamily="18" charset="0"/>
            </a:endParaRPr>
          </a:p>
        </p:txBody>
      </p:sp>
      <p:sp>
        <p:nvSpPr>
          <p:cNvPr id="14" name="Oval 13">
            <a:extLst>
              <a:ext uri="{FF2B5EF4-FFF2-40B4-BE49-F238E27FC236}">
                <a16:creationId xmlns:a16="http://schemas.microsoft.com/office/drawing/2014/main" id="{7523ACD9-2364-4984-8681-064F851AB921}"/>
              </a:ext>
            </a:extLst>
          </p:cNvPr>
          <p:cNvSpPr/>
          <p:nvPr/>
        </p:nvSpPr>
        <p:spPr>
          <a:xfrm>
            <a:off x="6482873" y="4064675"/>
            <a:ext cx="2048731" cy="1058166"/>
          </a:xfrm>
          <a:prstGeom prst="ellipse">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GB" dirty="0">
                <a:latin typeface="Garamond" panose="02020404030301010803" pitchFamily="18" charset="0"/>
              </a:rPr>
              <a:t>Waste water different types</a:t>
            </a:r>
          </a:p>
        </p:txBody>
      </p:sp>
      <p:sp>
        <p:nvSpPr>
          <p:cNvPr id="15" name="Rectangle 14">
            <a:extLst>
              <a:ext uri="{FF2B5EF4-FFF2-40B4-BE49-F238E27FC236}">
                <a16:creationId xmlns:a16="http://schemas.microsoft.com/office/drawing/2014/main" id="{3F03880E-82EC-4E59-AF4B-849A3E5350E3}"/>
              </a:ext>
            </a:extLst>
          </p:cNvPr>
          <p:cNvSpPr/>
          <p:nvPr/>
        </p:nvSpPr>
        <p:spPr>
          <a:xfrm>
            <a:off x="3330431" y="4304916"/>
            <a:ext cx="1946246" cy="696286"/>
          </a:xfrm>
          <a:prstGeom prst="rect">
            <a:avLst/>
          </a:prstGeom>
        </p:spPr>
        <p:style>
          <a:lnRef idx="2">
            <a:schemeClr val="accent2"/>
          </a:lnRef>
          <a:fillRef idx="1">
            <a:schemeClr val="lt1"/>
          </a:fillRef>
          <a:effectRef idx="0">
            <a:schemeClr val="accent2"/>
          </a:effectRef>
          <a:fontRef idx="minor">
            <a:schemeClr val="dk1"/>
          </a:fontRef>
        </p:style>
        <p:txBody>
          <a:bodyPr rtlCol="0" anchor="ctr"/>
          <a:lstStyle/>
          <a:p>
            <a:pPr algn="ctr"/>
            <a:r>
              <a:rPr lang="en-GB" dirty="0">
                <a:latin typeface="Garamond" panose="02020404030301010803" pitchFamily="18" charset="0"/>
              </a:rPr>
              <a:t>Waste energy, different types</a:t>
            </a:r>
          </a:p>
        </p:txBody>
      </p:sp>
      <p:sp>
        <p:nvSpPr>
          <p:cNvPr id="16" name="Arrow: Down 15">
            <a:extLst>
              <a:ext uri="{FF2B5EF4-FFF2-40B4-BE49-F238E27FC236}">
                <a16:creationId xmlns:a16="http://schemas.microsoft.com/office/drawing/2014/main" id="{741D28C0-B090-4717-B445-7CC04FDF1415}"/>
              </a:ext>
            </a:extLst>
          </p:cNvPr>
          <p:cNvSpPr/>
          <p:nvPr/>
        </p:nvSpPr>
        <p:spPr>
          <a:xfrm rot="1978515">
            <a:off x="4867332" y="3643812"/>
            <a:ext cx="176167" cy="459193"/>
          </a:xfrm>
          <a:prstGeom prst="downArrow">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endParaRPr lang="en-GB" dirty="0">
              <a:latin typeface="Garamond" panose="02020404030301010803" pitchFamily="18" charset="0"/>
            </a:endParaRPr>
          </a:p>
        </p:txBody>
      </p:sp>
      <p:sp>
        <p:nvSpPr>
          <p:cNvPr id="8" name="Rectangle: Diagonal Corners Rounded 7">
            <a:extLst>
              <a:ext uri="{FF2B5EF4-FFF2-40B4-BE49-F238E27FC236}">
                <a16:creationId xmlns:a16="http://schemas.microsoft.com/office/drawing/2014/main" id="{EA5618DE-AE6B-43FB-9026-64522335F42D}"/>
              </a:ext>
            </a:extLst>
          </p:cNvPr>
          <p:cNvSpPr/>
          <p:nvPr/>
        </p:nvSpPr>
        <p:spPr>
          <a:xfrm>
            <a:off x="4611467" y="5281079"/>
            <a:ext cx="2628233" cy="673426"/>
          </a:xfrm>
          <a:prstGeom prst="round2Diag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dirty="0">
                <a:latin typeface="Garamond" panose="02020404030301010803" pitchFamily="18" charset="0"/>
              </a:rPr>
              <a:t>Solid waste – ‘food’</a:t>
            </a:r>
          </a:p>
          <a:p>
            <a:pPr algn="ctr"/>
            <a:r>
              <a:rPr lang="en-GB" sz="1100" dirty="0">
                <a:latin typeface="Garamond" panose="02020404030301010803" pitchFamily="18" charset="0"/>
              </a:rPr>
              <a:t>Sometimes mixed with other wastes</a:t>
            </a:r>
          </a:p>
          <a:p>
            <a:pPr algn="ctr"/>
            <a:r>
              <a:rPr lang="en-GB" sz="1600" dirty="0">
                <a:latin typeface="Garamond" panose="02020404030301010803" pitchFamily="18" charset="0"/>
              </a:rPr>
              <a:t>Carbon emissions</a:t>
            </a:r>
          </a:p>
        </p:txBody>
      </p:sp>
      <p:sp>
        <p:nvSpPr>
          <p:cNvPr id="9" name="Arrow: Down 8">
            <a:extLst>
              <a:ext uri="{FF2B5EF4-FFF2-40B4-BE49-F238E27FC236}">
                <a16:creationId xmlns:a16="http://schemas.microsoft.com/office/drawing/2014/main" id="{3EFDFEAD-6647-474F-A48D-FF317CD5ABA3}"/>
              </a:ext>
            </a:extLst>
          </p:cNvPr>
          <p:cNvSpPr/>
          <p:nvPr/>
        </p:nvSpPr>
        <p:spPr>
          <a:xfrm>
            <a:off x="5780912" y="3632855"/>
            <a:ext cx="169575" cy="1489985"/>
          </a:xfrm>
          <a:prstGeom prst="downArrow">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endParaRPr lang="en-GB">
              <a:latin typeface="Garamond" panose="02020404030301010803" pitchFamily="18" charset="0"/>
            </a:endParaRPr>
          </a:p>
        </p:txBody>
      </p:sp>
      <p:sp>
        <p:nvSpPr>
          <p:cNvPr id="11" name="Speech Bubble: Rectangle with Corners Rounded 10">
            <a:extLst>
              <a:ext uri="{FF2B5EF4-FFF2-40B4-BE49-F238E27FC236}">
                <a16:creationId xmlns:a16="http://schemas.microsoft.com/office/drawing/2014/main" id="{7A298EFC-7EB7-4F0A-A535-3C220BBFC682}"/>
              </a:ext>
            </a:extLst>
          </p:cNvPr>
          <p:cNvSpPr/>
          <p:nvPr/>
        </p:nvSpPr>
        <p:spPr>
          <a:xfrm>
            <a:off x="1241571" y="1065402"/>
            <a:ext cx="1392572" cy="637563"/>
          </a:xfrm>
          <a:prstGeom prst="wedgeRoundRectCallout">
            <a:avLst>
              <a:gd name="adj1" fmla="val 94830"/>
              <a:gd name="adj2" fmla="val 34868"/>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100" dirty="0">
                <a:latin typeface="Garamond" panose="02020404030301010803" pitchFamily="18" charset="0"/>
              </a:rPr>
              <a:t>2</a:t>
            </a:r>
            <a:r>
              <a:rPr lang="en-GB" sz="1100" baseline="30000" dirty="0">
                <a:latin typeface="Garamond" panose="02020404030301010803" pitchFamily="18" charset="0"/>
              </a:rPr>
              <a:t>nd</a:t>
            </a:r>
            <a:r>
              <a:rPr lang="en-GB" sz="1100" dirty="0">
                <a:latin typeface="Garamond" panose="02020404030301010803" pitchFamily="18" charset="0"/>
              </a:rPr>
              <a:t> order energy for infrastructure to build and maintain</a:t>
            </a:r>
          </a:p>
        </p:txBody>
      </p:sp>
      <p:sp>
        <p:nvSpPr>
          <p:cNvPr id="19" name="Speech Bubble: Rectangle with Corners Rounded 18">
            <a:extLst>
              <a:ext uri="{FF2B5EF4-FFF2-40B4-BE49-F238E27FC236}">
                <a16:creationId xmlns:a16="http://schemas.microsoft.com/office/drawing/2014/main" id="{F0310729-C707-4857-BE81-B3B8DD4FA539}"/>
              </a:ext>
            </a:extLst>
          </p:cNvPr>
          <p:cNvSpPr/>
          <p:nvPr/>
        </p:nvSpPr>
        <p:spPr>
          <a:xfrm>
            <a:off x="2409039" y="5392060"/>
            <a:ext cx="1392572" cy="637563"/>
          </a:xfrm>
          <a:prstGeom prst="wedgeRoundRectCallout">
            <a:avLst>
              <a:gd name="adj1" fmla="val 105673"/>
              <a:gd name="adj2" fmla="val -7237"/>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100" dirty="0">
                <a:latin typeface="Garamond" panose="02020404030301010803" pitchFamily="18" charset="0"/>
              </a:rPr>
              <a:t>2</a:t>
            </a:r>
            <a:r>
              <a:rPr lang="en-GB" sz="1100" baseline="30000" dirty="0">
                <a:latin typeface="Garamond" panose="02020404030301010803" pitchFamily="18" charset="0"/>
              </a:rPr>
              <a:t>nd</a:t>
            </a:r>
            <a:r>
              <a:rPr lang="en-GB" sz="1100" dirty="0">
                <a:latin typeface="Garamond" panose="02020404030301010803" pitchFamily="18" charset="0"/>
              </a:rPr>
              <a:t> order energy for infrastructure to build and maintain</a:t>
            </a:r>
          </a:p>
        </p:txBody>
      </p:sp>
      <p:sp>
        <p:nvSpPr>
          <p:cNvPr id="20" name="Speech Bubble: Rectangle with Corners Rounded 19">
            <a:extLst>
              <a:ext uri="{FF2B5EF4-FFF2-40B4-BE49-F238E27FC236}">
                <a16:creationId xmlns:a16="http://schemas.microsoft.com/office/drawing/2014/main" id="{23E9D6A1-75C7-4EF9-BD33-4FD1094CF59A}"/>
              </a:ext>
            </a:extLst>
          </p:cNvPr>
          <p:cNvSpPr/>
          <p:nvPr/>
        </p:nvSpPr>
        <p:spPr>
          <a:xfrm>
            <a:off x="9557857" y="957743"/>
            <a:ext cx="1392572" cy="637563"/>
          </a:xfrm>
          <a:prstGeom prst="wedgeRoundRectCallout">
            <a:avLst>
              <a:gd name="adj1" fmla="val -129869"/>
              <a:gd name="adj2" fmla="val 36184"/>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100" dirty="0">
                <a:latin typeface="Garamond" panose="02020404030301010803" pitchFamily="18" charset="0"/>
              </a:rPr>
              <a:t>2</a:t>
            </a:r>
            <a:r>
              <a:rPr lang="en-GB" sz="1100" baseline="30000" dirty="0">
                <a:latin typeface="Garamond" panose="02020404030301010803" pitchFamily="18" charset="0"/>
              </a:rPr>
              <a:t>nd</a:t>
            </a:r>
            <a:r>
              <a:rPr lang="en-GB" sz="1100" dirty="0">
                <a:latin typeface="Garamond" panose="02020404030301010803" pitchFamily="18" charset="0"/>
              </a:rPr>
              <a:t> order energy for infrastructure to build and maintain</a:t>
            </a:r>
          </a:p>
        </p:txBody>
      </p:sp>
      <p:sp>
        <p:nvSpPr>
          <p:cNvPr id="21" name="Speech Bubble: Rectangle with Corners Rounded 20">
            <a:extLst>
              <a:ext uri="{FF2B5EF4-FFF2-40B4-BE49-F238E27FC236}">
                <a16:creationId xmlns:a16="http://schemas.microsoft.com/office/drawing/2014/main" id="{8E3E3E53-CAA9-4782-BF65-DA5BD0B351DB}"/>
              </a:ext>
            </a:extLst>
          </p:cNvPr>
          <p:cNvSpPr/>
          <p:nvPr/>
        </p:nvSpPr>
        <p:spPr>
          <a:xfrm>
            <a:off x="9735424" y="4059065"/>
            <a:ext cx="1392572" cy="637563"/>
          </a:xfrm>
          <a:prstGeom prst="wedgeRoundRectCallout">
            <a:avLst>
              <a:gd name="adj1" fmla="val -129869"/>
              <a:gd name="adj2" fmla="val 36184"/>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100" dirty="0">
                <a:latin typeface="Garamond" panose="02020404030301010803" pitchFamily="18" charset="0"/>
              </a:rPr>
              <a:t>2</a:t>
            </a:r>
            <a:r>
              <a:rPr lang="en-GB" sz="1100" baseline="30000" dirty="0">
                <a:latin typeface="Garamond" panose="02020404030301010803" pitchFamily="18" charset="0"/>
              </a:rPr>
              <a:t>nd</a:t>
            </a:r>
            <a:r>
              <a:rPr lang="en-GB" sz="1100" dirty="0">
                <a:latin typeface="Garamond" panose="02020404030301010803" pitchFamily="18" charset="0"/>
              </a:rPr>
              <a:t> order energy for infrastructure to build and maintain</a:t>
            </a:r>
          </a:p>
        </p:txBody>
      </p:sp>
      <p:sp>
        <p:nvSpPr>
          <p:cNvPr id="22" name="Speech Bubble: Rectangle with Corners Rounded 21">
            <a:extLst>
              <a:ext uri="{FF2B5EF4-FFF2-40B4-BE49-F238E27FC236}">
                <a16:creationId xmlns:a16="http://schemas.microsoft.com/office/drawing/2014/main" id="{3A773E3F-353E-424A-A9A6-2CD34E207638}"/>
              </a:ext>
            </a:extLst>
          </p:cNvPr>
          <p:cNvSpPr/>
          <p:nvPr/>
        </p:nvSpPr>
        <p:spPr>
          <a:xfrm>
            <a:off x="1799586" y="3436065"/>
            <a:ext cx="1392572" cy="637563"/>
          </a:xfrm>
          <a:prstGeom prst="wedgeRoundRectCallout">
            <a:avLst>
              <a:gd name="adj1" fmla="val 154468"/>
              <a:gd name="adj2" fmla="val -76974"/>
              <a:gd name="adj3" fmla="val 16667"/>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GB" sz="1100" dirty="0">
                <a:latin typeface="Garamond" panose="02020404030301010803" pitchFamily="18" charset="0"/>
              </a:rPr>
              <a:t>2</a:t>
            </a:r>
            <a:r>
              <a:rPr lang="en-GB" sz="1100" baseline="30000" dirty="0">
                <a:latin typeface="Garamond" panose="02020404030301010803" pitchFamily="18" charset="0"/>
              </a:rPr>
              <a:t>nd</a:t>
            </a:r>
            <a:r>
              <a:rPr lang="en-GB" sz="1100" dirty="0">
                <a:latin typeface="Garamond" panose="02020404030301010803" pitchFamily="18" charset="0"/>
              </a:rPr>
              <a:t> order energy for infrastructure to build and maintain</a:t>
            </a:r>
          </a:p>
        </p:txBody>
      </p:sp>
      <p:sp>
        <p:nvSpPr>
          <p:cNvPr id="17" name="Oval 16">
            <a:extLst>
              <a:ext uri="{FF2B5EF4-FFF2-40B4-BE49-F238E27FC236}">
                <a16:creationId xmlns:a16="http://schemas.microsoft.com/office/drawing/2014/main" id="{8AF85393-F138-4D54-835D-2E5BC94F8A2F}"/>
              </a:ext>
            </a:extLst>
          </p:cNvPr>
          <p:cNvSpPr/>
          <p:nvPr/>
        </p:nvSpPr>
        <p:spPr>
          <a:xfrm>
            <a:off x="4955415" y="201336"/>
            <a:ext cx="1735367" cy="663883"/>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050" dirty="0">
                <a:latin typeface="Garamond" panose="02020404030301010803" pitchFamily="18" charset="0"/>
              </a:rPr>
              <a:t>Other materials and resources (plastics)</a:t>
            </a:r>
          </a:p>
        </p:txBody>
      </p:sp>
      <p:sp>
        <p:nvSpPr>
          <p:cNvPr id="18" name="Arrow: Down 17">
            <a:extLst>
              <a:ext uri="{FF2B5EF4-FFF2-40B4-BE49-F238E27FC236}">
                <a16:creationId xmlns:a16="http://schemas.microsoft.com/office/drawing/2014/main" id="{432D4F75-0F24-4AD6-8C80-3CF95CBD5965}"/>
              </a:ext>
            </a:extLst>
          </p:cNvPr>
          <p:cNvSpPr/>
          <p:nvPr/>
        </p:nvSpPr>
        <p:spPr>
          <a:xfrm>
            <a:off x="5823098" y="943306"/>
            <a:ext cx="45719" cy="135384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Garamond" panose="02020404030301010803" pitchFamily="18" charset="0"/>
            </a:endParaRPr>
          </a:p>
        </p:txBody>
      </p:sp>
      <p:sp>
        <p:nvSpPr>
          <p:cNvPr id="25" name="Oval 24">
            <a:extLst>
              <a:ext uri="{FF2B5EF4-FFF2-40B4-BE49-F238E27FC236}">
                <a16:creationId xmlns:a16="http://schemas.microsoft.com/office/drawing/2014/main" id="{BA2916D1-06F0-43D6-B918-6D4BC033B5FB}"/>
              </a:ext>
            </a:extLst>
          </p:cNvPr>
          <p:cNvSpPr/>
          <p:nvPr/>
        </p:nvSpPr>
        <p:spPr>
          <a:xfrm>
            <a:off x="7663920" y="3209525"/>
            <a:ext cx="1735367" cy="663883"/>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en-GB" sz="1050" dirty="0">
                <a:latin typeface="Garamond" panose="02020404030301010803" pitchFamily="18" charset="0"/>
              </a:rPr>
              <a:t>Other waste materials</a:t>
            </a:r>
          </a:p>
        </p:txBody>
      </p:sp>
      <p:sp>
        <p:nvSpPr>
          <p:cNvPr id="26" name="Arrow: Down 25">
            <a:extLst>
              <a:ext uri="{FF2B5EF4-FFF2-40B4-BE49-F238E27FC236}">
                <a16:creationId xmlns:a16="http://schemas.microsoft.com/office/drawing/2014/main" id="{422A7EBD-C0EE-4A9B-B573-BA1208786E26}"/>
              </a:ext>
            </a:extLst>
          </p:cNvPr>
          <p:cNvSpPr/>
          <p:nvPr/>
        </p:nvSpPr>
        <p:spPr>
          <a:xfrm rot="16906653" flipH="1">
            <a:off x="7269532" y="3014606"/>
            <a:ext cx="45719" cy="76264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latin typeface="Garamond" panose="02020404030301010803" pitchFamily="18" charset="0"/>
            </a:endParaRPr>
          </a:p>
        </p:txBody>
      </p:sp>
      <p:sp>
        <p:nvSpPr>
          <p:cNvPr id="10" name="TextBox 9">
            <a:extLst>
              <a:ext uri="{FF2B5EF4-FFF2-40B4-BE49-F238E27FC236}">
                <a16:creationId xmlns:a16="http://schemas.microsoft.com/office/drawing/2014/main" id="{224BA5E5-54D0-4DF8-92FE-826CCB627343}"/>
              </a:ext>
            </a:extLst>
          </p:cNvPr>
          <p:cNvSpPr txBox="1"/>
          <p:nvPr/>
        </p:nvSpPr>
        <p:spPr>
          <a:xfrm>
            <a:off x="1465685" y="2724216"/>
            <a:ext cx="1349634" cy="369332"/>
          </a:xfrm>
          <a:prstGeom prst="rect">
            <a:avLst/>
          </a:prstGeom>
          <a:noFill/>
          <a:ln w="38100">
            <a:solidFill>
              <a:schemeClr val="accent6">
                <a:lumMod val="60000"/>
                <a:lumOff val="40000"/>
              </a:schemeClr>
            </a:solidFill>
          </a:ln>
        </p:spPr>
        <p:txBody>
          <a:bodyPr wrap="square" rtlCol="0">
            <a:spAutoFit/>
          </a:bodyPr>
          <a:lstStyle/>
          <a:p>
            <a:r>
              <a:rPr lang="en-GB" dirty="0">
                <a:latin typeface="Garamond" panose="02020404030301010803" pitchFamily="18" charset="0"/>
              </a:rPr>
              <a:t>Material in</a:t>
            </a:r>
          </a:p>
        </p:txBody>
      </p:sp>
      <p:sp>
        <p:nvSpPr>
          <p:cNvPr id="27" name="TextBox 26">
            <a:extLst>
              <a:ext uri="{FF2B5EF4-FFF2-40B4-BE49-F238E27FC236}">
                <a16:creationId xmlns:a16="http://schemas.microsoft.com/office/drawing/2014/main" id="{CF95AE50-1718-4F86-B231-E41FCA22CF0F}"/>
              </a:ext>
            </a:extLst>
          </p:cNvPr>
          <p:cNvSpPr txBox="1"/>
          <p:nvPr/>
        </p:nvSpPr>
        <p:spPr>
          <a:xfrm>
            <a:off x="8904509" y="2724216"/>
            <a:ext cx="1349634" cy="369332"/>
          </a:xfrm>
          <a:prstGeom prst="rect">
            <a:avLst/>
          </a:prstGeom>
          <a:noFill/>
          <a:ln w="38100">
            <a:solidFill>
              <a:schemeClr val="accent6">
                <a:lumMod val="60000"/>
                <a:lumOff val="40000"/>
              </a:schemeClr>
            </a:solidFill>
          </a:ln>
        </p:spPr>
        <p:txBody>
          <a:bodyPr wrap="square" rtlCol="0">
            <a:spAutoFit/>
          </a:bodyPr>
          <a:lstStyle/>
          <a:p>
            <a:r>
              <a:rPr lang="en-GB" dirty="0">
                <a:latin typeface="Garamond" panose="02020404030301010803" pitchFamily="18" charset="0"/>
              </a:rPr>
              <a:t>Material out</a:t>
            </a:r>
          </a:p>
        </p:txBody>
      </p:sp>
      <p:sp>
        <p:nvSpPr>
          <p:cNvPr id="23" name="Title 22">
            <a:extLst>
              <a:ext uri="{FF2B5EF4-FFF2-40B4-BE49-F238E27FC236}">
                <a16:creationId xmlns:a16="http://schemas.microsoft.com/office/drawing/2014/main" id="{831FD2FF-6EE9-455C-8440-891BE402691A}"/>
              </a:ext>
            </a:extLst>
          </p:cNvPr>
          <p:cNvSpPr>
            <a:spLocks noGrp="1"/>
          </p:cNvSpPr>
          <p:nvPr>
            <p:ph type="title"/>
          </p:nvPr>
        </p:nvSpPr>
        <p:spPr>
          <a:xfrm>
            <a:off x="8531603" y="5247623"/>
            <a:ext cx="3173281" cy="1325563"/>
          </a:xfrm>
        </p:spPr>
        <p:txBody>
          <a:bodyPr>
            <a:normAutofit/>
          </a:bodyPr>
          <a:lstStyle/>
          <a:p>
            <a:r>
              <a:rPr lang="en-GB" sz="2800" dirty="0">
                <a:latin typeface="Garamond" panose="02020404030301010803" pitchFamily="18" charset="0"/>
              </a:rPr>
              <a:t>Food Energy Water</a:t>
            </a:r>
          </a:p>
        </p:txBody>
      </p:sp>
    </p:spTree>
    <p:extLst>
      <p:ext uri="{BB962C8B-B14F-4D97-AF65-F5344CB8AC3E}">
        <p14:creationId xmlns:p14="http://schemas.microsoft.com/office/powerpoint/2010/main" val="221521253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E63B864-C4E8-4A48-9A83-263D7285E064}"/>
              </a:ext>
            </a:extLst>
          </p:cNvPr>
          <p:cNvSpPr/>
          <p:nvPr/>
        </p:nvSpPr>
        <p:spPr>
          <a:xfrm>
            <a:off x="623887" y="552867"/>
            <a:ext cx="10687050" cy="2677656"/>
          </a:xfrm>
          <a:prstGeom prst="rect">
            <a:avLst/>
          </a:prstGeom>
        </p:spPr>
        <p:txBody>
          <a:bodyPr wrap="square">
            <a:spAutoFit/>
          </a:bodyPr>
          <a:lstStyle/>
          <a:p>
            <a:pPr>
              <a:spcAft>
                <a:spcPts val="0"/>
              </a:spcAft>
            </a:pPr>
            <a:r>
              <a:rPr lang="en-GB" sz="2400" dirty="0"/>
              <a:t>FOOD – Valuing Bristol’s food waste</a:t>
            </a:r>
          </a:p>
          <a:p>
            <a:pPr>
              <a:spcAft>
                <a:spcPts val="0"/>
              </a:spcAft>
            </a:pPr>
            <a:r>
              <a:rPr lang="en-GB" dirty="0"/>
              <a:t> </a:t>
            </a:r>
          </a:p>
          <a:p>
            <a:pPr marL="342900" lvl="0" indent="-342900">
              <a:spcAft>
                <a:spcPts val="0"/>
              </a:spcAft>
              <a:buFont typeface="Symbol" panose="05050102010706020507" pitchFamily="18" charset="2"/>
              <a:buChar char=""/>
            </a:pPr>
            <a:r>
              <a:rPr lang="en-GB" dirty="0"/>
              <a:t>Bristol is aiming to become a ‘Gold Sustainable Food City’ and reduction of food waste is one of six key focus areas in the </a:t>
            </a:r>
            <a:r>
              <a:rPr lang="en-GB" dirty="0">
                <a:hlinkClick r:id="rId2"/>
              </a:rPr>
              <a:t>‘Going for Gold’</a:t>
            </a:r>
            <a:r>
              <a:rPr lang="en-GB" dirty="0"/>
              <a:t> campaign. </a:t>
            </a:r>
          </a:p>
          <a:p>
            <a:pPr marL="342900" lvl="0" indent="-342900">
              <a:spcAft>
                <a:spcPts val="0"/>
              </a:spcAft>
              <a:buFont typeface="Symbol" panose="05050102010706020507" pitchFamily="18" charset="2"/>
              <a:buChar char=""/>
            </a:pPr>
            <a:endParaRPr lang="en-GB" dirty="0"/>
          </a:p>
          <a:p>
            <a:pPr marL="342900" lvl="0" indent="-342900">
              <a:spcAft>
                <a:spcPts val="0"/>
              </a:spcAft>
              <a:buFont typeface="Symbol" panose="05050102010706020507" pitchFamily="18" charset="2"/>
              <a:buChar char=""/>
            </a:pPr>
            <a:r>
              <a:rPr lang="en-GB" dirty="0"/>
              <a:t>Households are by far the greatest producers of food waste, but difficult to influence directly. </a:t>
            </a:r>
          </a:p>
          <a:p>
            <a:pPr marL="342900" lvl="0" indent="-342900">
              <a:spcAft>
                <a:spcPts val="0"/>
              </a:spcAft>
              <a:buFont typeface="Symbol" panose="05050102010706020507" pitchFamily="18" charset="2"/>
              <a:buChar char=""/>
            </a:pPr>
            <a:endParaRPr lang="en-GB" dirty="0"/>
          </a:p>
          <a:p>
            <a:pPr marL="342900" lvl="0" indent="-342900">
              <a:spcAft>
                <a:spcPts val="0"/>
              </a:spcAft>
              <a:buFont typeface="Symbol" panose="05050102010706020507" pitchFamily="18" charset="2"/>
              <a:buChar char=""/>
            </a:pPr>
            <a:r>
              <a:rPr lang="en-GB" dirty="0"/>
              <a:t>The next greatest producers of waste are the food processing and hospitality companies (e.g. meat processing, catering, major organisations such as healthcare, care homes and universities).</a:t>
            </a:r>
          </a:p>
        </p:txBody>
      </p:sp>
      <p:pic>
        <p:nvPicPr>
          <p:cNvPr id="4" name="Picture 3">
            <a:extLst>
              <a:ext uri="{FF2B5EF4-FFF2-40B4-BE49-F238E27FC236}">
                <a16:creationId xmlns:a16="http://schemas.microsoft.com/office/drawing/2014/main" id="{1F136AEB-4EB7-4877-88BD-11B1AE2B8D9C}"/>
              </a:ext>
            </a:extLst>
          </p:cNvPr>
          <p:cNvPicPr>
            <a:picLocks noChangeAspect="1"/>
          </p:cNvPicPr>
          <p:nvPr/>
        </p:nvPicPr>
        <p:blipFill>
          <a:blip r:embed="rId3"/>
          <a:stretch>
            <a:fillRect/>
          </a:stretch>
        </p:blipFill>
        <p:spPr>
          <a:xfrm>
            <a:off x="747712" y="3541930"/>
            <a:ext cx="2143125" cy="885825"/>
          </a:xfrm>
          <a:prstGeom prst="rect">
            <a:avLst/>
          </a:prstGeom>
        </p:spPr>
      </p:pic>
      <p:sp>
        <p:nvSpPr>
          <p:cNvPr id="5" name="Rectangle 4">
            <a:extLst>
              <a:ext uri="{FF2B5EF4-FFF2-40B4-BE49-F238E27FC236}">
                <a16:creationId xmlns:a16="http://schemas.microsoft.com/office/drawing/2014/main" id="{27C88A2C-817D-48C8-AE0D-B2C18769B56E}"/>
              </a:ext>
            </a:extLst>
          </p:cNvPr>
          <p:cNvSpPr/>
          <p:nvPr/>
        </p:nvSpPr>
        <p:spPr>
          <a:xfrm>
            <a:off x="623887" y="4427755"/>
            <a:ext cx="5124450" cy="1754326"/>
          </a:xfrm>
          <a:prstGeom prst="rect">
            <a:avLst/>
          </a:prstGeom>
        </p:spPr>
        <p:txBody>
          <a:bodyPr wrap="square">
            <a:spAutoFit/>
          </a:bodyPr>
          <a:lstStyle/>
          <a:p>
            <a:r>
              <a:rPr lang="en-US" i="1" dirty="0"/>
              <a:t>Going for Gold is a Bristol-wide bid to be </a:t>
            </a:r>
            <a:r>
              <a:rPr lang="en-US" i="1" dirty="0" err="1"/>
              <a:t>recognised</a:t>
            </a:r>
            <a:r>
              <a:rPr lang="en-US" i="1" dirty="0"/>
              <a:t> as a Gold Sustainable Food City. </a:t>
            </a:r>
          </a:p>
          <a:p>
            <a:endParaRPr lang="en-US" i="1" dirty="0"/>
          </a:p>
          <a:p>
            <a:r>
              <a:rPr lang="en-US" i="1" dirty="0"/>
              <a:t>Sustainable Food Cities is a national programme that celebrates and supports communities that are making positive changes to their food system.</a:t>
            </a:r>
            <a:endParaRPr lang="en-GB" i="1" dirty="0"/>
          </a:p>
        </p:txBody>
      </p:sp>
      <p:sp>
        <p:nvSpPr>
          <p:cNvPr id="6" name="Rectangle 5">
            <a:extLst>
              <a:ext uri="{FF2B5EF4-FFF2-40B4-BE49-F238E27FC236}">
                <a16:creationId xmlns:a16="http://schemas.microsoft.com/office/drawing/2014/main" id="{3F5962B0-D6FC-4F7E-B14C-215903AB1E9F}"/>
              </a:ext>
            </a:extLst>
          </p:cNvPr>
          <p:cNvSpPr/>
          <p:nvPr/>
        </p:nvSpPr>
        <p:spPr>
          <a:xfrm>
            <a:off x="6443665" y="3831193"/>
            <a:ext cx="4772026" cy="1754326"/>
          </a:xfrm>
          <a:prstGeom prst="rect">
            <a:avLst/>
          </a:prstGeom>
          <a:solidFill>
            <a:schemeClr val="accent6">
              <a:lumMod val="20000"/>
              <a:lumOff val="80000"/>
            </a:schemeClr>
          </a:solidFill>
          <a:ln>
            <a:solidFill>
              <a:schemeClr val="accent6">
                <a:lumMod val="75000"/>
              </a:schemeClr>
            </a:solidFill>
          </a:ln>
        </p:spPr>
        <p:txBody>
          <a:bodyPr wrap="square">
            <a:spAutoFit/>
          </a:bodyPr>
          <a:lstStyle/>
          <a:p>
            <a:pPr lvl="0">
              <a:spcAft>
                <a:spcPts val="0"/>
              </a:spcAft>
            </a:pPr>
            <a:r>
              <a:rPr lang="en-GB" dirty="0"/>
              <a:t>How does reduced food waste link to use of phosphorous, energy and water?</a:t>
            </a:r>
          </a:p>
          <a:p>
            <a:pPr lvl="0">
              <a:spcAft>
                <a:spcPts val="0"/>
              </a:spcAft>
            </a:pPr>
            <a:endParaRPr lang="en-GB" dirty="0"/>
          </a:p>
          <a:p>
            <a:pPr lvl="0">
              <a:spcAft>
                <a:spcPts val="0"/>
              </a:spcAft>
            </a:pPr>
            <a:r>
              <a:rPr lang="en-GB" dirty="0"/>
              <a:t>What are the realistic (and desirable) levels of food waste reduction given it produces electricity via the AD plant?</a:t>
            </a:r>
          </a:p>
        </p:txBody>
      </p:sp>
    </p:spTree>
    <p:extLst>
      <p:ext uri="{BB962C8B-B14F-4D97-AF65-F5344CB8AC3E}">
        <p14:creationId xmlns:p14="http://schemas.microsoft.com/office/powerpoint/2010/main" val="3829352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Freeform: Shape 8">
            <a:extLst>
              <a:ext uri="{FF2B5EF4-FFF2-40B4-BE49-F238E27FC236}">
                <a16:creationId xmlns:a16="http://schemas.microsoft.com/office/drawing/2014/main" id="{E4505C23-674B-4195-81D6-0C127FEAE3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67908"/>
            <a:ext cx="9161029" cy="1490093"/>
          </a:xfrm>
          <a:custGeom>
            <a:avLst/>
            <a:gdLst>
              <a:gd name="connsiteX0" fmla="*/ 0 w 9161029"/>
              <a:gd name="connsiteY0" fmla="*/ 0 h 1490093"/>
              <a:gd name="connsiteX1" fmla="*/ 2046494 w 9161029"/>
              <a:gd name="connsiteY1" fmla="*/ 0 h 1490093"/>
              <a:gd name="connsiteX2" fmla="*/ 2496613 w 9161029"/>
              <a:gd name="connsiteY2" fmla="*/ 0 h 1490093"/>
              <a:gd name="connsiteX3" fmla="*/ 3235839 w 9161029"/>
              <a:gd name="connsiteY3" fmla="*/ 0 h 1490093"/>
              <a:gd name="connsiteX4" fmla="*/ 9161029 w 9161029"/>
              <a:gd name="connsiteY4" fmla="*/ 0 h 1490093"/>
              <a:gd name="connsiteX5" fmla="*/ 8470921 w 9161029"/>
              <a:gd name="connsiteY5" fmla="*/ 1490093 h 1490093"/>
              <a:gd name="connsiteX6" fmla="*/ 0 w 9161029"/>
              <a:gd name="connsiteY6" fmla="*/ 1490093 h 149009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61029" h="1490093">
                <a:moveTo>
                  <a:pt x="0" y="0"/>
                </a:moveTo>
                <a:lnTo>
                  <a:pt x="2046494" y="0"/>
                </a:lnTo>
                <a:lnTo>
                  <a:pt x="2496613" y="0"/>
                </a:lnTo>
                <a:lnTo>
                  <a:pt x="3235839" y="0"/>
                </a:lnTo>
                <a:lnTo>
                  <a:pt x="9161029" y="0"/>
                </a:lnTo>
                <a:lnTo>
                  <a:pt x="8470921" y="1490093"/>
                </a:lnTo>
                <a:lnTo>
                  <a:pt x="0" y="1490093"/>
                </a:lnTo>
                <a:close/>
              </a:path>
            </a:pathLst>
          </a:custGeom>
          <a:solidFill>
            <a:schemeClr val="tx1">
              <a:lumMod val="50000"/>
              <a:lumOff val="50000"/>
              <a:alpha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reeform: Shape 10">
            <a:extLst>
              <a:ext uri="{FF2B5EF4-FFF2-40B4-BE49-F238E27FC236}">
                <a16:creationId xmlns:a16="http://schemas.microsoft.com/office/drawing/2014/main" id="{65C9B8F0-FF66-4C15-BD05-E86B8733184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63037" y="5367908"/>
            <a:ext cx="3428963" cy="1490093"/>
          </a:xfrm>
          <a:custGeom>
            <a:avLst/>
            <a:gdLst>
              <a:gd name="connsiteX0" fmla="*/ 690108 w 3428963"/>
              <a:gd name="connsiteY0" fmla="*/ 0 h 1490093"/>
              <a:gd name="connsiteX1" fmla="*/ 3428963 w 3428963"/>
              <a:gd name="connsiteY1" fmla="*/ 0 h 1490093"/>
              <a:gd name="connsiteX2" fmla="*/ 3428963 w 3428963"/>
              <a:gd name="connsiteY2" fmla="*/ 1490093 h 1490093"/>
              <a:gd name="connsiteX3" fmla="*/ 0 w 3428963"/>
              <a:gd name="connsiteY3" fmla="*/ 1490093 h 1490093"/>
            </a:gdLst>
            <a:ahLst/>
            <a:cxnLst>
              <a:cxn ang="0">
                <a:pos x="connsiteX0" y="connsiteY0"/>
              </a:cxn>
              <a:cxn ang="0">
                <a:pos x="connsiteX1" y="connsiteY1"/>
              </a:cxn>
              <a:cxn ang="0">
                <a:pos x="connsiteX2" y="connsiteY2"/>
              </a:cxn>
              <a:cxn ang="0">
                <a:pos x="connsiteX3" y="connsiteY3"/>
              </a:cxn>
            </a:cxnLst>
            <a:rect l="l" t="t" r="r" b="b"/>
            <a:pathLst>
              <a:path w="3428963" h="1490093">
                <a:moveTo>
                  <a:pt x="690108" y="0"/>
                </a:moveTo>
                <a:lnTo>
                  <a:pt x="3428963" y="0"/>
                </a:lnTo>
                <a:lnTo>
                  <a:pt x="3428963" y="1490093"/>
                </a:lnTo>
                <a:lnTo>
                  <a:pt x="0" y="1490093"/>
                </a:lnTo>
                <a:close/>
              </a:path>
            </a:pathLst>
          </a:custGeom>
          <a:solidFill>
            <a:schemeClr val="tx1">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aphicFrame>
        <p:nvGraphicFramePr>
          <p:cNvPr id="4" name="TextBox 1">
            <a:extLst>
              <a:ext uri="{FF2B5EF4-FFF2-40B4-BE49-F238E27FC236}">
                <a16:creationId xmlns:a16="http://schemas.microsoft.com/office/drawing/2014/main" id="{20F2CBCD-34A0-4757-9A4D-4D5EAB9F32C8}"/>
              </a:ext>
            </a:extLst>
          </p:cNvPr>
          <p:cNvGraphicFramePr/>
          <p:nvPr>
            <p:extLst>
              <p:ext uri="{D42A27DB-BD31-4B8C-83A1-F6EECF244321}">
                <p14:modId xmlns:p14="http://schemas.microsoft.com/office/powerpoint/2010/main" val="1198659955"/>
              </p:ext>
            </p:extLst>
          </p:nvPr>
        </p:nvGraphicFramePr>
        <p:xfrm>
          <a:off x="838200" y="643467"/>
          <a:ext cx="10515600" cy="408097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Title 2">
            <a:extLst>
              <a:ext uri="{FF2B5EF4-FFF2-40B4-BE49-F238E27FC236}">
                <a16:creationId xmlns:a16="http://schemas.microsoft.com/office/drawing/2014/main" id="{DCF2A73C-85BE-4411-9731-5A7ABD954402}"/>
              </a:ext>
            </a:extLst>
          </p:cNvPr>
          <p:cNvSpPr txBox="1">
            <a:spLocks/>
          </p:cNvSpPr>
          <p:nvPr/>
        </p:nvSpPr>
        <p:spPr>
          <a:xfrm>
            <a:off x="913701" y="5872294"/>
            <a:ext cx="4404920" cy="911062"/>
          </a:xfrm>
          <a:prstGeom prst="rect">
            <a:avLst/>
          </a:prstGeom>
        </p:spPr>
        <p:txBody>
          <a:bodyPr vert="horz" lIns="91440" tIns="45720" rIns="91440" bIns="45720" rtlCol="0" anchor="ctr">
            <a:normAutofit fontScale="85000" lnSpcReduction="20000"/>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dirty="0">
                <a:solidFill>
                  <a:schemeClr val="accent1"/>
                </a:solidFill>
              </a:rPr>
              <a:t>The Bristol ULL</a:t>
            </a:r>
            <a:br>
              <a:rPr lang="en-US" dirty="0">
                <a:solidFill>
                  <a:schemeClr val="accent1"/>
                </a:solidFill>
              </a:rPr>
            </a:br>
            <a:endParaRPr lang="en-US" dirty="0">
              <a:solidFill>
                <a:schemeClr val="accent1"/>
              </a:solidFill>
            </a:endParaRPr>
          </a:p>
        </p:txBody>
      </p:sp>
    </p:spTree>
    <p:extLst>
      <p:ext uri="{BB962C8B-B14F-4D97-AF65-F5344CB8AC3E}">
        <p14:creationId xmlns:p14="http://schemas.microsoft.com/office/powerpoint/2010/main" val="334769938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92D05A1F-E7AD-47EB-968C-B983E859F166}"/>
              </a:ext>
            </a:extLst>
          </p:cNvPr>
          <p:cNvSpPr txBox="1"/>
          <p:nvPr/>
        </p:nvSpPr>
        <p:spPr>
          <a:xfrm>
            <a:off x="640080" y="2074363"/>
            <a:ext cx="2752354" cy="2709275"/>
          </a:xfrm>
          <a:prstGeom prst="ellipse">
            <a:avLst/>
          </a:prstGeom>
          <a:solidFill>
            <a:srgbClr val="262626"/>
          </a:solidFill>
          <a:ln w="174625" cmpd="thinThick">
            <a:solidFill>
              <a:srgbClr val="262626"/>
            </a:solidFill>
          </a:ln>
        </p:spPr>
        <p:txBody>
          <a:bodyPr vert="horz" lIns="91440" tIns="45720" rIns="91440" bIns="45720" rtlCol="0" anchor="ctr">
            <a:normAutofit/>
          </a:bodyPr>
          <a:lstStyle/>
          <a:p>
            <a:pPr algn="ctr">
              <a:lnSpc>
                <a:spcPct val="90000"/>
              </a:lnSpc>
              <a:spcBef>
                <a:spcPct val="0"/>
              </a:spcBef>
              <a:spcAft>
                <a:spcPts val="600"/>
              </a:spcAft>
            </a:pPr>
            <a:r>
              <a:rPr lang="en-US" sz="2600" kern="1200">
                <a:solidFill>
                  <a:srgbClr val="FFFFFF"/>
                </a:solidFill>
                <a:latin typeface="+mj-lt"/>
                <a:ea typeface="+mj-ea"/>
                <a:cs typeface="+mj-cs"/>
              </a:rPr>
              <a:t>Nutrient loss – a city in a global context</a:t>
            </a:r>
          </a:p>
        </p:txBody>
      </p:sp>
      <p:pic>
        <p:nvPicPr>
          <p:cNvPr id="4" name="Picture 3">
            <a:extLst>
              <a:ext uri="{FF2B5EF4-FFF2-40B4-BE49-F238E27FC236}">
                <a16:creationId xmlns:a16="http://schemas.microsoft.com/office/drawing/2014/main" id="{D74444AF-D952-4258-8F53-0A05E679459B}"/>
              </a:ext>
            </a:extLst>
          </p:cNvPr>
          <p:cNvPicPr>
            <a:picLocks noChangeAspect="1"/>
          </p:cNvPicPr>
          <p:nvPr/>
        </p:nvPicPr>
        <p:blipFill>
          <a:blip r:embed="rId2"/>
          <a:stretch>
            <a:fillRect/>
          </a:stretch>
        </p:blipFill>
        <p:spPr>
          <a:xfrm>
            <a:off x="3705225" y="390526"/>
            <a:ext cx="8019745" cy="5951268"/>
          </a:xfrm>
          <a:prstGeom prst="rect">
            <a:avLst/>
          </a:prstGeom>
        </p:spPr>
      </p:pic>
    </p:spTree>
    <p:extLst>
      <p:ext uri="{BB962C8B-B14F-4D97-AF65-F5344CB8AC3E}">
        <p14:creationId xmlns:p14="http://schemas.microsoft.com/office/powerpoint/2010/main" val="3246471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8E06A6D-7EA4-493E-BCFE-4C13F755A7A2}"/>
              </a:ext>
            </a:extLst>
          </p:cNvPr>
          <p:cNvSpPr/>
          <p:nvPr/>
        </p:nvSpPr>
        <p:spPr>
          <a:xfrm>
            <a:off x="701843" y="1097497"/>
            <a:ext cx="10403305" cy="3268331"/>
          </a:xfrm>
          <a:prstGeom prst="rect">
            <a:avLst/>
          </a:prstGeom>
        </p:spPr>
        <p:txBody>
          <a:bodyPr wrap="square">
            <a:spAutoFit/>
          </a:bodyPr>
          <a:lstStyle/>
          <a:p>
            <a:pPr algn="just">
              <a:spcAft>
                <a:spcPts val="0"/>
              </a:spcAft>
            </a:pPr>
            <a:r>
              <a:rPr lang="en-GB" sz="2400" dirty="0"/>
              <a:t>WATER – Valuing phosphate in Bristol’s sewage</a:t>
            </a:r>
          </a:p>
          <a:p>
            <a:pPr algn="just">
              <a:spcAft>
                <a:spcPts val="0"/>
              </a:spcAft>
            </a:pPr>
            <a:r>
              <a:rPr lang="en-GB" dirty="0"/>
              <a:t> </a:t>
            </a:r>
          </a:p>
          <a:p>
            <a:pPr marL="342900" lvl="0" indent="-342900" algn="just">
              <a:lnSpc>
                <a:spcPct val="115000"/>
              </a:lnSpc>
              <a:spcAft>
                <a:spcPts val="0"/>
              </a:spcAft>
              <a:buFont typeface="Symbol" panose="05050102010706020507" pitchFamily="18" charset="2"/>
              <a:buChar char=""/>
            </a:pPr>
            <a:r>
              <a:rPr lang="en-GB" dirty="0"/>
              <a:t>Wessex Water and the industry at large recognise the challenge of phosphorous recapture, it is a global challenge.</a:t>
            </a:r>
          </a:p>
          <a:p>
            <a:pPr marL="342900" lvl="0" indent="-342900" algn="just">
              <a:lnSpc>
                <a:spcPct val="115000"/>
              </a:lnSpc>
              <a:spcAft>
                <a:spcPts val="0"/>
              </a:spcAft>
              <a:buFont typeface="Symbol" panose="05050102010706020507" pitchFamily="18" charset="2"/>
              <a:buChar char=""/>
            </a:pPr>
            <a:endParaRPr lang="en-GB" dirty="0"/>
          </a:p>
          <a:p>
            <a:pPr marL="342900" lvl="0" indent="-342900" algn="just">
              <a:lnSpc>
                <a:spcPct val="115000"/>
              </a:lnSpc>
              <a:spcAft>
                <a:spcPts val="0"/>
              </a:spcAft>
              <a:buFont typeface="Symbol" panose="05050102010706020507" pitchFamily="18" charset="2"/>
              <a:buChar char=""/>
            </a:pPr>
            <a:r>
              <a:rPr lang="en-GB" dirty="0"/>
              <a:t>A good deal of work has already been done in this area, both on phosphorous scarcity and eutrophication.</a:t>
            </a:r>
          </a:p>
          <a:p>
            <a:pPr marL="342900" lvl="0" indent="-342900" algn="just">
              <a:lnSpc>
                <a:spcPct val="115000"/>
              </a:lnSpc>
              <a:spcAft>
                <a:spcPts val="0"/>
              </a:spcAft>
              <a:buFont typeface="Symbol" panose="05050102010706020507" pitchFamily="18" charset="2"/>
              <a:buChar char=""/>
            </a:pPr>
            <a:endParaRPr lang="en-GB" dirty="0"/>
          </a:p>
          <a:p>
            <a:pPr marL="342900" lvl="0" indent="-342900" algn="just">
              <a:lnSpc>
                <a:spcPct val="115000"/>
              </a:lnSpc>
              <a:spcAft>
                <a:spcPts val="0"/>
              </a:spcAft>
              <a:buFont typeface="Symbol" panose="05050102010706020507" pitchFamily="18" charset="2"/>
              <a:buChar char=""/>
            </a:pPr>
            <a:r>
              <a:rPr lang="en-GB" dirty="0"/>
              <a:t>There are a range of technologies that are being trialled and tested, but other than large-scale reed bed systems, chemical and biological processes have their limitations and side-effects. </a:t>
            </a:r>
          </a:p>
          <a:p>
            <a:pPr marL="342900" lvl="0" indent="-342900" algn="just">
              <a:lnSpc>
                <a:spcPct val="115000"/>
              </a:lnSpc>
              <a:spcAft>
                <a:spcPts val="0"/>
              </a:spcAft>
              <a:buFont typeface="Symbol" panose="05050102010706020507" pitchFamily="18" charset="2"/>
              <a:buChar char=""/>
            </a:pPr>
            <a:endParaRPr lang="en-GB" dirty="0"/>
          </a:p>
        </p:txBody>
      </p:sp>
      <p:sp>
        <p:nvSpPr>
          <p:cNvPr id="3" name="Rectangle 2">
            <a:extLst>
              <a:ext uri="{FF2B5EF4-FFF2-40B4-BE49-F238E27FC236}">
                <a16:creationId xmlns:a16="http://schemas.microsoft.com/office/drawing/2014/main" id="{99CC3143-2EA4-4133-A5E8-BAE762230787}"/>
              </a:ext>
            </a:extLst>
          </p:cNvPr>
          <p:cNvSpPr/>
          <p:nvPr/>
        </p:nvSpPr>
        <p:spPr>
          <a:xfrm>
            <a:off x="3011904" y="4978316"/>
            <a:ext cx="6481011" cy="1347805"/>
          </a:xfrm>
          <a:prstGeom prst="rect">
            <a:avLst/>
          </a:prstGeom>
          <a:solidFill>
            <a:schemeClr val="accent6">
              <a:lumMod val="20000"/>
              <a:lumOff val="80000"/>
            </a:schemeClr>
          </a:solidFill>
          <a:ln>
            <a:solidFill>
              <a:schemeClr val="accent6">
                <a:lumMod val="75000"/>
              </a:schemeClr>
            </a:solidFill>
          </a:ln>
        </p:spPr>
        <p:txBody>
          <a:bodyPr wrap="square">
            <a:spAutoFit/>
          </a:bodyPr>
          <a:lstStyle/>
          <a:p>
            <a:pPr lvl="0">
              <a:lnSpc>
                <a:spcPct val="115000"/>
              </a:lnSpc>
              <a:spcAft>
                <a:spcPts val="0"/>
              </a:spcAft>
            </a:pPr>
            <a:r>
              <a:rPr lang="en-GB" dirty="0"/>
              <a:t>Approximately 166 million litres of treated effluent are pumped into the River Severn from Bristol every day. The phosphorous in solid waste is captured. It is uneconomical to capture the remaining 2/3 of the phosphorous, which is in the liquid effluent.</a:t>
            </a:r>
          </a:p>
        </p:txBody>
      </p:sp>
    </p:spTree>
    <p:extLst>
      <p:ext uri="{BB962C8B-B14F-4D97-AF65-F5344CB8AC3E}">
        <p14:creationId xmlns:p14="http://schemas.microsoft.com/office/powerpoint/2010/main" val="315932537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DADE440B-14FE-4A35-85B6-60D8AC5C0D63}"/>
              </a:ext>
            </a:extLst>
          </p:cNvPr>
          <p:cNvSpPr>
            <a:spLocks noChangeArrowheads="1"/>
          </p:cNvSpPr>
          <p:nvPr/>
        </p:nvSpPr>
        <p:spPr bwMode="auto">
          <a:xfrm>
            <a:off x="573506" y="797460"/>
            <a:ext cx="11044988" cy="42934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lang="en-GB" altLang="en-US" sz="2400" dirty="0">
                <a:latin typeface="+mn-lt"/>
              </a:rPr>
              <a:t>ENERGY – Valuing energy in Bristol’s waste treatment</a:t>
            </a:r>
          </a:p>
          <a:p>
            <a:pPr marL="0" marR="0" lvl="0" indent="0" algn="l" defTabSz="914400" rtl="0" eaLnBrk="0" fontAlgn="base" latinLnBrk="0" hangingPunct="0">
              <a:lnSpc>
                <a:spcPct val="100000"/>
              </a:lnSpc>
              <a:spcBef>
                <a:spcPct val="0"/>
              </a:spcBef>
              <a:spcAft>
                <a:spcPct val="0"/>
              </a:spcAft>
              <a:buClrTx/>
              <a:buSzTx/>
              <a:tabLst/>
            </a:pPr>
            <a:endParaRPr lang="en-GB" altLang="en-US" dirty="0">
              <a:latin typeface="+mn-lt"/>
            </a:endParaRPr>
          </a:p>
          <a:p>
            <a:pPr marL="0" marR="0" lvl="0" indent="0" algn="l" defTabSz="914400" rtl="0" eaLnBrk="0" fontAlgn="base" latinLnBrk="0" hangingPunct="0">
              <a:lnSpc>
                <a:spcPct val="100000"/>
              </a:lnSpc>
              <a:spcBef>
                <a:spcPct val="0"/>
              </a:spcBef>
              <a:spcAft>
                <a:spcPct val="0"/>
              </a:spcAft>
              <a:buClrTx/>
              <a:buSzTx/>
              <a:tabLst/>
            </a:pPr>
            <a:r>
              <a:rPr lang="en-GB" altLang="en-US" dirty="0">
                <a:latin typeface="+mn-lt"/>
              </a:rPr>
              <a:t>Two key areas have been identified by our main energy partner, CSE:</a:t>
            </a:r>
          </a:p>
          <a:p>
            <a:pPr marL="0" marR="0" lvl="0" indent="0" algn="l" defTabSz="914400" rtl="0" eaLnBrk="0" fontAlgn="base" latinLnBrk="0" hangingPunct="0">
              <a:lnSpc>
                <a:spcPct val="100000"/>
              </a:lnSpc>
              <a:spcBef>
                <a:spcPct val="0"/>
              </a:spcBef>
              <a:spcAft>
                <a:spcPct val="0"/>
              </a:spcAft>
              <a:buClrTx/>
              <a:buSzTx/>
              <a:buFontTx/>
              <a:buChar char="•"/>
              <a:tabLst/>
            </a:pPr>
            <a:endParaRPr lang="en-GB" altLang="en-US" dirty="0">
              <a:latin typeface="+mn-lt"/>
            </a:endParaRPr>
          </a:p>
          <a:p>
            <a:pPr marL="457200" marR="0" lvl="1"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lang="en-GB" altLang="en-US" dirty="0">
                <a:latin typeface="+mn-lt"/>
              </a:rPr>
              <a:t> Green gas:</a:t>
            </a:r>
          </a:p>
          <a:p>
            <a:pPr marL="914400" marR="0" lvl="2" indent="0" algn="l" defTabSz="914400" rtl="0" eaLnBrk="0" fontAlgn="base" latinLnBrk="0" hangingPunct="0">
              <a:lnSpc>
                <a:spcPct val="100000"/>
              </a:lnSpc>
              <a:spcBef>
                <a:spcPct val="0"/>
              </a:spcBef>
              <a:spcAft>
                <a:spcPct val="0"/>
              </a:spcAft>
              <a:buClrTx/>
              <a:buSzTx/>
              <a:tabLst/>
            </a:pPr>
            <a:r>
              <a:rPr lang="en-GB" altLang="en-US" dirty="0">
                <a:latin typeface="+mn-lt"/>
              </a:rPr>
              <a:t>The Wessex Water/</a:t>
            </a:r>
            <a:r>
              <a:rPr lang="en-GB" altLang="en-US" dirty="0" err="1">
                <a:latin typeface="+mn-lt"/>
              </a:rPr>
              <a:t>GENeco</a:t>
            </a:r>
            <a:r>
              <a:rPr lang="en-GB" altLang="en-US" dirty="0">
                <a:latin typeface="+mn-lt"/>
              </a:rPr>
              <a:t> AD plant in Avonmouth produces ‘green’ gas, which can be put to a variety of uses, e.g. a) injecting it into the gas distribution network b) using it to fuel vehicles ; c) generating electricity from it; d) or generating heat in district heating schemes. </a:t>
            </a:r>
          </a:p>
          <a:p>
            <a:pPr marL="914400" marR="0" lvl="2" indent="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endParaRPr lang="en-GB" altLang="en-US" dirty="0">
              <a:latin typeface="+mn-lt"/>
            </a:endParaRPr>
          </a:p>
          <a:p>
            <a:pPr marL="457200" marR="0" lvl="1" indent="0" algn="l" defTabSz="914400" rtl="0" eaLnBrk="0" fontAlgn="base" latinLnBrk="0" hangingPunct="0">
              <a:lnSpc>
                <a:spcPct val="100000"/>
              </a:lnSpc>
              <a:spcBef>
                <a:spcPct val="0"/>
              </a:spcBef>
              <a:spcAft>
                <a:spcPct val="0"/>
              </a:spcAft>
              <a:buClrTx/>
              <a:buSzTx/>
              <a:buFont typeface="Symbol" panose="05050102010706020507" pitchFamily="18" charset="2"/>
              <a:buChar char=""/>
              <a:tabLst/>
            </a:pPr>
            <a:r>
              <a:rPr lang="en-GB" altLang="en-US" dirty="0">
                <a:latin typeface="+mn-lt"/>
              </a:rPr>
              <a:t> Energy inefficiency due to regulation:</a:t>
            </a:r>
          </a:p>
          <a:p>
            <a:pPr marL="914400" marR="0" lvl="2" indent="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r>
              <a:rPr lang="en-GB" altLang="en-US" dirty="0">
                <a:latin typeface="+mn-lt"/>
              </a:rPr>
              <a:t>There are energy inputs to the pre-treatment of waste inputs to the AD plant which may only be required to meet regulatory standards which ignore the ‘treatment’ achieved by the AD plant itself.</a:t>
            </a:r>
          </a:p>
          <a:p>
            <a:pPr marL="914400" marR="0" lvl="2" indent="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endParaRPr lang="en-GB" altLang="en-US" dirty="0">
              <a:latin typeface="+mn-lt"/>
            </a:endParaRPr>
          </a:p>
          <a:p>
            <a:pPr marL="914400" marR="0" lvl="2" indent="0" algn="l" defTabSz="914400" rtl="0" eaLnBrk="0" fontAlgn="base" latinLnBrk="0" hangingPunct="0">
              <a:lnSpc>
                <a:spcPct val="100000"/>
              </a:lnSpc>
              <a:spcBef>
                <a:spcPct val="0"/>
              </a:spcBef>
              <a:spcAft>
                <a:spcPct val="0"/>
              </a:spcAft>
              <a:buClrTx/>
              <a:buSzTx/>
              <a:buFont typeface="Courier New" panose="02070309020205020404" pitchFamily="49" charset="0"/>
              <a:buChar char="o"/>
              <a:tabLst/>
            </a:pPr>
            <a:endParaRPr lang="en-GB" altLang="en-US" dirty="0">
              <a:latin typeface="+mn-lt"/>
            </a:endParaRPr>
          </a:p>
          <a:p>
            <a:pPr marL="0" marR="0" lvl="0" indent="0" algn="l" defTabSz="914400" rtl="0" eaLnBrk="0" fontAlgn="base" latinLnBrk="0" hangingPunct="0">
              <a:lnSpc>
                <a:spcPct val="100000"/>
              </a:lnSpc>
              <a:spcBef>
                <a:spcPct val="0"/>
              </a:spcBef>
              <a:spcAft>
                <a:spcPct val="0"/>
              </a:spcAft>
              <a:buClrTx/>
              <a:buSzTx/>
              <a:buFontTx/>
              <a:buNone/>
              <a:tabLst/>
            </a:pPr>
            <a:endParaRPr lang="en-GB" altLang="en-US" dirty="0">
              <a:latin typeface="+mn-lt"/>
            </a:endParaRPr>
          </a:p>
        </p:txBody>
      </p:sp>
      <p:sp>
        <p:nvSpPr>
          <p:cNvPr id="6" name="Rectangle 5">
            <a:extLst>
              <a:ext uri="{FF2B5EF4-FFF2-40B4-BE49-F238E27FC236}">
                <a16:creationId xmlns:a16="http://schemas.microsoft.com/office/drawing/2014/main" id="{6997D366-7FAB-40CE-96E6-AC5BCA0845ED}"/>
              </a:ext>
            </a:extLst>
          </p:cNvPr>
          <p:cNvSpPr/>
          <p:nvPr/>
        </p:nvSpPr>
        <p:spPr>
          <a:xfrm>
            <a:off x="2891590" y="5371128"/>
            <a:ext cx="6096000" cy="923330"/>
          </a:xfrm>
          <a:prstGeom prst="rect">
            <a:avLst/>
          </a:prstGeom>
          <a:solidFill>
            <a:schemeClr val="accent6">
              <a:lumMod val="20000"/>
              <a:lumOff val="80000"/>
            </a:schemeClr>
          </a:solidFill>
          <a:ln>
            <a:solidFill>
              <a:schemeClr val="accent6">
                <a:lumMod val="75000"/>
              </a:schemeClr>
            </a:solidFill>
          </a:ln>
        </p:spPr>
        <p:txBody>
          <a:bodyPr>
            <a:spAutoFit/>
          </a:bodyPr>
          <a:lstStyle/>
          <a:p>
            <a:pPr eaLnBrk="0" fontAlgn="base" hangingPunct="0">
              <a:spcBef>
                <a:spcPct val="0"/>
              </a:spcBef>
              <a:spcAft>
                <a:spcPct val="0"/>
              </a:spcAft>
            </a:pPr>
            <a:r>
              <a:rPr lang="en-GB" altLang="en-US" dirty="0"/>
              <a:t>Bristol has recently set itself the target to be carbon neutral by 2030 and, along with the development of renewables, the decarbonisation of the gas grid is core to this objective.</a:t>
            </a:r>
          </a:p>
        </p:txBody>
      </p:sp>
    </p:spTree>
    <p:extLst>
      <p:ext uri="{BB962C8B-B14F-4D97-AF65-F5344CB8AC3E}">
        <p14:creationId xmlns:p14="http://schemas.microsoft.com/office/powerpoint/2010/main" val="63488966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41E96486-43AC-4A00-830C-1B10E0C6F70F}"/>
              </a:ext>
            </a:extLst>
          </p:cNvPr>
          <p:cNvPicPr>
            <a:picLocks noChangeAspect="1"/>
          </p:cNvPicPr>
          <p:nvPr/>
        </p:nvPicPr>
        <p:blipFill rotWithShape="1">
          <a:blip r:embed="rId2"/>
          <a:srcRect t="15413"/>
          <a:stretch/>
        </p:blipFill>
        <p:spPr>
          <a:xfrm>
            <a:off x="20" y="10"/>
            <a:ext cx="12191980" cy="6857990"/>
          </a:xfrm>
          <a:prstGeom prst="rect">
            <a:avLst/>
          </a:prstGeom>
        </p:spPr>
      </p:pic>
      <p:sp>
        <p:nvSpPr>
          <p:cNvPr id="2" name="TextBox 1">
            <a:extLst>
              <a:ext uri="{FF2B5EF4-FFF2-40B4-BE49-F238E27FC236}">
                <a16:creationId xmlns:a16="http://schemas.microsoft.com/office/drawing/2014/main" id="{2DDC3912-D356-4F9B-A248-9D6E448B5BE8}"/>
              </a:ext>
            </a:extLst>
          </p:cNvPr>
          <p:cNvSpPr txBox="1"/>
          <p:nvPr/>
        </p:nvSpPr>
        <p:spPr>
          <a:xfrm>
            <a:off x="8022021" y="3231931"/>
            <a:ext cx="3852041" cy="1834056"/>
          </a:xfrm>
          <a:prstGeom prst="rect">
            <a:avLst/>
          </a:prstGeom>
        </p:spPr>
        <p:style>
          <a:lnRef idx="0">
            <a:scrgbClr r="0" g="0" b="0"/>
          </a:lnRef>
          <a:fillRef idx="0">
            <a:scrgbClr r="0" g="0" b="0"/>
          </a:fillRef>
          <a:effectRef idx="0">
            <a:scrgbClr r="0" g="0" b="0"/>
          </a:effectRef>
          <a:fontRef idx="none"/>
        </p:style>
        <p:txBody>
          <a:bodyPr rot="0" spcFirstLastPara="1" vertOverflow="overflow" horzOverflow="overflow" vert="horz" lIns="91440" tIns="45720" rIns="91440" bIns="45720" numCol="1" spcCol="38100" rtlCol="0" anchor="b">
            <a:normAutofit/>
          </a:bodyPr>
          <a:lstStyle/>
          <a:p>
            <a:pPr algn="ctr">
              <a:lnSpc>
                <a:spcPct val="90000"/>
              </a:lnSpc>
              <a:spcBef>
                <a:spcPct val="0"/>
              </a:spcBef>
              <a:spcAft>
                <a:spcPts val="600"/>
              </a:spcAft>
            </a:pPr>
            <a:r>
              <a:rPr lang="en-US" sz="4000" dirty="0">
                <a:latin typeface="+mj-lt"/>
                <a:ea typeface="+mj-ea"/>
                <a:cs typeface="+mj-cs"/>
                <a:sym typeface="Helvetica Light"/>
              </a:rPr>
              <a:t>Thank you</a:t>
            </a:r>
          </a:p>
        </p:txBody>
      </p:sp>
    </p:spTree>
    <p:extLst>
      <p:ext uri="{BB962C8B-B14F-4D97-AF65-F5344CB8AC3E}">
        <p14:creationId xmlns:p14="http://schemas.microsoft.com/office/powerpoint/2010/main" val="12387548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524000" y="2965"/>
            <a:ext cx="9144000" cy="1142328"/>
          </a:xfrm>
          <a:prstGeom prst="rect">
            <a:avLst/>
          </a:prstGeom>
        </p:spPr>
      </p:pic>
      <p:sp>
        <p:nvSpPr>
          <p:cNvPr id="4" name="Title 3"/>
          <p:cNvSpPr>
            <a:spLocks noGrp="1"/>
          </p:cNvSpPr>
          <p:nvPr>
            <p:ph type="title"/>
          </p:nvPr>
        </p:nvSpPr>
        <p:spPr>
          <a:xfrm>
            <a:off x="2017423" y="1268760"/>
            <a:ext cx="8676456" cy="792088"/>
          </a:xfrm>
        </p:spPr>
        <p:txBody>
          <a:bodyPr>
            <a:normAutofit/>
          </a:bodyPr>
          <a:lstStyle/>
          <a:p>
            <a:pPr algn="l"/>
            <a:r>
              <a:rPr lang="en-GB" sz="2800" b="1" dirty="0"/>
              <a:t>Optimising ‘the system’: a few energy issues and questions</a:t>
            </a:r>
          </a:p>
        </p:txBody>
      </p:sp>
      <p:sp>
        <p:nvSpPr>
          <p:cNvPr id="9" name="Content Placeholder 8"/>
          <p:cNvSpPr>
            <a:spLocks noGrp="1"/>
          </p:cNvSpPr>
          <p:nvPr>
            <p:ph idx="1"/>
          </p:nvPr>
        </p:nvSpPr>
        <p:spPr>
          <a:xfrm>
            <a:off x="782053" y="1988840"/>
            <a:ext cx="10780294" cy="4536504"/>
          </a:xfrm>
        </p:spPr>
        <p:txBody>
          <a:bodyPr>
            <a:noAutofit/>
          </a:bodyPr>
          <a:lstStyle/>
          <a:p>
            <a:pPr marL="180975" indent="-180975">
              <a:lnSpc>
                <a:spcPct val="110000"/>
              </a:lnSpc>
              <a:spcBef>
                <a:spcPts val="600"/>
              </a:spcBef>
              <a:spcAft>
                <a:spcPts val="600"/>
              </a:spcAft>
              <a:buClr>
                <a:srgbClr val="C00000"/>
              </a:buClr>
            </a:pPr>
            <a:r>
              <a:rPr lang="en-GB" sz="1800" dirty="0"/>
              <a:t>Would it be ‘better’ to use the ‘green gas’ output from the </a:t>
            </a:r>
            <a:r>
              <a:rPr lang="en-GB" sz="1800" dirty="0" err="1"/>
              <a:t>Geneco</a:t>
            </a:r>
            <a:r>
              <a:rPr lang="en-GB" sz="1800" dirty="0"/>
              <a:t> AD plant to inject green gas directly into WWU gas network or use it to fuel renewable electricity generation? (If the latter, could it help local wind &amp; solar generators by acting as back-up/ balancing to create a ’24 hr firm </a:t>
            </a:r>
            <a:r>
              <a:rPr lang="en-GB" sz="1800" dirty="0" err="1"/>
              <a:t>power’</a:t>
            </a:r>
            <a:r>
              <a:rPr lang="en-GB" sz="1800" dirty="0"/>
              <a:t> cluster?  What would benefits of this be, if any?)</a:t>
            </a:r>
          </a:p>
          <a:p>
            <a:pPr marL="180975" indent="-180975">
              <a:lnSpc>
                <a:spcPct val="110000"/>
              </a:lnSpc>
              <a:spcBef>
                <a:spcPts val="600"/>
              </a:spcBef>
              <a:spcAft>
                <a:spcPts val="600"/>
              </a:spcAft>
              <a:buClr>
                <a:srgbClr val="C00000"/>
              </a:buClr>
            </a:pPr>
            <a:r>
              <a:rPr lang="en-GB" sz="1800" dirty="0"/>
              <a:t>What applications would make best use of ‘green gas’ in terms of efficiency and sustained reductions in greenhouse gas emissions? Bristol’s growing district heating? </a:t>
            </a:r>
          </a:p>
          <a:p>
            <a:pPr marL="180975" indent="-180975">
              <a:lnSpc>
                <a:spcPct val="110000"/>
              </a:lnSpc>
              <a:spcBef>
                <a:spcPts val="600"/>
              </a:spcBef>
              <a:spcAft>
                <a:spcPts val="600"/>
              </a:spcAft>
              <a:buClr>
                <a:srgbClr val="C00000"/>
              </a:buClr>
            </a:pPr>
            <a:r>
              <a:rPr lang="en-GB" sz="1800" dirty="0"/>
              <a:t>What is the energy performance of local housing and its heating? Could that be improved to increase efficiency of green gas usage and achieve social &amp; health benefits? </a:t>
            </a:r>
          </a:p>
          <a:p>
            <a:pPr marL="180975" indent="-180975">
              <a:lnSpc>
                <a:spcPct val="110000"/>
              </a:lnSpc>
              <a:spcBef>
                <a:spcPts val="600"/>
              </a:spcBef>
              <a:spcAft>
                <a:spcPts val="600"/>
              </a:spcAft>
              <a:buClr>
                <a:srgbClr val="C00000"/>
              </a:buClr>
            </a:pPr>
            <a:r>
              <a:rPr lang="en-GB" sz="1800" dirty="0"/>
              <a:t>Regulatory requirements on treating food waste (input to AD plant) require it to be heat treated prior to adding to AD plant, even though the AD process achieves much the same pasteurising effect.  So is there a way to avoid this ‘unnecessary’ energy input?</a:t>
            </a:r>
          </a:p>
          <a:p>
            <a:pPr marL="180975" indent="-180975">
              <a:lnSpc>
                <a:spcPct val="110000"/>
              </a:lnSpc>
              <a:spcBef>
                <a:spcPts val="600"/>
              </a:spcBef>
              <a:spcAft>
                <a:spcPts val="600"/>
              </a:spcAft>
              <a:buClr>
                <a:srgbClr val="C00000"/>
              </a:buClr>
            </a:pPr>
            <a:r>
              <a:rPr lang="en-GB" sz="1800" dirty="0"/>
              <a:t>What additional benefits (if any) are available from ‘local energy trading’ (i.e. direct sales) to local consumers, rather than via energy supplier?</a:t>
            </a:r>
          </a:p>
          <a:p>
            <a:pPr marL="180975" indent="-180975">
              <a:lnSpc>
                <a:spcPct val="110000"/>
              </a:lnSpc>
              <a:spcBef>
                <a:spcPts val="600"/>
              </a:spcBef>
              <a:spcAft>
                <a:spcPts val="600"/>
              </a:spcAft>
              <a:buClr>
                <a:srgbClr val="C00000"/>
              </a:buClr>
            </a:pPr>
            <a:endParaRPr lang="en-GB" sz="1800" dirty="0"/>
          </a:p>
          <a:p>
            <a:pPr marL="180975" indent="-180975">
              <a:lnSpc>
                <a:spcPct val="110000"/>
              </a:lnSpc>
              <a:spcBef>
                <a:spcPts val="600"/>
              </a:spcBef>
              <a:spcAft>
                <a:spcPts val="600"/>
              </a:spcAft>
              <a:buClr>
                <a:srgbClr val="C00000"/>
              </a:buClr>
            </a:pPr>
            <a:endParaRPr lang="en-GB" sz="1800" dirty="0"/>
          </a:p>
          <a:p>
            <a:pPr marL="265113" indent="-265113">
              <a:lnSpc>
                <a:spcPct val="110000"/>
              </a:lnSpc>
              <a:spcBef>
                <a:spcPts val="600"/>
              </a:spcBef>
              <a:spcAft>
                <a:spcPts val="600"/>
              </a:spcAft>
              <a:buClr>
                <a:srgbClr val="C00000"/>
              </a:buClr>
            </a:pPr>
            <a:endParaRPr lang="en-GB" sz="1800" dirty="0"/>
          </a:p>
        </p:txBody>
      </p:sp>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847529" y="16066"/>
            <a:ext cx="1080120" cy="1180687"/>
          </a:xfrm>
          <a:prstGeom prst="rect">
            <a:avLst/>
          </a:prstGeom>
        </p:spPr>
      </p:pic>
    </p:spTree>
    <p:extLst>
      <p:ext uri="{BB962C8B-B14F-4D97-AF65-F5344CB8AC3E}">
        <p14:creationId xmlns:p14="http://schemas.microsoft.com/office/powerpoint/2010/main" val="23073109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928D2D99-8E78-4DF4-9E2A-011883A6FF93}"/>
              </a:ext>
            </a:extLst>
          </p:cNvPr>
          <p:cNvSpPr>
            <a:spLocks noGrp="1"/>
          </p:cNvSpPr>
          <p:nvPr>
            <p:ph type="title"/>
          </p:nvPr>
        </p:nvSpPr>
        <p:spPr>
          <a:xfrm>
            <a:off x="838200" y="963877"/>
            <a:ext cx="3494362" cy="4930246"/>
          </a:xfrm>
        </p:spPr>
        <p:txBody>
          <a:bodyPr vert="horz" lIns="91440" tIns="45720" rIns="91440" bIns="45720" rtlCol="0" anchor="ctr">
            <a:normAutofit/>
          </a:bodyPr>
          <a:lstStyle/>
          <a:p>
            <a:pPr algn="r"/>
            <a:r>
              <a:rPr lang="en-US" kern="1200" dirty="0">
                <a:solidFill>
                  <a:schemeClr val="accent1"/>
                </a:solidFill>
                <a:latin typeface="+mj-lt"/>
                <a:ea typeface="+mj-ea"/>
                <a:cs typeface="+mj-cs"/>
              </a:rPr>
              <a:t>Determine initial boundary considerations</a:t>
            </a:r>
            <a:br>
              <a:rPr lang="en-US" kern="1200" dirty="0">
                <a:solidFill>
                  <a:schemeClr val="accent1"/>
                </a:solidFill>
                <a:latin typeface="+mj-lt"/>
                <a:ea typeface="+mj-ea"/>
                <a:cs typeface="+mj-cs"/>
              </a:rPr>
            </a:br>
            <a:endParaRPr lang="en-US" kern="1200" dirty="0">
              <a:solidFill>
                <a:schemeClr val="accent1"/>
              </a:solidFill>
              <a:latin typeface="+mj-lt"/>
              <a:ea typeface="+mj-ea"/>
              <a:cs typeface="+mj-cs"/>
            </a:endParaRPr>
          </a:p>
        </p:txBody>
      </p:sp>
      <p:cxnSp>
        <p:nvCxnSpPr>
          <p:cNvPr id="10" name="Straight Connector 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4976031" y="963877"/>
            <a:ext cx="6377769" cy="4930246"/>
          </a:xfrm>
          <a:prstGeom prst="rect">
            <a:avLst/>
          </a:prstGeom>
        </p:spPr>
        <p:txBody>
          <a:bodyPr vert="horz" lIns="91440" tIns="45720" rIns="91440" bIns="45720" rtlCol="0" anchor="ctr">
            <a:normAutofit/>
          </a:bodyPr>
          <a:lstStyle/>
          <a:p>
            <a:pPr indent="-228600">
              <a:lnSpc>
                <a:spcPct val="90000"/>
              </a:lnSpc>
              <a:spcAft>
                <a:spcPts val="800"/>
              </a:spcAft>
              <a:buFont typeface="Arial" panose="020B0604020202020204" pitchFamily="34" charset="0"/>
              <a:buChar char="•"/>
            </a:pPr>
            <a:endParaRPr lang="en-US" sz="2400" dirty="0"/>
          </a:p>
          <a:p>
            <a:pPr indent="-228600">
              <a:lnSpc>
                <a:spcPct val="90000"/>
              </a:lnSpc>
              <a:spcAft>
                <a:spcPts val="800"/>
              </a:spcAft>
              <a:buFont typeface="Arial" panose="020B0604020202020204" pitchFamily="34" charset="0"/>
              <a:buChar char="•"/>
            </a:pPr>
            <a:r>
              <a:rPr lang="en-US" sz="2400" dirty="0"/>
              <a:t> Is it just food, energy and water systems?</a:t>
            </a:r>
          </a:p>
          <a:p>
            <a:pPr marL="228600" indent="-228600">
              <a:lnSpc>
                <a:spcPct val="90000"/>
              </a:lnSpc>
              <a:spcAft>
                <a:spcPts val="800"/>
              </a:spcAft>
              <a:buFont typeface="Arial" panose="020B0604020202020204" pitchFamily="34" charset="0"/>
              <a:buChar char="•"/>
            </a:pPr>
            <a:r>
              <a:rPr lang="en-US" sz="2400" dirty="0"/>
              <a:t>FEW systems are embedded in a full urban system - particularly consider social and environmental impacts. </a:t>
            </a:r>
          </a:p>
          <a:p>
            <a:pPr marL="228600" indent="-228600">
              <a:lnSpc>
                <a:spcPct val="90000"/>
              </a:lnSpc>
              <a:spcAft>
                <a:spcPts val="800"/>
              </a:spcAft>
              <a:buFont typeface="Arial" panose="020B0604020202020204" pitchFamily="34" charset="0"/>
              <a:buChar char="•"/>
            </a:pPr>
            <a:r>
              <a:rPr lang="en-US" sz="2400" dirty="0"/>
              <a:t>How far back up the food supply chain should we look? We need to continually critique the boundary assumptions of the research.</a:t>
            </a:r>
          </a:p>
        </p:txBody>
      </p:sp>
    </p:spTree>
    <p:extLst>
      <p:ext uri="{BB962C8B-B14F-4D97-AF65-F5344CB8AC3E}">
        <p14:creationId xmlns:p14="http://schemas.microsoft.com/office/powerpoint/2010/main" val="18674325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17">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Title 5">
            <a:extLst>
              <a:ext uri="{FF2B5EF4-FFF2-40B4-BE49-F238E27FC236}">
                <a16:creationId xmlns:a16="http://schemas.microsoft.com/office/drawing/2014/main" id="{626E0B7E-2465-44E2-9F65-81139647EBC2}"/>
              </a:ext>
            </a:extLst>
          </p:cNvPr>
          <p:cNvSpPr>
            <a:spLocks noGrp="1"/>
          </p:cNvSpPr>
          <p:nvPr>
            <p:ph type="title"/>
          </p:nvPr>
        </p:nvSpPr>
        <p:spPr>
          <a:xfrm>
            <a:off x="838200" y="963877"/>
            <a:ext cx="3494362" cy="4930246"/>
          </a:xfrm>
        </p:spPr>
        <p:txBody>
          <a:bodyPr vert="horz" lIns="91440" tIns="45720" rIns="91440" bIns="45720" rtlCol="0" anchor="ctr">
            <a:normAutofit/>
          </a:bodyPr>
          <a:lstStyle/>
          <a:p>
            <a:pPr algn="r"/>
            <a:r>
              <a:rPr lang="en-US" kern="1200" dirty="0">
                <a:solidFill>
                  <a:schemeClr val="accent1"/>
                </a:solidFill>
                <a:latin typeface="+mj-lt"/>
                <a:ea typeface="+mj-ea"/>
                <a:cs typeface="+mj-cs"/>
              </a:rPr>
              <a:t>Objectives within a complex system</a:t>
            </a:r>
          </a:p>
        </p:txBody>
      </p:sp>
      <p:cxnSp>
        <p:nvCxnSpPr>
          <p:cNvPr id="20" name="Straight Connector 19">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 name="Rectangle 1">
            <a:extLst>
              <a:ext uri="{FF2B5EF4-FFF2-40B4-BE49-F238E27FC236}">
                <a16:creationId xmlns:a16="http://schemas.microsoft.com/office/drawing/2014/main" id="{E1672213-EBC8-4DA0-9E25-6F3D8860F723}"/>
              </a:ext>
            </a:extLst>
          </p:cNvPr>
          <p:cNvSpPr/>
          <p:nvPr/>
        </p:nvSpPr>
        <p:spPr>
          <a:xfrm>
            <a:off x="4976031" y="963877"/>
            <a:ext cx="6377769" cy="4930246"/>
          </a:xfrm>
          <a:prstGeom prst="rect">
            <a:avLst/>
          </a:prstGeom>
        </p:spPr>
        <p:txBody>
          <a:bodyPr vert="horz" lIns="91440" tIns="45720" rIns="91440" bIns="45720" rtlCol="0" anchor="ctr">
            <a:normAutofit/>
          </a:bodyPr>
          <a:lstStyle/>
          <a:p>
            <a:pPr indent="-228600">
              <a:lnSpc>
                <a:spcPct val="90000"/>
              </a:lnSpc>
              <a:spcAft>
                <a:spcPts val="600"/>
              </a:spcAft>
              <a:buFont typeface="Arial" panose="020B0604020202020204" pitchFamily="34" charset="0"/>
              <a:buChar char="•"/>
            </a:pPr>
            <a:r>
              <a:rPr lang="en-US" sz="2400" dirty="0"/>
              <a:t>Efficiency</a:t>
            </a:r>
          </a:p>
          <a:p>
            <a:pPr indent="-228600">
              <a:lnSpc>
                <a:spcPct val="90000"/>
              </a:lnSpc>
              <a:spcAft>
                <a:spcPts val="600"/>
              </a:spcAft>
              <a:buFont typeface="Arial" panose="020B0604020202020204" pitchFamily="34" charset="0"/>
              <a:buChar char="•"/>
            </a:pPr>
            <a:r>
              <a:rPr lang="en-US" sz="2400" dirty="0"/>
              <a:t>Sustainability</a:t>
            </a:r>
          </a:p>
          <a:p>
            <a:pPr indent="-228600">
              <a:lnSpc>
                <a:spcPct val="90000"/>
              </a:lnSpc>
              <a:spcAft>
                <a:spcPts val="600"/>
              </a:spcAft>
              <a:buFont typeface="Arial" panose="020B0604020202020204" pitchFamily="34" charset="0"/>
              <a:buChar char="•"/>
            </a:pPr>
            <a:r>
              <a:rPr lang="en-US" sz="2400" dirty="0"/>
              <a:t>Resilience</a:t>
            </a:r>
          </a:p>
          <a:p>
            <a:pPr indent="-228600">
              <a:lnSpc>
                <a:spcPct val="90000"/>
              </a:lnSpc>
              <a:spcAft>
                <a:spcPts val="600"/>
              </a:spcAft>
              <a:buFont typeface="Arial" panose="020B0604020202020204" pitchFamily="34" charset="0"/>
              <a:buChar char="•"/>
            </a:pPr>
            <a:r>
              <a:rPr lang="en-US" sz="2400" dirty="0"/>
              <a:t>Safety</a:t>
            </a:r>
          </a:p>
          <a:p>
            <a:pPr indent="-228600">
              <a:lnSpc>
                <a:spcPct val="90000"/>
              </a:lnSpc>
              <a:spcAft>
                <a:spcPts val="600"/>
              </a:spcAft>
              <a:buFont typeface="Arial" panose="020B0604020202020204" pitchFamily="34" charset="0"/>
              <a:buChar char="•"/>
            </a:pPr>
            <a:r>
              <a:rPr lang="en-US" sz="2400" dirty="0"/>
              <a:t>Health</a:t>
            </a:r>
          </a:p>
          <a:p>
            <a:pPr indent="-228600">
              <a:lnSpc>
                <a:spcPct val="90000"/>
              </a:lnSpc>
              <a:spcAft>
                <a:spcPts val="600"/>
              </a:spcAft>
              <a:buFont typeface="Arial" panose="020B0604020202020204" pitchFamily="34" charset="0"/>
              <a:buChar char="•"/>
            </a:pPr>
            <a:r>
              <a:rPr lang="en-US" sz="2400" dirty="0"/>
              <a:t>Well-being</a:t>
            </a:r>
          </a:p>
        </p:txBody>
      </p:sp>
      <p:sp>
        <p:nvSpPr>
          <p:cNvPr id="7" name="TextBox 6">
            <a:extLst>
              <a:ext uri="{FF2B5EF4-FFF2-40B4-BE49-F238E27FC236}">
                <a16:creationId xmlns:a16="http://schemas.microsoft.com/office/drawing/2014/main" id="{01858171-73A6-43E2-86C0-00C91047EA4F}"/>
              </a:ext>
            </a:extLst>
          </p:cNvPr>
          <p:cNvSpPr txBox="1"/>
          <p:nvPr/>
        </p:nvSpPr>
        <p:spPr>
          <a:xfrm>
            <a:off x="1079500" y="5109293"/>
            <a:ext cx="10426697" cy="1569660"/>
          </a:xfrm>
          <a:prstGeom prst="rect">
            <a:avLst/>
          </a:prstGeom>
          <a:noFill/>
        </p:spPr>
        <p:txBody>
          <a:bodyPr wrap="square" rtlCol="0">
            <a:spAutoFit/>
          </a:bodyPr>
          <a:lstStyle/>
          <a:p>
            <a:pPr algn="just"/>
            <a:r>
              <a:rPr lang="en-GB" sz="2400" dirty="0"/>
              <a:t>In food waste we may consider the option of many small-scale plants versus one large unit processing all the waste from the city. All three of resilience, sustainability and efficiency interact and other objectives intrude as well.</a:t>
            </a:r>
          </a:p>
          <a:p>
            <a:pPr algn="just"/>
            <a:endParaRPr lang="en-GB" sz="2400" dirty="0"/>
          </a:p>
        </p:txBody>
      </p:sp>
    </p:spTree>
    <p:extLst>
      <p:ext uri="{BB962C8B-B14F-4D97-AF65-F5344CB8AC3E}">
        <p14:creationId xmlns:p14="http://schemas.microsoft.com/office/powerpoint/2010/main" val="31249125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Freeform: Shape 8">
            <a:extLst>
              <a:ext uri="{FF2B5EF4-FFF2-40B4-BE49-F238E27FC236}">
                <a16:creationId xmlns:a16="http://schemas.microsoft.com/office/drawing/2014/main" id="{F60FCA6E-0894-46CD-BD49-5955A51E008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31955" y="5346696"/>
            <a:ext cx="5360045" cy="1511304"/>
          </a:xfrm>
          <a:custGeom>
            <a:avLst/>
            <a:gdLst>
              <a:gd name="connsiteX0" fmla="*/ 4545473 w 5360045"/>
              <a:gd name="connsiteY0" fmla="*/ 0 h 1511304"/>
              <a:gd name="connsiteX1" fmla="*/ 5360045 w 5360045"/>
              <a:gd name="connsiteY1" fmla="*/ 0 h 1511304"/>
              <a:gd name="connsiteX2" fmla="*/ 5360045 w 5360045"/>
              <a:gd name="connsiteY2" fmla="*/ 1046730 h 1511304"/>
              <a:gd name="connsiteX3" fmla="*/ 5360045 w 5360045"/>
              <a:gd name="connsiteY3" fmla="*/ 1508760 h 1511304"/>
              <a:gd name="connsiteX4" fmla="*/ 5360045 w 5360045"/>
              <a:gd name="connsiteY4" fmla="*/ 1511304 h 1511304"/>
              <a:gd name="connsiteX5" fmla="*/ 4545474 w 5360045"/>
              <a:gd name="connsiteY5" fmla="*/ 1511304 h 1511304"/>
              <a:gd name="connsiteX6" fmla="*/ 2525897 w 5360045"/>
              <a:gd name="connsiteY6" fmla="*/ 1511304 h 1511304"/>
              <a:gd name="connsiteX7" fmla="*/ 0 w 5360045"/>
              <a:gd name="connsiteY7" fmla="*/ 1511304 h 1511304"/>
              <a:gd name="connsiteX8" fmla="*/ 697617 w 5360045"/>
              <a:gd name="connsiteY8" fmla="*/ 3 h 1511304"/>
              <a:gd name="connsiteX9" fmla="*/ 4545473 w 5360045"/>
              <a:gd name="connsiteY9" fmla="*/ 3 h 1511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5360045" h="1511304">
                <a:moveTo>
                  <a:pt x="4545473" y="0"/>
                </a:moveTo>
                <a:lnTo>
                  <a:pt x="5360045" y="0"/>
                </a:lnTo>
                <a:lnTo>
                  <a:pt x="5360045" y="1046730"/>
                </a:lnTo>
                <a:lnTo>
                  <a:pt x="5360045" y="1508760"/>
                </a:lnTo>
                <a:lnTo>
                  <a:pt x="5360045" y="1511304"/>
                </a:lnTo>
                <a:lnTo>
                  <a:pt x="4545474" y="1511304"/>
                </a:lnTo>
                <a:lnTo>
                  <a:pt x="2525897" y="1511304"/>
                </a:lnTo>
                <a:lnTo>
                  <a:pt x="0" y="1511304"/>
                </a:lnTo>
                <a:lnTo>
                  <a:pt x="697617" y="3"/>
                </a:lnTo>
                <a:lnTo>
                  <a:pt x="4545473" y="3"/>
                </a:lnTo>
                <a:close/>
              </a:path>
            </a:pathLst>
          </a:custGeom>
          <a:solidFill>
            <a:srgbClr val="404040">
              <a:alpha val="8470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5" name="Freeform: Shape 10">
            <a:extLst>
              <a:ext uri="{FF2B5EF4-FFF2-40B4-BE49-F238E27FC236}">
                <a16:creationId xmlns:a16="http://schemas.microsoft.com/office/drawing/2014/main" id="{E78C6E4B-A1F1-4B6C-97EC-BE997495D6A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346694"/>
            <a:ext cx="7346605" cy="1511306"/>
          </a:xfrm>
          <a:custGeom>
            <a:avLst/>
            <a:gdLst>
              <a:gd name="connsiteX0" fmla="*/ 0 w 7346605"/>
              <a:gd name="connsiteY0" fmla="*/ 0 h 1511306"/>
              <a:gd name="connsiteX1" fmla="*/ 239486 w 7346605"/>
              <a:gd name="connsiteY1" fmla="*/ 0 h 1511306"/>
              <a:gd name="connsiteX2" fmla="*/ 1209568 w 7346605"/>
              <a:gd name="connsiteY2" fmla="*/ 0 h 1511306"/>
              <a:gd name="connsiteX3" fmla="*/ 2405743 w 7346605"/>
              <a:gd name="connsiteY3" fmla="*/ 0 h 1511306"/>
              <a:gd name="connsiteX4" fmla="*/ 2405743 w 7346605"/>
              <a:gd name="connsiteY4" fmla="*/ 2544 h 1511306"/>
              <a:gd name="connsiteX5" fmla="*/ 2801131 w 7346605"/>
              <a:gd name="connsiteY5" fmla="*/ 2544 h 1511306"/>
              <a:gd name="connsiteX6" fmla="*/ 2801131 w 7346605"/>
              <a:gd name="connsiteY6" fmla="*/ 0 h 1511306"/>
              <a:gd name="connsiteX7" fmla="*/ 7346605 w 7346605"/>
              <a:gd name="connsiteY7" fmla="*/ 0 h 1511306"/>
              <a:gd name="connsiteX8" fmla="*/ 6648988 w 7346605"/>
              <a:gd name="connsiteY8" fmla="*/ 1511301 h 1511306"/>
              <a:gd name="connsiteX9" fmla="*/ 2801132 w 7346605"/>
              <a:gd name="connsiteY9" fmla="*/ 1511301 h 1511306"/>
              <a:gd name="connsiteX10" fmla="*/ 2801132 w 7346605"/>
              <a:gd name="connsiteY10" fmla="*/ 1511304 h 1511306"/>
              <a:gd name="connsiteX11" fmla="*/ 2405743 w 7346605"/>
              <a:gd name="connsiteY11" fmla="*/ 1511304 h 1511306"/>
              <a:gd name="connsiteX12" fmla="*/ 2405743 w 7346605"/>
              <a:gd name="connsiteY12" fmla="*/ 1511306 h 1511306"/>
              <a:gd name="connsiteX13" fmla="*/ 1333411 w 7346605"/>
              <a:gd name="connsiteY13" fmla="*/ 1511306 h 1511306"/>
              <a:gd name="connsiteX14" fmla="*/ 1219208 w 7346605"/>
              <a:gd name="connsiteY14" fmla="*/ 1511306 h 1511306"/>
              <a:gd name="connsiteX15" fmla="*/ 1209568 w 7346605"/>
              <a:gd name="connsiteY15" fmla="*/ 1511306 h 1511306"/>
              <a:gd name="connsiteX16" fmla="*/ 239486 w 7346605"/>
              <a:gd name="connsiteY16" fmla="*/ 1511306 h 1511306"/>
              <a:gd name="connsiteX17" fmla="*/ 0 w 7346605"/>
              <a:gd name="connsiteY17" fmla="*/ 1511306 h 151130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Lst>
            <a:rect l="l" t="t" r="r" b="b"/>
            <a:pathLst>
              <a:path w="7346605" h="1511306">
                <a:moveTo>
                  <a:pt x="0" y="0"/>
                </a:moveTo>
                <a:lnTo>
                  <a:pt x="239486" y="0"/>
                </a:lnTo>
                <a:lnTo>
                  <a:pt x="1209568" y="0"/>
                </a:lnTo>
                <a:lnTo>
                  <a:pt x="2405743" y="0"/>
                </a:lnTo>
                <a:lnTo>
                  <a:pt x="2405743" y="2544"/>
                </a:lnTo>
                <a:lnTo>
                  <a:pt x="2801131" y="2544"/>
                </a:lnTo>
                <a:lnTo>
                  <a:pt x="2801131" y="0"/>
                </a:lnTo>
                <a:lnTo>
                  <a:pt x="7346605" y="0"/>
                </a:lnTo>
                <a:lnTo>
                  <a:pt x="6648988" y="1511301"/>
                </a:lnTo>
                <a:lnTo>
                  <a:pt x="2801132" y="1511301"/>
                </a:lnTo>
                <a:lnTo>
                  <a:pt x="2801132" y="1511304"/>
                </a:lnTo>
                <a:lnTo>
                  <a:pt x="2405743" y="1511304"/>
                </a:lnTo>
                <a:lnTo>
                  <a:pt x="2405743" y="1511306"/>
                </a:lnTo>
                <a:lnTo>
                  <a:pt x="1333411" y="1511306"/>
                </a:lnTo>
                <a:lnTo>
                  <a:pt x="1219208" y="1511306"/>
                </a:lnTo>
                <a:lnTo>
                  <a:pt x="1209568" y="1511306"/>
                </a:lnTo>
                <a:lnTo>
                  <a:pt x="239486" y="1511306"/>
                </a:lnTo>
                <a:lnTo>
                  <a:pt x="0" y="1511306"/>
                </a:lnTo>
                <a:close/>
              </a:path>
            </a:pathLst>
          </a:custGeom>
          <a:solidFill>
            <a:srgbClr val="D0CEC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lumMod val="95000"/>
                </a:schemeClr>
              </a:solidFill>
            </a:endParaRPr>
          </a:p>
        </p:txBody>
      </p:sp>
      <p:sp>
        <p:nvSpPr>
          <p:cNvPr id="4" name="Rectangle 3">
            <a:extLst>
              <a:ext uri="{FF2B5EF4-FFF2-40B4-BE49-F238E27FC236}">
                <a16:creationId xmlns:a16="http://schemas.microsoft.com/office/drawing/2014/main" id="{9299CFC5-9C02-41D2-8784-1043D0D1F9EB}"/>
              </a:ext>
            </a:extLst>
          </p:cNvPr>
          <p:cNvSpPr/>
          <p:nvPr/>
        </p:nvSpPr>
        <p:spPr>
          <a:xfrm>
            <a:off x="950121" y="5529884"/>
            <a:ext cx="5693783" cy="1096331"/>
          </a:xfrm>
          <a:prstGeom prst="rect">
            <a:avLst/>
          </a:prstGeom>
        </p:spPr>
        <p:txBody>
          <a:bodyPr vert="horz" lIns="91440" tIns="45720" rIns="91440" bIns="45720" rtlCol="0" anchor="ctr">
            <a:normAutofit/>
          </a:bodyPr>
          <a:lstStyle/>
          <a:p>
            <a:pPr lvl="0" fontAlgn="base">
              <a:lnSpc>
                <a:spcPct val="90000"/>
              </a:lnSpc>
              <a:spcBef>
                <a:spcPct val="0"/>
              </a:spcBef>
              <a:spcAft>
                <a:spcPts val="600"/>
              </a:spcAft>
            </a:pPr>
            <a:r>
              <a:rPr lang="en-US" altLang="en-US" sz="3400" kern="1200" dirty="0">
                <a:solidFill>
                  <a:schemeClr val="accent1"/>
                </a:solidFill>
                <a:latin typeface="+mj-lt"/>
                <a:ea typeface="+mj-ea"/>
                <a:cs typeface="+mj-cs"/>
              </a:rPr>
              <a:t>Systems thinking approaches and thoughts</a:t>
            </a:r>
          </a:p>
        </p:txBody>
      </p:sp>
      <p:sp>
        <p:nvSpPr>
          <p:cNvPr id="3" name="Rectangle 1">
            <a:extLst>
              <a:ext uri="{FF2B5EF4-FFF2-40B4-BE49-F238E27FC236}">
                <a16:creationId xmlns:a16="http://schemas.microsoft.com/office/drawing/2014/main" id="{EB6EE407-2436-4984-89FD-4AD1344CF624}"/>
              </a:ext>
            </a:extLst>
          </p:cNvPr>
          <p:cNvSpPr>
            <a:spLocks noChangeArrowheads="1"/>
          </p:cNvSpPr>
          <p:nvPr/>
        </p:nvSpPr>
        <p:spPr bwMode="auto">
          <a:xfrm>
            <a:off x="6548654" y="566181"/>
            <a:ext cx="5205196" cy="4373718"/>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rtlCol="0" anchor="ctr" anchorCtr="0" compatLnSpc="1">
            <a:prstTxWarp prst="textNoShape">
              <a:avLst/>
            </a:prstTxWarp>
            <a:no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R="0" lvl="0" eaLnBrk="1" fontAlgn="base" hangingPunct="1">
              <a:lnSpc>
                <a:spcPct val="90000"/>
              </a:lnSpc>
              <a:spcBef>
                <a:spcPct val="0"/>
              </a:spcBef>
              <a:spcAft>
                <a:spcPts val="600"/>
              </a:spcAft>
              <a:buClrTx/>
              <a:buSzTx/>
              <a:tabLst/>
            </a:pPr>
            <a:r>
              <a:rPr lang="en-US" altLang="en-US" sz="1100" b="1" dirty="0">
                <a:latin typeface="+mj-lt"/>
              </a:rPr>
              <a:t>Actuality</a:t>
            </a:r>
          </a:p>
          <a:p>
            <a:pPr marR="0" lvl="0" eaLnBrk="1" fontAlgn="base" hangingPunct="1">
              <a:lnSpc>
                <a:spcPct val="90000"/>
              </a:lnSpc>
              <a:spcBef>
                <a:spcPct val="0"/>
              </a:spcBef>
              <a:spcAft>
                <a:spcPts val="600"/>
              </a:spcAft>
              <a:buClrTx/>
              <a:buSzTx/>
              <a:tabLst/>
            </a:pPr>
            <a:r>
              <a:rPr lang="en-US" altLang="en-US" sz="1100" dirty="0">
                <a:latin typeface="+mj-lt"/>
              </a:rPr>
              <a:t>We can then investigate this to look for:</a:t>
            </a:r>
          </a:p>
          <a:p>
            <a:pPr marL="0" marR="0" lvl="0" indent="-228600" eaLnBrk="1" fontAlgn="base" hangingPunct="1">
              <a:lnSpc>
                <a:spcPct val="90000"/>
              </a:lnSpc>
              <a:spcBef>
                <a:spcPct val="0"/>
              </a:spcBef>
              <a:spcAft>
                <a:spcPts val="600"/>
              </a:spcAft>
              <a:buClrTx/>
              <a:buSzTx/>
              <a:buFont typeface="Arial" panose="020B0604020202020204" pitchFamily="34" charset="0"/>
              <a:buChar char="•"/>
              <a:tabLst/>
            </a:pPr>
            <a:r>
              <a:rPr lang="en-US" altLang="en-US" sz="1100" dirty="0">
                <a:latin typeface="+mj-lt"/>
              </a:rPr>
              <a:t>system patterns – </a:t>
            </a:r>
            <a:r>
              <a:rPr lang="en-US" altLang="en-US" sz="1100" dirty="0" err="1">
                <a:latin typeface="+mj-lt"/>
              </a:rPr>
              <a:t>canalisation</a:t>
            </a:r>
            <a:r>
              <a:rPr lang="en-US" altLang="en-US" sz="1100" dirty="0">
                <a:latin typeface="+mj-lt"/>
              </a:rPr>
              <a:t>, positive and negative feedback lops, double binds …</a:t>
            </a:r>
          </a:p>
          <a:p>
            <a:pPr marL="0" marR="0" lvl="0" indent="-228600" eaLnBrk="1" fontAlgn="base" hangingPunct="1">
              <a:lnSpc>
                <a:spcPct val="90000"/>
              </a:lnSpc>
              <a:spcBef>
                <a:spcPct val="0"/>
              </a:spcBef>
              <a:spcAft>
                <a:spcPts val="600"/>
              </a:spcAft>
              <a:buClrTx/>
              <a:buSzTx/>
              <a:buFont typeface="Arial" panose="020B0604020202020204" pitchFamily="34" charset="0"/>
              <a:buChar char="•"/>
              <a:tabLst/>
            </a:pPr>
            <a:r>
              <a:rPr lang="en-US" altLang="en-US" sz="1100" dirty="0">
                <a:latin typeface="+mj-lt"/>
              </a:rPr>
              <a:t>areas of greatest impact – economic, environmental, social.</a:t>
            </a:r>
          </a:p>
          <a:p>
            <a:pPr marL="0" marR="0" lvl="0" indent="-228600" eaLnBrk="1" fontAlgn="base" hangingPunct="1">
              <a:lnSpc>
                <a:spcPct val="90000"/>
              </a:lnSpc>
              <a:spcBef>
                <a:spcPct val="0"/>
              </a:spcBef>
              <a:spcAft>
                <a:spcPts val="600"/>
              </a:spcAft>
              <a:buClrTx/>
              <a:buSzTx/>
              <a:buFont typeface="Arial" panose="020B0604020202020204" pitchFamily="34" charset="0"/>
              <a:buChar char="•"/>
              <a:tabLst/>
            </a:pPr>
            <a:r>
              <a:rPr lang="en-US" altLang="en-US" sz="1100" dirty="0">
                <a:latin typeface="+mj-lt"/>
              </a:rPr>
              <a:t>barriers to change – political, legal, physical constraints (PESTEL), vested interests.</a:t>
            </a:r>
          </a:p>
          <a:p>
            <a:pPr marL="0" marR="0" lvl="0" indent="-228600" eaLnBrk="1" fontAlgn="base" hangingPunct="1">
              <a:lnSpc>
                <a:spcPct val="90000"/>
              </a:lnSpc>
              <a:spcBef>
                <a:spcPct val="0"/>
              </a:spcBef>
              <a:spcAft>
                <a:spcPts val="600"/>
              </a:spcAft>
              <a:buClrTx/>
              <a:buSzTx/>
              <a:buFont typeface="Arial" panose="020B0604020202020204" pitchFamily="34" charset="0"/>
              <a:buChar char="•"/>
              <a:tabLst/>
            </a:pPr>
            <a:r>
              <a:rPr lang="en-US" altLang="en-US" sz="1100" dirty="0">
                <a:latin typeface="+mj-lt"/>
              </a:rPr>
              <a:t>conflicts of interests, tensions, discriminations.</a:t>
            </a:r>
          </a:p>
          <a:p>
            <a:pPr marL="0" marR="0" lvl="0" indent="-228600" eaLnBrk="1" fontAlgn="base" hangingPunct="1">
              <a:lnSpc>
                <a:spcPct val="90000"/>
              </a:lnSpc>
              <a:spcBef>
                <a:spcPct val="0"/>
              </a:spcBef>
              <a:spcAft>
                <a:spcPts val="600"/>
              </a:spcAft>
              <a:buClrTx/>
              <a:buSzTx/>
              <a:buFont typeface="Arial" panose="020B0604020202020204" pitchFamily="34" charset="0"/>
              <a:buChar char="•"/>
              <a:tabLst/>
            </a:pPr>
            <a:r>
              <a:rPr lang="en-US" altLang="en-US" sz="1100" dirty="0">
                <a:latin typeface="+mj-lt"/>
              </a:rPr>
              <a:t>opportunities for change – technology, research identification.</a:t>
            </a:r>
          </a:p>
          <a:p>
            <a:pPr marL="0" marR="0" lvl="0" indent="-228600" eaLnBrk="1" fontAlgn="base" hangingPunct="1">
              <a:lnSpc>
                <a:spcPct val="90000"/>
              </a:lnSpc>
              <a:spcBef>
                <a:spcPct val="0"/>
              </a:spcBef>
              <a:spcAft>
                <a:spcPts val="600"/>
              </a:spcAft>
              <a:buClrTx/>
              <a:buSzTx/>
              <a:buFont typeface="Arial" panose="020B0604020202020204" pitchFamily="34" charset="0"/>
              <a:buChar char="•"/>
              <a:tabLst/>
            </a:pPr>
            <a:endParaRPr lang="en-US" altLang="en-US" sz="1100" dirty="0">
              <a:latin typeface="+mj-lt"/>
            </a:endParaRPr>
          </a:p>
          <a:p>
            <a:pPr marR="0" lvl="0" eaLnBrk="1" fontAlgn="base" hangingPunct="1">
              <a:lnSpc>
                <a:spcPct val="90000"/>
              </a:lnSpc>
              <a:spcBef>
                <a:spcPct val="0"/>
              </a:spcBef>
              <a:spcAft>
                <a:spcPts val="600"/>
              </a:spcAft>
              <a:buClrTx/>
              <a:buSzTx/>
              <a:tabLst/>
            </a:pPr>
            <a:r>
              <a:rPr lang="en-US" altLang="en-US" sz="1100" b="1" dirty="0">
                <a:latin typeface="+mj-lt"/>
              </a:rPr>
              <a:t>Capability</a:t>
            </a:r>
          </a:p>
          <a:p>
            <a:pPr marR="0" lvl="0" eaLnBrk="1" fontAlgn="base" hangingPunct="1">
              <a:lnSpc>
                <a:spcPct val="90000"/>
              </a:lnSpc>
              <a:spcBef>
                <a:spcPct val="0"/>
              </a:spcBef>
              <a:spcAft>
                <a:spcPts val="600"/>
              </a:spcAft>
              <a:buClrTx/>
              <a:buSzTx/>
              <a:tabLst/>
            </a:pPr>
            <a:r>
              <a:rPr lang="en-US" altLang="en-US" sz="1100" dirty="0">
                <a:latin typeface="+mj-lt"/>
              </a:rPr>
              <a:t>What could we achieve with the system(s) right now if we made obvious changes. (e.g. a campaign to reduce food waste in households).</a:t>
            </a:r>
          </a:p>
          <a:p>
            <a:pPr marL="0" marR="0" lvl="0" indent="-228600" eaLnBrk="1" fontAlgn="base" hangingPunct="1">
              <a:lnSpc>
                <a:spcPct val="90000"/>
              </a:lnSpc>
              <a:spcBef>
                <a:spcPct val="0"/>
              </a:spcBef>
              <a:spcAft>
                <a:spcPts val="600"/>
              </a:spcAft>
              <a:buClrTx/>
              <a:buSzTx/>
              <a:buFont typeface="Arial" panose="020B0604020202020204" pitchFamily="34" charset="0"/>
              <a:buChar char="•"/>
              <a:tabLst/>
            </a:pPr>
            <a:endParaRPr lang="en-US" altLang="en-US" sz="1100" dirty="0">
              <a:latin typeface="+mj-lt"/>
            </a:endParaRPr>
          </a:p>
          <a:p>
            <a:pPr marR="0" lvl="0" eaLnBrk="1" fontAlgn="base" hangingPunct="1">
              <a:lnSpc>
                <a:spcPct val="90000"/>
              </a:lnSpc>
              <a:spcBef>
                <a:spcPct val="0"/>
              </a:spcBef>
              <a:spcAft>
                <a:spcPts val="600"/>
              </a:spcAft>
              <a:buClrTx/>
              <a:buSzTx/>
              <a:tabLst/>
            </a:pPr>
            <a:r>
              <a:rPr lang="en-US" altLang="en-US" sz="1100" b="1" dirty="0" err="1">
                <a:latin typeface="+mj-lt"/>
              </a:rPr>
              <a:t>Potentality</a:t>
            </a:r>
            <a:endParaRPr lang="en-US" altLang="en-US" sz="1100" b="1" dirty="0">
              <a:latin typeface="+mj-lt"/>
            </a:endParaRPr>
          </a:p>
          <a:p>
            <a:pPr marR="0" lvl="0" eaLnBrk="1" fontAlgn="base" hangingPunct="1">
              <a:lnSpc>
                <a:spcPct val="90000"/>
              </a:lnSpc>
              <a:spcBef>
                <a:spcPct val="0"/>
              </a:spcBef>
              <a:spcAft>
                <a:spcPts val="600"/>
              </a:spcAft>
              <a:buClrTx/>
              <a:buSzTx/>
              <a:tabLst/>
            </a:pPr>
            <a:r>
              <a:rPr lang="en-US" altLang="en-US" sz="1100" dirty="0">
                <a:latin typeface="+mj-lt"/>
              </a:rPr>
              <a:t>What could be done if we address barriers and challenge existing practices or rules (e.g. change legislation on pre-heating food waste before digestor stage). </a:t>
            </a:r>
          </a:p>
          <a:p>
            <a:pPr marL="0" marR="0" lvl="0" indent="-228600" eaLnBrk="1" fontAlgn="base" hangingPunct="1">
              <a:lnSpc>
                <a:spcPct val="90000"/>
              </a:lnSpc>
              <a:spcBef>
                <a:spcPct val="0"/>
              </a:spcBef>
              <a:spcAft>
                <a:spcPts val="600"/>
              </a:spcAft>
              <a:buClrTx/>
              <a:buSzTx/>
              <a:buFont typeface="Arial" panose="020B0604020202020204" pitchFamily="34" charset="0"/>
              <a:buChar char="•"/>
              <a:tabLst/>
            </a:pPr>
            <a:endParaRPr lang="en-US" altLang="en-US" sz="1100" dirty="0">
              <a:latin typeface="+mj-lt"/>
            </a:endParaRPr>
          </a:p>
          <a:p>
            <a:pPr marR="0" lvl="0" eaLnBrk="1" fontAlgn="base" hangingPunct="1">
              <a:lnSpc>
                <a:spcPct val="90000"/>
              </a:lnSpc>
              <a:spcBef>
                <a:spcPct val="0"/>
              </a:spcBef>
              <a:spcAft>
                <a:spcPts val="600"/>
              </a:spcAft>
              <a:buClrTx/>
              <a:buSzTx/>
              <a:tabLst/>
            </a:pPr>
            <a:r>
              <a:rPr lang="en-US" altLang="en-US" sz="1100" b="1" dirty="0">
                <a:latin typeface="+mj-lt"/>
              </a:rPr>
              <a:t>Transformability</a:t>
            </a:r>
          </a:p>
          <a:p>
            <a:pPr marR="0" lvl="0" eaLnBrk="1" fontAlgn="base" hangingPunct="1">
              <a:lnSpc>
                <a:spcPct val="90000"/>
              </a:lnSpc>
              <a:spcBef>
                <a:spcPct val="0"/>
              </a:spcBef>
              <a:spcAft>
                <a:spcPts val="600"/>
              </a:spcAft>
              <a:buClrTx/>
              <a:buSzTx/>
              <a:tabLst/>
            </a:pPr>
            <a:r>
              <a:rPr lang="en-US" altLang="en-US" sz="1100" dirty="0">
                <a:latin typeface="+mj-lt"/>
              </a:rPr>
              <a:t>This is the area of radical change that would require large scale commitments or a strategy for restructuring (e.g. small scale, local food digestors).</a:t>
            </a:r>
          </a:p>
          <a:p>
            <a:pPr marL="0" marR="0" lvl="0" indent="-228600" eaLnBrk="1" fontAlgn="base" hangingPunct="1">
              <a:lnSpc>
                <a:spcPct val="90000"/>
              </a:lnSpc>
              <a:spcBef>
                <a:spcPct val="0"/>
              </a:spcBef>
              <a:spcAft>
                <a:spcPts val="600"/>
              </a:spcAft>
              <a:buClrTx/>
              <a:buSzTx/>
              <a:buFont typeface="Arial" panose="020B0604020202020204" pitchFamily="34" charset="0"/>
              <a:buChar char="•"/>
              <a:tabLst/>
            </a:pPr>
            <a:endParaRPr lang="en-US" altLang="en-US" sz="1100" dirty="0">
              <a:latin typeface="+mj-lt"/>
            </a:endParaRPr>
          </a:p>
        </p:txBody>
      </p:sp>
      <p:graphicFrame>
        <p:nvGraphicFramePr>
          <p:cNvPr id="2" name="Table 1">
            <a:extLst>
              <a:ext uri="{FF2B5EF4-FFF2-40B4-BE49-F238E27FC236}">
                <a16:creationId xmlns:a16="http://schemas.microsoft.com/office/drawing/2014/main" id="{398F398E-B10D-4549-9B1D-8F4A029AD092}"/>
              </a:ext>
            </a:extLst>
          </p:cNvPr>
          <p:cNvGraphicFramePr>
            <a:graphicFrameLocks noGrp="1"/>
          </p:cNvGraphicFramePr>
          <p:nvPr>
            <p:extLst>
              <p:ext uri="{D42A27DB-BD31-4B8C-83A1-F6EECF244321}">
                <p14:modId xmlns:p14="http://schemas.microsoft.com/office/powerpoint/2010/main" val="3965713297"/>
              </p:ext>
            </p:extLst>
          </p:nvPr>
        </p:nvGraphicFramePr>
        <p:xfrm>
          <a:off x="754017" y="758506"/>
          <a:ext cx="5507367" cy="3989068"/>
        </p:xfrm>
        <a:graphic>
          <a:graphicData uri="http://schemas.openxmlformats.org/drawingml/2006/table">
            <a:tbl>
              <a:tblPr firstRow="1" bandRow="1">
                <a:tableStyleId>{16D9F66E-5EB9-4882-86FB-DCBF35E3C3E4}</a:tableStyleId>
              </a:tblPr>
              <a:tblGrid>
                <a:gridCol w="1502622">
                  <a:extLst>
                    <a:ext uri="{9D8B030D-6E8A-4147-A177-3AD203B41FA5}">
                      <a16:colId xmlns:a16="http://schemas.microsoft.com/office/drawing/2014/main" val="1879328210"/>
                    </a:ext>
                  </a:extLst>
                </a:gridCol>
                <a:gridCol w="4004745">
                  <a:extLst>
                    <a:ext uri="{9D8B030D-6E8A-4147-A177-3AD203B41FA5}">
                      <a16:colId xmlns:a16="http://schemas.microsoft.com/office/drawing/2014/main" val="2929449237"/>
                    </a:ext>
                  </a:extLst>
                </a:gridCol>
              </a:tblGrid>
              <a:tr h="800549">
                <a:tc>
                  <a:txBody>
                    <a:bodyPr/>
                    <a:lstStyle/>
                    <a:p>
                      <a:pPr algn="just">
                        <a:lnSpc>
                          <a:spcPct val="107000"/>
                        </a:lnSpc>
                        <a:spcAft>
                          <a:spcPts val="800"/>
                        </a:spcAft>
                      </a:pPr>
                      <a:r>
                        <a:rPr lang="en-US" sz="1600" b="1">
                          <a:latin typeface="+mj-lt"/>
                        </a:rPr>
                        <a:t>Actuality</a:t>
                      </a:r>
                      <a:endParaRPr lang="en-GB" sz="1600" b="1">
                        <a:latin typeface="+mj-lt"/>
                      </a:endParaRPr>
                    </a:p>
                  </a:txBody>
                  <a:tcPr marL="61288" marR="61288" marT="0" marB="0"/>
                </a:tc>
                <a:tc>
                  <a:txBody>
                    <a:bodyPr/>
                    <a:lstStyle/>
                    <a:p>
                      <a:pPr algn="just">
                        <a:lnSpc>
                          <a:spcPct val="107000"/>
                        </a:lnSpc>
                        <a:spcAft>
                          <a:spcPts val="800"/>
                        </a:spcAft>
                      </a:pPr>
                      <a:r>
                        <a:rPr lang="en-US" sz="1600" b="1" dirty="0">
                          <a:latin typeface="+mj-lt"/>
                        </a:rPr>
                        <a:t>What we are managing to do now, with existing resources, under existing constraints.</a:t>
                      </a:r>
                      <a:endParaRPr lang="en-GB" sz="1600" b="1" dirty="0">
                        <a:latin typeface="+mj-lt"/>
                      </a:endParaRPr>
                    </a:p>
                  </a:txBody>
                  <a:tcPr marL="61288" marR="61288" marT="0" marB="0"/>
                </a:tc>
                <a:extLst>
                  <a:ext uri="{0D108BD9-81ED-4DB2-BD59-A6C34878D82A}">
                    <a16:rowId xmlns:a16="http://schemas.microsoft.com/office/drawing/2014/main" val="1692605181"/>
                  </a:ext>
                </a:extLst>
              </a:tr>
              <a:tr h="1062840">
                <a:tc>
                  <a:txBody>
                    <a:bodyPr/>
                    <a:lstStyle/>
                    <a:p>
                      <a:pPr algn="just">
                        <a:lnSpc>
                          <a:spcPct val="107000"/>
                        </a:lnSpc>
                        <a:spcAft>
                          <a:spcPts val="800"/>
                        </a:spcAft>
                      </a:pPr>
                      <a:r>
                        <a:rPr lang="en-US" sz="1600" b="1" dirty="0">
                          <a:latin typeface="+mj-lt"/>
                        </a:rPr>
                        <a:t>Capability</a:t>
                      </a:r>
                      <a:endParaRPr lang="en-GB" sz="1600" b="1" dirty="0">
                        <a:latin typeface="+mj-lt"/>
                      </a:endParaRPr>
                    </a:p>
                  </a:txBody>
                  <a:tcPr marL="61288" marR="61288" marT="0" marB="0"/>
                </a:tc>
                <a:tc>
                  <a:txBody>
                    <a:bodyPr/>
                    <a:lstStyle/>
                    <a:p>
                      <a:pPr algn="just">
                        <a:lnSpc>
                          <a:spcPct val="107000"/>
                        </a:lnSpc>
                        <a:spcAft>
                          <a:spcPts val="800"/>
                        </a:spcAft>
                      </a:pPr>
                      <a:r>
                        <a:rPr lang="en-US" sz="1600" b="1">
                          <a:latin typeface="+mj-lt"/>
                        </a:rPr>
                        <a:t>This is what we could be doing (still right now) with existing resources, under existing constraints, if we really worked at it.</a:t>
                      </a:r>
                      <a:endParaRPr lang="en-GB" sz="1600" b="1">
                        <a:latin typeface="+mj-lt"/>
                      </a:endParaRPr>
                    </a:p>
                  </a:txBody>
                  <a:tcPr marL="61288" marR="61288" marT="0" marB="0"/>
                </a:tc>
                <a:extLst>
                  <a:ext uri="{0D108BD9-81ED-4DB2-BD59-A6C34878D82A}">
                    <a16:rowId xmlns:a16="http://schemas.microsoft.com/office/drawing/2014/main" val="466736962"/>
                  </a:ext>
                </a:extLst>
              </a:tr>
              <a:tr h="1325130">
                <a:tc>
                  <a:txBody>
                    <a:bodyPr/>
                    <a:lstStyle/>
                    <a:p>
                      <a:pPr algn="just">
                        <a:lnSpc>
                          <a:spcPct val="107000"/>
                        </a:lnSpc>
                        <a:spcAft>
                          <a:spcPts val="800"/>
                        </a:spcAft>
                      </a:pPr>
                      <a:r>
                        <a:rPr lang="en-US" sz="1600" b="1">
                          <a:latin typeface="+mj-lt"/>
                        </a:rPr>
                        <a:t>Potentiality</a:t>
                      </a:r>
                      <a:endParaRPr lang="en-GB" sz="1600" b="1">
                        <a:latin typeface="+mj-lt"/>
                      </a:endParaRPr>
                    </a:p>
                  </a:txBody>
                  <a:tcPr marL="61288" marR="61288" marT="0" marB="0"/>
                </a:tc>
                <a:tc>
                  <a:txBody>
                    <a:bodyPr/>
                    <a:lstStyle/>
                    <a:p>
                      <a:pPr algn="just">
                        <a:lnSpc>
                          <a:spcPct val="107000"/>
                        </a:lnSpc>
                        <a:spcAft>
                          <a:spcPts val="800"/>
                        </a:spcAft>
                      </a:pPr>
                      <a:r>
                        <a:rPr lang="en-US" sz="1600" b="1">
                          <a:latin typeface="+mj-lt"/>
                        </a:rPr>
                        <a:t>This is what we ought to be doing by developing our resources and removing constraints, although still operating within the bounds of what is known to be feasible.</a:t>
                      </a:r>
                      <a:endParaRPr lang="en-GB" sz="1600" b="1">
                        <a:latin typeface="+mj-lt"/>
                      </a:endParaRPr>
                    </a:p>
                  </a:txBody>
                  <a:tcPr marL="61288" marR="61288" marT="0" marB="0"/>
                </a:tc>
                <a:extLst>
                  <a:ext uri="{0D108BD9-81ED-4DB2-BD59-A6C34878D82A}">
                    <a16:rowId xmlns:a16="http://schemas.microsoft.com/office/drawing/2014/main" val="955070374"/>
                  </a:ext>
                </a:extLst>
              </a:tr>
              <a:tr h="800549">
                <a:tc>
                  <a:txBody>
                    <a:bodyPr/>
                    <a:lstStyle/>
                    <a:p>
                      <a:pPr algn="just">
                        <a:lnSpc>
                          <a:spcPct val="107000"/>
                        </a:lnSpc>
                        <a:spcAft>
                          <a:spcPts val="800"/>
                        </a:spcAft>
                      </a:pPr>
                      <a:r>
                        <a:rPr lang="en-GB" sz="1600" b="1">
                          <a:latin typeface="+mj-lt"/>
                        </a:rPr>
                        <a:t>Transformability</a:t>
                      </a:r>
                    </a:p>
                  </a:txBody>
                  <a:tcPr marL="61288" marR="61288" marT="0" marB="0"/>
                </a:tc>
                <a:tc>
                  <a:txBody>
                    <a:bodyPr/>
                    <a:lstStyle/>
                    <a:p>
                      <a:pPr algn="just">
                        <a:lnSpc>
                          <a:spcPct val="107000"/>
                        </a:lnSpc>
                        <a:spcAft>
                          <a:spcPts val="800"/>
                        </a:spcAft>
                      </a:pPr>
                      <a:r>
                        <a:rPr lang="en-GB" sz="1600" b="1" dirty="0">
                          <a:latin typeface="+mj-lt"/>
                        </a:rPr>
                        <a:t>What we could do if we are prepared to challenge the boundaries and consider structural changes.</a:t>
                      </a:r>
                    </a:p>
                  </a:txBody>
                  <a:tcPr marL="61288" marR="61288" marT="0" marB="0"/>
                </a:tc>
                <a:extLst>
                  <a:ext uri="{0D108BD9-81ED-4DB2-BD59-A6C34878D82A}">
                    <a16:rowId xmlns:a16="http://schemas.microsoft.com/office/drawing/2014/main" val="1713889042"/>
                  </a:ext>
                </a:extLst>
              </a:tr>
            </a:tbl>
          </a:graphicData>
        </a:graphic>
      </p:graphicFrame>
    </p:spTree>
    <p:extLst>
      <p:ext uri="{BB962C8B-B14F-4D97-AF65-F5344CB8AC3E}">
        <p14:creationId xmlns:p14="http://schemas.microsoft.com/office/powerpoint/2010/main" val="14366161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3000"/>
                <a:satMod val="150000"/>
                <a:shade val="98000"/>
                <a:lumMod val="102000"/>
              </a:schemeClr>
            </a:gs>
            <a:gs pos="50000">
              <a:schemeClr val="bg1">
                <a:tint val="98000"/>
                <a:satMod val="130000"/>
                <a:shade val="90000"/>
                <a:lumMod val="103000"/>
              </a:schemeClr>
            </a:gs>
            <a:gs pos="100000">
              <a:schemeClr val="bg1">
                <a:shade val="63000"/>
                <a:satMod val="120000"/>
              </a:schemeClr>
            </a:gs>
          </a:gsLst>
          <a:lin ang="5400000" scaled="0"/>
        </a:gradFill>
        <a:effectLst/>
      </p:bgPr>
    </p:bg>
    <p:spTree>
      <p:nvGrpSpPr>
        <p:cNvPr id="1" name=""/>
        <p:cNvGrpSpPr/>
        <p:nvPr/>
      </p:nvGrpSpPr>
      <p:grpSpPr>
        <a:xfrm>
          <a:off x="0" y="0"/>
          <a:ext cx="0" cy="0"/>
          <a:chOff x="0" y="0"/>
          <a:chExt cx="0" cy="0"/>
        </a:xfrm>
      </p:grpSpPr>
      <p:sp useBgFill="1">
        <p:nvSpPr>
          <p:cNvPr id="73" name="Rectangle 72">
            <a:extLst>
              <a:ext uri="{FF2B5EF4-FFF2-40B4-BE49-F238E27FC236}">
                <a16:creationId xmlns:a16="http://schemas.microsoft.com/office/drawing/2014/main" id="{A2509F26-B5DC-4BA7-B476-4CB044237A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Impact" panose="020B0806030902050204"/>
              <a:ea typeface="+mn-ea"/>
              <a:cs typeface="+mn-cs"/>
            </a:endParaRPr>
          </a:p>
        </p:txBody>
      </p:sp>
      <p:sp>
        <p:nvSpPr>
          <p:cNvPr id="75" name="Rectangle 74">
            <a:extLst>
              <a:ext uri="{FF2B5EF4-FFF2-40B4-BE49-F238E27FC236}">
                <a16:creationId xmlns:a16="http://schemas.microsoft.com/office/drawing/2014/main" id="{DB103EB1-B135-4526-B883-33228FC27FF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1480000">
            <a:off x="815340" y="683404"/>
            <a:ext cx="10561320" cy="5404104"/>
          </a:xfrm>
          <a:prstGeom prst="rect">
            <a:avLst/>
          </a:prstGeom>
          <a:solidFill>
            <a:srgbClr val="FFFFFF"/>
          </a:solidFill>
          <a:ln w="3175" cap="sq" cmpd="thinThick">
            <a:solidFill>
              <a:srgbClr val="DDDDDD"/>
            </a:solidFill>
            <a:miter lim="800000"/>
          </a:ln>
          <a:effectLst>
            <a:outerShdw blurRad="266700" dist="1143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Impact" panose="020B0806030902050204"/>
              <a:ea typeface="+mn-ea"/>
              <a:cs typeface="+mn-cs"/>
            </a:endParaRPr>
          </a:p>
        </p:txBody>
      </p:sp>
      <p:pic>
        <p:nvPicPr>
          <p:cNvPr id="1028" name="Picture 4">
            <a:extLst>
              <a:ext uri="{FF2B5EF4-FFF2-40B4-BE49-F238E27FC236}">
                <a16:creationId xmlns:a16="http://schemas.microsoft.com/office/drawing/2014/main" id="{F71553AD-F092-42FE-B8DC-04707B588E4E}"/>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96" r="2" b="2"/>
          <a:stretch/>
        </p:blipFill>
        <p:spPr bwMode="auto">
          <a:xfrm rot="21480000">
            <a:off x="1137837" y="1003258"/>
            <a:ext cx="9916327" cy="476439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309386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A84FB4D7-2C69-418A-8E54-742DB17109DE}"/>
              </a:ext>
            </a:extLst>
          </p:cNvPr>
          <p:cNvSpPr/>
          <p:nvPr/>
        </p:nvSpPr>
        <p:spPr>
          <a:xfrm>
            <a:off x="590549" y="714018"/>
            <a:ext cx="10306051" cy="5232202"/>
          </a:xfrm>
          <a:prstGeom prst="rect">
            <a:avLst/>
          </a:prstGeom>
        </p:spPr>
        <p:txBody>
          <a:bodyPr wrap="square">
            <a:spAutoFit/>
          </a:bodyPr>
          <a:lstStyle/>
          <a:p>
            <a:pPr algn="just">
              <a:spcAft>
                <a:spcPts val="0"/>
              </a:spcAft>
            </a:pPr>
            <a:r>
              <a:rPr lang="en-GB" sz="2800" dirty="0">
                <a:latin typeface="Calibri" panose="020F0502020204030204" pitchFamily="34" charset="0"/>
                <a:ea typeface="Calibri" panose="020F0502020204030204" pitchFamily="34" charset="0"/>
                <a:cs typeface="Times New Roman" panose="02020603050405020304" pitchFamily="18" charset="0"/>
              </a:rPr>
              <a:t>FEW nexus in a broad industrial symbiosis</a:t>
            </a:r>
          </a:p>
          <a:p>
            <a:pPr algn="just">
              <a:spcAft>
                <a:spcPts val="0"/>
              </a:spcAft>
            </a:pPr>
            <a:r>
              <a:rPr lang="en-GB" dirty="0">
                <a:latin typeface="Calibri" panose="020F0502020204030204" pitchFamily="34" charset="0"/>
                <a:ea typeface="Calibri" panose="020F0502020204030204" pitchFamily="34" charset="0"/>
                <a:cs typeface="Times New Roman" panose="02020603050405020304" pitchFamily="18" charset="0"/>
              </a:rPr>
              <a:t> </a:t>
            </a:r>
          </a:p>
          <a:p>
            <a:pPr algn="just">
              <a:spcAft>
                <a:spcPts val="0"/>
              </a:spcAft>
            </a:pPr>
            <a:r>
              <a:rPr lang="en-GB" dirty="0">
                <a:latin typeface="Calibri" panose="020F0502020204030204" pitchFamily="34" charset="0"/>
                <a:ea typeface="Calibri" panose="020F0502020204030204" pitchFamily="34" charset="0"/>
                <a:cs typeface="Times New Roman" panose="02020603050405020304" pitchFamily="18" charset="0"/>
              </a:rPr>
              <a:t>Management of waste streams (through e.g. capturing, purification, concentrating, sorting, collecting, exchanging or preparation) specifically for the use as resource for other organisations across sectors and/or across value chains</a:t>
            </a:r>
          </a:p>
          <a:p>
            <a:pPr algn="just">
              <a:spcAft>
                <a:spcPts val="0"/>
              </a:spcAft>
            </a:pPr>
            <a:r>
              <a:rPr lang="en-GB" dirty="0">
                <a:latin typeface="Calibri" panose="020F0502020204030204" pitchFamily="34" charset="0"/>
                <a:ea typeface="Calibri" panose="020F0502020204030204" pitchFamily="34" charset="0"/>
                <a:cs typeface="Times New Roman" panose="02020603050405020304" pitchFamily="18" charset="0"/>
              </a:rPr>
              <a:t> </a:t>
            </a:r>
          </a:p>
          <a:p>
            <a:pPr algn="just">
              <a:spcAft>
                <a:spcPts val="0"/>
              </a:spcAft>
            </a:pPr>
            <a:r>
              <a:rPr lang="en-GB" dirty="0">
                <a:latin typeface="Calibri" panose="020F0502020204030204" pitchFamily="34" charset="0"/>
                <a:ea typeface="Calibri" panose="020F0502020204030204" pitchFamily="34" charset="0"/>
                <a:cs typeface="Times New Roman" panose="02020603050405020304" pitchFamily="18" charset="0"/>
              </a:rPr>
              <a:t>Do this by using local and regional perspectives on infrastructures (e.g. waste and water management, gas networks), communities and energy grids (e.g. district  heat  integration ), including distributed generation and the role that symbiosis can play in  fluctuating  energy  grids  (i.e. grid services, seasonal storage, biomass or heat pumps integration).</a:t>
            </a:r>
          </a:p>
          <a:p>
            <a:pPr algn="just">
              <a:spcAft>
                <a:spcPts val="0"/>
              </a:spcAft>
            </a:pPr>
            <a:endParaRPr lang="en-GB"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n-GB" b="1" dirty="0">
                <a:latin typeface="Calibri" panose="020F0502020204030204" pitchFamily="34" charset="0"/>
                <a:ea typeface="Calibri" panose="020F0502020204030204" pitchFamily="34" charset="0"/>
                <a:cs typeface="Times New Roman" panose="02020603050405020304" pitchFamily="18" charset="0"/>
              </a:rPr>
              <a:t>Activities</a:t>
            </a:r>
          </a:p>
          <a:p>
            <a:pPr algn="just">
              <a:spcAft>
                <a:spcPts val="0"/>
              </a:spcAft>
            </a:pPr>
            <a:r>
              <a:rPr lang="en-GB" dirty="0">
                <a:latin typeface="Calibri" panose="020F0502020204030204" pitchFamily="34" charset="0"/>
                <a:ea typeface="Calibri" panose="020F0502020204030204" pitchFamily="34" charset="0"/>
                <a:cs typeface="Times New Roman" panose="02020603050405020304" pitchFamily="18" charset="0"/>
              </a:rPr>
              <a:t> </a:t>
            </a:r>
          </a:p>
          <a:p>
            <a:pPr algn="just">
              <a:spcAft>
                <a:spcPts val="0"/>
              </a:spcAft>
            </a:pPr>
            <a:r>
              <a:rPr lang="en-GB" dirty="0">
                <a:latin typeface="Calibri" panose="020F0502020204030204" pitchFamily="34" charset="0"/>
                <a:ea typeface="Calibri" panose="020F0502020204030204" pitchFamily="34" charset="0"/>
                <a:cs typeface="Times New Roman" panose="02020603050405020304" pitchFamily="18" charset="0"/>
              </a:rPr>
              <a:t>Process (re-)design to integrate and adapt existing processes to enhance industrial symbiosis  (energy and material flow coupling, infrastructure and logistics).</a:t>
            </a:r>
          </a:p>
          <a:p>
            <a:pPr algn="just">
              <a:spcAft>
                <a:spcPts val="0"/>
              </a:spcAft>
            </a:pPr>
            <a:r>
              <a:rPr lang="fr-FR" dirty="0">
                <a:latin typeface="Calibri" panose="020F0502020204030204" pitchFamily="34" charset="0"/>
                <a:ea typeface="Calibri" panose="020F0502020204030204" pitchFamily="34" charset="0"/>
                <a:cs typeface="Times New Roman" panose="02020603050405020304" pitchFamily="18" charset="0"/>
              </a:rPr>
              <a:t> </a:t>
            </a:r>
            <a:endParaRPr lang="en-GB" dirty="0">
              <a:latin typeface="Calibri" panose="020F0502020204030204" pitchFamily="34" charset="0"/>
              <a:ea typeface="Calibri" panose="020F0502020204030204" pitchFamily="34" charset="0"/>
              <a:cs typeface="Times New Roman" panose="02020603050405020304" pitchFamily="18" charset="0"/>
            </a:endParaRPr>
          </a:p>
          <a:p>
            <a:pPr algn="just">
              <a:spcAft>
                <a:spcPts val="0"/>
              </a:spcAft>
            </a:pPr>
            <a:r>
              <a:rPr lang="en-GB" dirty="0">
                <a:latin typeface="Calibri" panose="020F0502020204030204" pitchFamily="34" charset="0"/>
                <a:ea typeface="Calibri" panose="020F0502020204030204" pitchFamily="34" charset="0"/>
                <a:cs typeface="Times New Roman" panose="02020603050405020304" pitchFamily="18" charset="0"/>
              </a:rPr>
              <a:t>Integration of information technology, including artificial intelligence, for the design and the  operational  management of exchange  streams  in a  dynamic  production  environment.</a:t>
            </a:r>
          </a:p>
        </p:txBody>
      </p:sp>
    </p:spTree>
    <p:extLst>
      <p:ext uri="{BB962C8B-B14F-4D97-AF65-F5344CB8AC3E}">
        <p14:creationId xmlns:p14="http://schemas.microsoft.com/office/powerpoint/2010/main" val="36804768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3" name="Rectangle 18">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1" name="Group 20">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22"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6"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7"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28"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9"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0"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4"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5"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6"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7"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38"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39"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44" name="Group 43">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45" name="Rectangle 44">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6"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7" name="Rectangle 46">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Title 2">
            <a:extLst>
              <a:ext uri="{FF2B5EF4-FFF2-40B4-BE49-F238E27FC236}">
                <a16:creationId xmlns:a16="http://schemas.microsoft.com/office/drawing/2014/main" id="{1AABF984-2AAD-4B04-8F7A-FAF68F30BC05}"/>
              </a:ext>
            </a:extLst>
          </p:cNvPr>
          <p:cNvSpPr>
            <a:spLocks noGrp="1"/>
          </p:cNvSpPr>
          <p:nvPr>
            <p:ph type="title"/>
          </p:nvPr>
        </p:nvSpPr>
        <p:spPr>
          <a:xfrm>
            <a:off x="904877" y="2415322"/>
            <a:ext cx="3451730" cy="2399869"/>
          </a:xfrm>
        </p:spPr>
        <p:txBody>
          <a:bodyPr vert="horz" lIns="91440" tIns="45720" rIns="91440" bIns="45720" rtlCol="0" anchor="ctr">
            <a:normAutofit/>
          </a:bodyPr>
          <a:lstStyle/>
          <a:p>
            <a:pPr algn="ctr"/>
            <a:r>
              <a:rPr lang="en-US" sz="3700" b="1" kern="1200" dirty="0">
                <a:solidFill>
                  <a:srgbClr val="FFFFFF"/>
                </a:solidFill>
                <a:latin typeface="+mj-lt"/>
                <a:ea typeface="+mj-ea"/>
                <a:cs typeface="+mj-cs"/>
              </a:rPr>
              <a:t>System mapping </a:t>
            </a:r>
            <a:r>
              <a:rPr lang="en-US" sz="3700" kern="1200" dirty="0">
                <a:solidFill>
                  <a:srgbClr val="FFFFFF"/>
                </a:solidFill>
                <a:latin typeface="+mj-lt"/>
                <a:ea typeface="+mj-ea"/>
                <a:cs typeface="+mj-cs"/>
              </a:rPr>
              <a:t>– what does this mean? </a:t>
            </a:r>
            <a:br>
              <a:rPr lang="en-US" sz="3700" kern="1200" dirty="0">
                <a:solidFill>
                  <a:srgbClr val="FFFFFF"/>
                </a:solidFill>
                <a:latin typeface="+mj-lt"/>
                <a:ea typeface="+mj-ea"/>
                <a:cs typeface="+mj-cs"/>
              </a:rPr>
            </a:br>
            <a:endParaRPr lang="en-US" sz="3700" kern="1200" dirty="0">
              <a:solidFill>
                <a:srgbClr val="FFFFFF"/>
              </a:solidFill>
              <a:latin typeface="+mj-lt"/>
              <a:ea typeface="+mj-ea"/>
              <a:cs typeface="+mj-cs"/>
            </a:endParaRPr>
          </a:p>
        </p:txBody>
      </p:sp>
      <p:sp>
        <p:nvSpPr>
          <p:cNvPr id="2" name="Rectangle 1"/>
          <p:cNvSpPr/>
          <p:nvPr/>
        </p:nvSpPr>
        <p:spPr>
          <a:xfrm>
            <a:off x="5120640" y="804672"/>
            <a:ext cx="6281928" cy="5248656"/>
          </a:xfrm>
          <a:prstGeom prst="rect">
            <a:avLst/>
          </a:prstGeom>
        </p:spPr>
        <p:txBody>
          <a:bodyPr vert="horz" lIns="91440" tIns="45720" rIns="91440" bIns="45720" rtlCol="0" anchor="ctr">
            <a:normAutofit/>
          </a:bodyPr>
          <a:lstStyle/>
          <a:p>
            <a:pPr marL="114300" lvl="0" indent="-228600" algn="just">
              <a:lnSpc>
                <a:spcPct val="90000"/>
              </a:lnSpc>
              <a:spcAft>
                <a:spcPts val="600"/>
              </a:spcAft>
              <a:buFont typeface="Arial" panose="020B0604020202020204" pitchFamily="34" charset="0"/>
              <a:buChar char="•"/>
            </a:pPr>
            <a:r>
              <a:rPr lang="en-US" sz="2000" dirty="0">
                <a:effectLst/>
              </a:rPr>
              <a:t>Physical flows and stocks of materials (food, sewage, waters etc.) and energy in and out of the system and the flow loops within, taking full account of biological, chemical and physical transformations and the quality of materials.</a:t>
            </a:r>
          </a:p>
          <a:p>
            <a:pPr marL="114300" lvl="0" indent="-228600" algn="just">
              <a:lnSpc>
                <a:spcPct val="90000"/>
              </a:lnSpc>
              <a:spcAft>
                <a:spcPts val="600"/>
              </a:spcAft>
              <a:buFont typeface="Arial" panose="020B0604020202020204" pitchFamily="34" charset="0"/>
              <a:buChar char="•"/>
            </a:pPr>
            <a:endParaRPr lang="en-US" sz="2000" dirty="0">
              <a:effectLst/>
            </a:endParaRPr>
          </a:p>
          <a:p>
            <a:pPr marL="114300" lvl="0" indent="-228600" algn="just">
              <a:lnSpc>
                <a:spcPct val="90000"/>
              </a:lnSpc>
              <a:spcAft>
                <a:spcPts val="600"/>
              </a:spcAft>
              <a:buFont typeface="Arial" panose="020B0604020202020204" pitchFamily="34" charset="0"/>
              <a:buChar char="•"/>
            </a:pPr>
            <a:r>
              <a:rPr lang="en-US" sz="2000" dirty="0">
                <a:effectLst/>
              </a:rPr>
              <a:t>Overlaying that layer is the human, </a:t>
            </a:r>
            <a:r>
              <a:rPr lang="en-US" sz="2000" dirty="0" err="1">
                <a:effectLst/>
              </a:rPr>
              <a:t>organisational</a:t>
            </a:r>
            <a:r>
              <a:rPr lang="en-US" sz="2000" dirty="0">
                <a:effectLst/>
              </a:rPr>
              <a:t> and information structures and flows including financial transactions.</a:t>
            </a:r>
          </a:p>
          <a:p>
            <a:pPr marL="114300" lvl="0" indent="-228600" algn="just">
              <a:lnSpc>
                <a:spcPct val="90000"/>
              </a:lnSpc>
              <a:spcAft>
                <a:spcPts val="600"/>
              </a:spcAft>
              <a:buFont typeface="Arial" panose="020B0604020202020204" pitchFamily="34" charset="0"/>
              <a:buChar char="•"/>
            </a:pPr>
            <a:endParaRPr lang="en-US" sz="2000" dirty="0">
              <a:effectLst/>
            </a:endParaRPr>
          </a:p>
          <a:p>
            <a:pPr marL="114300" lvl="0" indent="-228600" algn="just">
              <a:lnSpc>
                <a:spcPct val="90000"/>
              </a:lnSpc>
              <a:spcAft>
                <a:spcPts val="600"/>
              </a:spcAft>
              <a:buFont typeface="Arial" panose="020B0604020202020204" pitchFamily="34" charset="0"/>
              <a:buChar char="•"/>
            </a:pPr>
            <a:r>
              <a:rPr lang="en-US" sz="2000" dirty="0">
                <a:effectLst/>
              </a:rPr>
              <a:t>Above this level is the institutional, legislative and regulatory frameworks.</a:t>
            </a:r>
          </a:p>
          <a:p>
            <a:pPr marL="114300" lvl="0" indent="-228600" algn="just">
              <a:lnSpc>
                <a:spcPct val="90000"/>
              </a:lnSpc>
              <a:spcAft>
                <a:spcPts val="600"/>
              </a:spcAft>
              <a:buFont typeface="Arial" panose="020B0604020202020204" pitchFamily="34" charset="0"/>
              <a:buChar char="•"/>
            </a:pPr>
            <a:endParaRPr lang="en-US" sz="2000" dirty="0">
              <a:effectLst/>
            </a:endParaRPr>
          </a:p>
          <a:p>
            <a:pPr marL="114300" lvl="0" indent="-228600" algn="just">
              <a:lnSpc>
                <a:spcPct val="90000"/>
              </a:lnSpc>
              <a:spcAft>
                <a:spcPts val="600"/>
              </a:spcAft>
              <a:buFont typeface="Arial" panose="020B0604020202020204" pitchFamily="34" charset="0"/>
              <a:buChar char="•"/>
            </a:pPr>
            <a:r>
              <a:rPr lang="en-US" sz="2000" dirty="0">
                <a:effectLst/>
              </a:rPr>
              <a:t>Finally a critical approach is used to surface and consider boundary judgments, that is, the ways in which people/groups decide what is relevant to the system of concern.</a:t>
            </a:r>
          </a:p>
        </p:txBody>
      </p:sp>
    </p:spTree>
    <p:extLst>
      <p:ext uri="{BB962C8B-B14F-4D97-AF65-F5344CB8AC3E}">
        <p14:creationId xmlns:p14="http://schemas.microsoft.com/office/powerpoint/2010/main" val="175059498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Down Arrow 7">
            <a:extLst>
              <a:ext uri="{FF2B5EF4-FFF2-40B4-BE49-F238E27FC236}">
                <a16:creationId xmlns:a16="http://schemas.microsoft.com/office/drawing/2014/main" id="{B547373F-AF2E-4907-B442-9F902B387FD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0100" y="-4763"/>
            <a:ext cx="3333749" cy="3338514"/>
          </a:xfrm>
          <a:prstGeom prst="downArrow">
            <a:avLst>
              <a:gd name="adj1" fmla="val 100000"/>
              <a:gd name="adj2" fmla="val 26890"/>
            </a:avLst>
          </a:prstGeom>
          <a:solidFill>
            <a:schemeClr val="tx1">
              <a:lumMod val="85000"/>
              <a:lumOff val="15000"/>
            </a:schemeClr>
          </a:solidFill>
          <a:ln w="539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itle 2">
            <a:extLst>
              <a:ext uri="{FF2B5EF4-FFF2-40B4-BE49-F238E27FC236}">
                <a16:creationId xmlns:a16="http://schemas.microsoft.com/office/drawing/2014/main" id="{74FC326E-7D4C-4F35-83D2-821EC9E8A07E}"/>
              </a:ext>
            </a:extLst>
          </p:cNvPr>
          <p:cNvSpPr>
            <a:spLocks noGrp="1"/>
          </p:cNvSpPr>
          <p:nvPr>
            <p:ph type="title"/>
          </p:nvPr>
        </p:nvSpPr>
        <p:spPr>
          <a:xfrm>
            <a:off x="1028700" y="190501"/>
            <a:ext cx="2886075" cy="2486024"/>
          </a:xfrm>
          <a:noFill/>
        </p:spPr>
        <p:txBody>
          <a:bodyPr anchor="ctr">
            <a:normAutofit/>
          </a:bodyPr>
          <a:lstStyle/>
          <a:p>
            <a:pPr algn="ctr"/>
            <a:r>
              <a:rPr lang="en-GB" sz="3600" dirty="0">
                <a:solidFill>
                  <a:schemeClr val="bg1"/>
                </a:solidFill>
                <a:latin typeface="Garamond" panose="02020404030301010803" pitchFamily="18" charset="0"/>
                <a:ea typeface="Garamond" panose="02020404030301010803" pitchFamily="18" charset="0"/>
                <a:cs typeface="Times New Roman" panose="02020603050405020304" pitchFamily="18" charset="0"/>
              </a:rPr>
              <a:t>Other considerations</a:t>
            </a:r>
            <a:endParaRPr lang="en-GB" sz="3600" dirty="0">
              <a:solidFill>
                <a:schemeClr val="bg1"/>
              </a:solidFill>
            </a:endParaRPr>
          </a:p>
        </p:txBody>
      </p:sp>
      <p:sp>
        <p:nvSpPr>
          <p:cNvPr id="4" name="Rectangle 3">
            <a:extLst>
              <a:ext uri="{FF2B5EF4-FFF2-40B4-BE49-F238E27FC236}">
                <a16:creationId xmlns:a16="http://schemas.microsoft.com/office/drawing/2014/main" id="{2A293A51-BDB9-4EE0-9F95-1E53A672AB93}"/>
              </a:ext>
            </a:extLst>
          </p:cNvPr>
          <p:cNvSpPr/>
          <p:nvPr/>
        </p:nvSpPr>
        <p:spPr>
          <a:xfrm>
            <a:off x="4857753" y="931068"/>
            <a:ext cx="6400800" cy="4438459"/>
          </a:xfrm>
          <a:prstGeom prst="rect">
            <a:avLst/>
          </a:prstGeom>
        </p:spPr>
        <p:txBody>
          <a:bodyPr wrap="square">
            <a:spAutoFit/>
          </a:bodyPr>
          <a:lstStyle/>
          <a:p>
            <a:pPr lvl="0">
              <a:lnSpc>
                <a:spcPct val="107000"/>
              </a:lnSpc>
              <a:spcAft>
                <a:spcPts val="0"/>
              </a:spcAft>
            </a:pPr>
            <a:r>
              <a:rPr lang="en-GB" sz="2400" dirty="0"/>
              <a:t>Scaling up and out – are there issues of translating solutions to larger scales or to other regions?</a:t>
            </a:r>
          </a:p>
          <a:p>
            <a:pPr lvl="0">
              <a:lnSpc>
                <a:spcPct val="107000"/>
              </a:lnSpc>
              <a:spcAft>
                <a:spcPts val="0"/>
              </a:spcAft>
            </a:pPr>
            <a:endParaRPr lang="en-GB" sz="2400" dirty="0"/>
          </a:p>
          <a:p>
            <a:pPr lvl="0">
              <a:lnSpc>
                <a:spcPct val="107000"/>
              </a:lnSpc>
              <a:spcAft>
                <a:spcPts val="0"/>
              </a:spcAft>
            </a:pPr>
            <a:r>
              <a:rPr lang="en-GB" sz="2400" dirty="0"/>
              <a:t>Measurements – new indicators and metrics.</a:t>
            </a:r>
          </a:p>
          <a:p>
            <a:pPr lvl="0">
              <a:lnSpc>
                <a:spcPct val="107000"/>
              </a:lnSpc>
              <a:spcAft>
                <a:spcPts val="0"/>
              </a:spcAft>
            </a:pPr>
            <a:endParaRPr lang="en-GB" sz="2400" dirty="0"/>
          </a:p>
          <a:p>
            <a:pPr lvl="0">
              <a:lnSpc>
                <a:spcPct val="107000"/>
              </a:lnSpc>
              <a:spcAft>
                <a:spcPts val="800"/>
              </a:spcAft>
            </a:pPr>
            <a:r>
              <a:rPr lang="en-GB" sz="2400" dirty="0"/>
              <a:t>Knowledge exchange and commonalities across the other three ULLs.</a:t>
            </a:r>
          </a:p>
          <a:p>
            <a:endParaRPr lang="en-GB" sz="2400" dirty="0"/>
          </a:p>
          <a:p>
            <a:r>
              <a:rPr lang="en-GB" sz="2400" dirty="0"/>
              <a:t>Future thinking – how might driving factors change (e.g. supply constraints /price for nutrients in agriculture) [Scenario developments].</a:t>
            </a:r>
          </a:p>
        </p:txBody>
      </p:sp>
    </p:spTree>
    <p:extLst>
      <p:ext uri="{BB962C8B-B14F-4D97-AF65-F5344CB8AC3E}">
        <p14:creationId xmlns:p14="http://schemas.microsoft.com/office/powerpoint/2010/main" val="23707886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222</TotalTime>
  <Words>1627</Words>
  <Application>Microsoft Office PowerPoint</Application>
  <PresentationFormat>Widescreen</PresentationFormat>
  <Paragraphs>234</Paragraphs>
  <Slides>24</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Arial</vt:lpstr>
      <vt:lpstr>Calibri</vt:lpstr>
      <vt:lpstr>Calibri Light</vt:lpstr>
      <vt:lpstr>Courier New</vt:lpstr>
      <vt:lpstr>Garamond</vt:lpstr>
      <vt:lpstr>Impact</vt:lpstr>
      <vt:lpstr>Symbol</vt:lpstr>
      <vt:lpstr>Office Theme</vt:lpstr>
      <vt:lpstr>The focus is on Bristol and the interaction with water and energy systems. </vt:lpstr>
      <vt:lpstr>PowerPoint Presentation</vt:lpstr>
      <vt:lpstr>Determine initial boundary considerations </vt:lpstr>
      <vt:lpstr>Objectives within a complex system</vt:lpstr>
      <vt:lpstr>PowerPoint Presentation</vt:lpstr>
      <vt:lpstr>PowerPoint Presentation</vt:lpstr>
      <vt:lpstr>PowerPoint Presentation</vt:lpstr>
      <vt:lpstr>System mapping – what does this mean?  </vt:lpstr>
      <vt:lpstr>Other considerations</vt:lpstr>
      <vt:lpstr>Factors = something to consider</vt:lpstr>
      <vt:lpstr>The state of a factor</vt:lpstr>
      <vt:lpstr>Pressure - this is all about the change in the state.   </vt:lpstr>
      <vt:lpstr>PowerPoint Presentation</vt:lpstr>
      <vt:lpstr>PowerPoint Presentation</vt:lpstr>
      <vt:lpstr>PowerPoint Presentation</vt:lpstr>
      <vt:lpstr>PowerPoint Presentation</vt:lpstr>
      <vt:lpstr>PowerPoint Presentation</vt:lpstr>
      <vt:lpstr>Food Energy Water</vt:lpstr>
      <vt:lpstr>PowerPoint Presentation</vt:lpstr>
      <vt:lpstr>PowerPoint Presentation</vt:lpstr>
      <vt:lpstr>PowerPoint Presentation</vt:lpstr>
      <vt:lpstr>PowerPoint Presentation</vt:lpstr>
      <vt:lpstr>PowerPoint Presentation</vt:lpstr>
      <vt:lpstr>Optimising ‘the system’: a few energy issues and 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focus is on the whole food system of Bristol and the interaction with water and energy systems. </dc:title>
  <dc:creator>Ian Roderick</dc:creator>
  <cp:lastModifiedBy>Ian Roderick</cp:lastModifiedBy>
  <cp:revision>8</cp:revision>
  <dcterms:created xsi:type="dcterms:W3CDTF">2019-09-24T15:44:09Z</dcterms:created>
  <dcterms:modified xsi:type="dcterms:W3CDTF">2019-09-25T16:07:53Z</dcterms:modified>
</cp:coreProperties>
</file>