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2" r:id="rId3"/>
    <p:sldId id="271" r:id="rId4"/>
    <p:sldId id="270" r:id="rId5"/>
    <p:sldId id="259" r:id="rId6"/>
    <p:sldId id="260" r:id="rId7"/>
    <p:sldId id="262" r:id="rId8"/>
    <p:sldId id="264" r:id="rId9"/>
    <p:sldId id="263" r:id="rId10"/>
    <p:sldId id="269" r:id="rId11"/>
    <p:sldId id="265" r:id="rId12"/>
    <p:sldId id="266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lers, Susanna M" initials="E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9E5"/>
    <a:srgbClr val="3E7618"/>
    <a:srgbClr val="95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5" autoAdjust="0"/>
    <p:restoredTop sz="95525" autoAdjust="0"/>
  </p:normalViewPr>
  <p:slideViewPr>
    <p:cSldViewPr>
      <p:cViewPr varScale="1">
        <p:scale>
          <a:sx n="80" d="100"/>
          <a:sy n="80" d="100"/>
        </p:scale>
        <p:origin x="174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9D225D-8A84-8148-818C-B12520D8279B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5E5328-7C80-0144-A721-DC8BA35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D2C66-30AE-1A41-973A-356A32209087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46CB62-9BAB-D84C-B4E5-FEE9CB1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3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40383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2598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5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950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05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6975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362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9888"/>
            <a:ext cx="91440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1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24744"/>
            <a:ext cx="3705109" cy="3705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408094"/>
            <a:ext cx="6696744" cy="353307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atin typeface="+mj-lt"/>
              </a:rPr>
              <a:t>WASTE FEW ULL – Netherlands</a:t>
            </a:r>
            <a:endParaRPr lang="en-US" sz="80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046" y="4829853"/>
            <a:ext cx="6347715" cy="860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Rachel Greer &amp; </a:t>
            </a:r>
            <a:r>
              <a:rPr lang="en-US" dirty="0" err="1" smtClean="0">
                <a:latin typeface="+mj-lt"/>
              </a:rPr>
              <a:t>Timo</a:t>
            </a:r>
            <a:r>
              <a:rPr lang="en-US" dirty="0" smtClean="0">
                <a:latin typeface="+mj-lt"/>
              </a:rPr>
              <a:t> von Wirth 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15543"/>
            <a:ext cx="6347713" cy="13208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Challenges: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8800"/>
            <a:ext cx="8426897" cy="4395644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Knowing which stakeholders to integrate when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Media, K-12 teachers, university students, policy makers, municipality, NGOs, museums, local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citizens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Connecting with community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Maximizing human resources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Choosing best method(s) for scaling up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Making tangible progress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5816" y="2564904"/>
            <a:ext cx="6454431" cy="2107909"/>
            <a:chOff x="2771800" y="2420888"/>
            <a:chExt cx="6742463" cy="2251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2420888"/>
              <a:ext cx="3811916" cy="21442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04048" y="4457369"/>
              <a:ext cx="4510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</a:rPr>
                <a:t>Source: https://www.iaea.org</a:t>
              </a:r>
              <a:r>
                <a:rPr lang="en-US" sz="800" dirty="0" smtClean="0">
                  <a:solidFill>
                    <a:schemeClr val="bg2">
                      <a:lumMod val="90000"/>
                    </a:schemeClr>
                  </a:solidFill>
                </a:rPr>
                <a:t>/</a:t>
              </a:r>
              <a:endParaRPr lang="en-US" sz="8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7" name="Picture 6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3365">
            <a:off x="3223645" y="-19444"/>
            <a:ext cx="5590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23" y="908720"/>
            <a:ext cx="6347713" cy="13208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SzPct val="80000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5546577" cy="452293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Should it only be circular startups from BC?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are our important factors for comparison?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e.g. city size, population size, population growth, key economic players and industries, national mentality, identifiable drivers and barriers…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Are we trying to create a new city, or testing for individual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diffusibility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Are we looking at entire value chain?</a:t>
            </a:r>
          </a:p>
          <a:p>
            <a:endParaRPr lang="en-US" dirty="0" smtClean="0"/>
          </a:p>
        </p:txBody>
      </p:sp>
      <p:pic>
        <p:nvPicPr>
          <p:cNvPr id="6" name="Picture 5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1600" y="2933198"/>
            <a:ext cx="7390535" cy="3304114"/>
            <a:chOff x="971600" y="2780928"/>
            <a:chExt cx="7390535" cy="3304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2780928"/>
              <a:ext cx="6264696" cy="31323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1920" y="5869598"/>
              <a:ext cx="4510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</a:rPr>
                <a:t>Source: http://</a:t>
              </a:r>
              <a:r>
                <a:rPr lang="en-US" sz="800" dirty="0" smtClean="0">
                  <a:solidFill>
                    <a:schemeClr val="bg2">
                      <a:lumMod val="90000"/>
                    </a:schemeClr>
                  </a:solidFill>
                </a:rPr>
                <a:t>4dane94f01emxbo733yxewhi-wpengine.netdna-ssl.com</a:t>
              </a:r>
              <a:endParaRPr lang="en-US" sz="8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86" y="1537297"/>
            <a:ext cx="7850833" cy="44125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Combine Industrial Ecology assessment tools with transition thinking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Dissemination of outcomes and ideas through press tours, classes (elementary + university)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Create a story map/narrative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Transition Academy @ DRIFT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Paper collaboration comparing methods internationally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Knowledge exchange platform online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Context-specific solutions: Generic vs. local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 setting with corporate partners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27315"/>
            <a:ext cx="6347713" cy="12377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Ideas: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1871" y="3284984"/>
            <a:ext cx="6110409" cy="3024336"/>
            <a:chOff x="971601" y="3140968"/>
            <a:chExt cx="6341970" cy="3183160"/>
          </a:xfrm>
        </p:grpSpPr>
        <p:pic>
          <p:nvPicPr>
            <p:cNvPr id="1026" name="Picture 2" descr="Afbeeldingsresultaat voor drift transition academ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3140968"/>
              <a:ext cx="5985711" cy="299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41263" y="6093296"/>
              <a:ext cx="2772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2">
                      <a:lumMod val="90000"/>
                    </a:schemeClr>
                  </a:solidFill>
                </a:rPr>
                <a:t>Source: http://</a:t>
              </a:r>
              <a:r>
                <a:rPr lang="en-US" sz="900" dirty="0" smtClean="0">
                  <a:solidFill>
                    <a:schemeClr val="bg2">
                      <a:lumMod val="90000"/>
                    </a:schemeClr>
                  </a:solidFill>
                </a:rPr>
                <a:t>amsterdam.impacthub.net</a:t>
              </a:r>
              <a:endParaRPr lang="en-US" sz="9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11" name="Picture 10" descr="WASTE FEW ULL_Project Title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STE FEW ULL_Project Title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fbeeldingsresultaat voor thank you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744" y="1102874"/>
            <a:ext cx="9174744" cy="45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30538" y="5654806"/>
            <a:ext cx="2945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Source: https://s3.amazonaws.com/wordpress-production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endParaRPr lang="en-US" sz="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0397"/>
            <a:ext cx="9144000" cy="4817206"/>
          </a:xfrm>
          <a:prstGeom prst="rect">
            <a:avLst/>
          </a:prstGeom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196120" y="908720"/>
            <a:ext cx="54006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80112" y="5877272"/>
            <a:ext cx="2198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</a:rPr>
              <a:t>Source: https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://rotterdampartners.nl/</a:t>
            </a:r>
          </a:p>
        </p:txBody>
      </p:sp>
      <p:pic>
        <p:nvPicPr>
          <p:cNvPr id="16" name="Picture 15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624" y="1314793"/>
            <a:ext cx="1878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Rotterdam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5536" y="2106721"/>
            <a:ext cx="500489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40436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136"/>
            <a:ext cx="9144000" cy="6435360"/>
          </a:xfrm>
          <a:prstGeom prst="rect">
            <a:avLst/>
          </a:prstGeom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196120" y="908720"/>
            <a:ext cx="54006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16216" y="6627168"/>
            <a:ext cx="24497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</a:rPr>
              <a:t>Source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: https://www.portofrotterdam.com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5536" y="2106721"/>
            <a:ext cx="500489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314793"/>
            <a:ext cx="1878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Rotterdam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8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0397"/>
            <a:ext cx="9144000" cy="4817206"/>
          </a:xfrm>
          <a:prstGeom prst="rect">
            <a:avLst/>
          </a:prstGeom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196120" y="908720"/>
            <a:ext cx="54006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80112" y="5877272"/>
            <a:ext cx="2198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</a:rPr>
              <a:t>Source: https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://rotterdampartners.nl/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314793"/>
            <a:ext cx="1878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Rotterdam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456" y="2640554"/>
            <a:ext cx="2794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port of Europe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9456" y="3122384"/>
            <a:ext cx="4667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 point in global logistic chains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9457" y="3635732"/>
            <a:ext cx="70390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“Make it happen” – Experiments for urban regeneration, connecting residents and re-purposing underused infrastructure</a:t>
            </a:r>
          </a:p>
        </p:txBody>
      </p:sp>
      <p:pic>
        <p:nvPicPr>
          <p:cNvPr id="16" name="Picture 15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196120" y="908720"/>
            <a:ext cx="54006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pic>
        <p:nvPicPr>
          <p:cNvPr id="5" name="Picture 4" descr="WASTE FEW ULL_Project Title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7776864" cy="519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877272"/>
            <a:ext cx="2759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</a:rPr>
              <a:t>Source: http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://www.bluecity.nl/about-bluecity/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1314793"/>
            <a:ext cx="16289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City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2818" y="2145790"/>
            <a:ext cx="44903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9456" y="2640554"/>
            <a:ext cx="4221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Incubator for circular entrepreneurs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9456" y="3122384"/>
            <a:ext cx="3703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Reimagined swimming paradise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9456" y="3635732"/>
            <a:ext cx="3571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over competition</a:t>
            </a:r>
          </a:p>
        </p:txBody>
      </p:sp>
    </p:spTree>
    <p:extLst>
      <p:ext uri="{BB962C8B-B14F-4D97-AF65-F5344CB8AC3E}">
        <p14:creationId xmlns:p14="http://schemas.microsoft.com/office/powerpoint/2010/main" val="10115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3039"/>
            <a:ext cx="7848872" cy="4411608"/>
          </a:xfrm>
          <a:prstGeom prst="rect">
            <a:avLst/>
          </a:prstGeom>
        </p:spPr>
      </p:pic>
      <p:pic>
        <p:nvPicPr>
          <p:cNvPr id="5" name="Picture 4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1127712" y="1467640"/>
            <a:ext cx="54006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pic>
        <p:nvPicPr>
          <p:cNvPr id="7" name="Picture 6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5604623"/>
            <a:ext cx="3004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90000"/>
                  </a:schemeClr>
                </a:solidFill>
              </a:rPr>
              <a:t>Source: http</a:t>
            </a:r>
            <a:r>
              <a:rPr lang="en-US" sz="900" dirty="0">
                <a:solidFill>
                  <a:schemeClr val="bg2">
                    <a:lumMod val="90000"/>
                  </a:schemeClr>
                </a:solidFill>
              </a:rPr>
              <a:t>://https://www.eur.nl/campus/locaties/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1627151"/>
            <a:ext cx="18525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 steps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0623" y="2451711"/>
            <a:ext cx="685476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address?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200" y="2877714"/>
            <a:ext cx="7040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energy and resources flowing within and across boundaries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6200" y="3400073"/>
            <a:ext cx="4926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Critically examine for additional symbioses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200" y="3896757"/>
            <a:ext cx="6298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diffusion potential (e.g. upscaling, replication)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5262948" y="78415"/>
            <a:ext cx="3826396" cy="9256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31640" y="4427820"/>
            <a:ext cx="37337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relevant stakeholders</a:t>
            </a:r>
          </a:p>
        </p:txBody>
      </p:sp>
    </p:spTree>
    <p:extLst>
      <p:ext uri="{BB962C8B-B14F-4D97-AF65-F5344CB8AC3E}">
        <p14:creationId xmlns:p14="http://schemas.microsoft.com/office/powerpoint/2010/main" val="29777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6" y="927157"/>
            <a:ext cx="634771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Methods &amp;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Tools: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28800"/>
            <a:ext cx="7058745" cy="4412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MFA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lvl="2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MEFA</a:t>
            </a:r>
          </a:p>
          <a:p>
            <a:pPr marL="742950" lvl="2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+ structural analysis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MFM </a:t>
            </a:r>
          </a:p>
          <a:p>
            <a:pPr marL="742950" lvl="2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Temporal functional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unit, or </a:t>
            </a:r>
          </a:p>
          <a:p>
            <a:pPr marL="400050" lvl="2" indent="0">
              <a:lnSpc>
                <a:spcPct val="90000"/>
              </a:lnSpc>
              <a:buClrTx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practical based around event, </a:t>
            </a:r>
          </a:p>
          <a:p>
            <a:pPr marL="400050" lvl="2" indent="0">
              <a:lnSpc>
                <a:spcPct val="90000"/>
              </a:lnSpc>
              <a:buClrTx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i.e. circular catering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Scenario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analysis 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backcasting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Wingdings" panose="05000000000000000000" pitchFamily="2" charset="2"/>
            </a:endParaRPr>
          </a:p>
          <a:p>
            <a:pPr marL="742950" lvl="2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Ideas for variables? E.g. Economy flourishing vs. crashing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~Environmental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decision-making (e.g. policy makers, citizens, start-up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entrepreneurs)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~ESIA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Norway/UK?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50900" y="870388"/>
            <a:ext cx="3024336" cy="3024336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48064" y="879500"/>
            <a:ext cx="3024336" cy="3024336"/>
          </a:xfrm>
          <a:prstGeom prst="ellipse">
            <a:avLst/>
          </a:prstGeom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499992" y="1844824"/>
            <a:ext cx="4586807" cy="1008112"/>
            <a:chOff x="4499992" y="1844824"/>
            <a:chExt cx="4586807" cy="10081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499992" y="1844824"/>
              <a:ext cx="720080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499992" y="2339520"/>
              <a:ext cx="645236" cy="936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499992" y="2852936"/>
              <a:ext cx="720080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172400" y="2060848"/>
              <a:ext cx="549286" cy="4176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29601" y="2276872"/>
              <a:ext cx="662879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172400" y="2488721"/>
              <a:ext cx="914399" cy="1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499992" y="1844824"/>
            <a:ext cx="4536504" cy="1008112"/>
            <a:chOff x="4652392" y="1997224"/>
            <a:chExt cx="4536504" cy="100811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652392" y="1997224"/>
              <a:ext cx="1296144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652392" y="2493648"/>
              <a:ext cx="1080120" cy="7632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52392" y="3005336"/>
              <a:ext cx="1296144" cy="0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649949" y="2264312"/>
              <a:ext cx="1224137" cy="4176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812359" y="2416712"/>
              <a:ext cx="1224137" cy="4176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964759" y="2569112"/>
              <a:ext cx="1224137" cy="4176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114801" y="476672"/>
            <a:ext cx="4682917" cy="2913592"/>
            <a:chOff x="4114801" y="476672"/>
            <a:chExt cx="4682917" cy="2913592"/>
          </a:xfrm>
        </p:grpSpPr>
        <p:cxnSp>
          <p:nvCxnSpPr>
            <p:cNvPr id="61" name="Curved Connector 60"/>
            <p:cNvCxnSpPr/>
            <p:nvPr/>
          </p:nvCxnSpPr>
          <p:spPr>
            <a:xfrm>
              <a:off x="4114801" y="476672"/>
              <a:ext cx="2271375" cy="996649"/>
            </a:xfrm>
            <a:prstGeom prst="curvedConnector3">
              <a:avLst>
                <a:gd name="adj1" fmla="val 45572"/>
              </a:avLst>
            </a:prstGeom>
            <a:ln w="1206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>
              <a:off x="7526595" y="3017788"/>
              <a:ext cx="1271123" cy="372476"/>
            </a:xfrm>
            <a:prstGeom prst="curvedConnector3">
              <a:avLst>
                <a:gd name="adj1" fmla="val 50000"/>
              </a:avLst>
            </a:prstGeom>
            <a:ln w="1206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051978" y="1888556"/>
            <a:ext cx="127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       M2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       M4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Arc 94"/>
          <p:cNvSpPr/>
          <p:nvPr/>
        </p:nvSpPr>
        <p:spPr>
          <a:xfrm>
            <a:off x="6957312" y="1851174"/>
            <a:ext cx="45719" cy="4883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6478301" y="2200300"/>
            <a:ext cx="635208" cy="313791"/>
            <a:chOff x="6478301" y="2200300"/>
            <a:chExt cx="635208" cy="313791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7113509" y="2264312"/>
              <a:ext cx="0" cy="224408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6478301" y="2200300"/>
              <a:ext cx="383179" cy="313791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Picture 109" descr="WASTE FEW ULL_Project Title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72" y="1484784"/>
            <a:ext cx="8280920" cy="4521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71678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Goals: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3273"/>
            <a:ext cx="6770713" cy="4340555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 steps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Tour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maker space in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BC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eet entrepreneurs personally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nterviews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when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possible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Ask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 collect energy/material in- and out-flows (consumption and waste) over one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month</a:t>
            </a:r>
          </a:p>
          <a:p>
            <a:pPr lvl="2">
              <a:buClrTx/>
              <a:buFont typeface="Wingdings" panose="05000000000000000000" pitchFamily="2" charset="2"/>
              <a:buChar char="à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Status quo MFA</a:t>
            </a:r>
          </a:p>
          <a:p>
            <a:pPr lvl="2">
              <a:buClrTx/>
              <a:buFont typeface="Wingdings" panose="05000000000000000000" pitchFamily="2" charset="2"/>
              <a:buChar char="à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Efficiency analysis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March: focus group (representatives from Metabolic, city, port, Blue City, other start-ups)  exercise in workshop, cluster knowledge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72" y="1484784"/>
            <a:ext cx="8280920" cy="4521551"/>
          </a:xfrm>
          <a:prstGeom prst="rect">
            <a:avLst/>
          </a:prstGeom>
        </p:spPr>
      </p:pic>
      <p:pic>
        <p:nvPicPr>
          <p:cNvPr id="6" name="Picture 5" descr="WASTE FEW ULL_Project Title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36712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Activities: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4610473" cy="3894939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Replication in another city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Spin-off / Blue City 2.0, within Rotterdam</a:t>
            </a:r>
          </a:p>
          <a:p>
            <a:pPr marL="685800" lvl="1"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 is it better to scale up the startups within BC? Should BC have a time limit?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Measure impact – 10,000 visitors last year, but does that actually mean anything for sustainability?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201" y="1248685"/>
            <a:ext cx="3367255" cy="448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201" y="5733256"/>
            <a:ext cx="3443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Source: 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wikimedia.org/</a:t>
            </a:r>
            <a:r>
              <a:rPr lang="en-US" sz="800" dirty="0" err="1" smtClean="0">
                <a:solidFill>
                  <a:schemeClr val="bg2">
                    <a:lumMod val="90000"/>
                  </a:schemeClr>
                </a:solidFill>
              </a:rPr>
              <a:t>wikipedia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/</a:t>
            </a:r>
            <a:r>
              <a:rPr lang="en-US" sz="800" dirty="0" err="1" smtClean="0">
                <a:solidFill>
                  <a:schemeClr val="bg2">
                    <a:lumMod val="90000"/>
                  </a:schemeClr>
                </a:solidFill>
              </a:rPr>
              <a:t>en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/thumb/c/</a:t>
            </a:r>
            <a:r>
              <a:rPr lang="en-US" sz="800" dirty="0" err="1" smtClean="0">
                <a:solidFill>
                  <a:schemeClr val="bg2">
                    <a:lumMod val="90000"/>
                  </a:schemeClr>
                </a:solidFill>
              </a:rPr>
              <a:t>cf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/2.0_film_poster.jpg</a:t>
            </a:r>
          </a:p>
        </p:txBody>
      </p:sp>
      <p:pic>
        <p:nvPicPr>
          <p:cNvPr id="6" name="Picture 5" descr="WASTE FEW ULL_Project Title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3707904" cy="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GI KOM_WASTE FEW ULL_Presentatio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B23ECE-4299-4066-996F-F721391587E0}" vid="{C851CFC0-E406-43A2-A2CE-109BE6E85A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SUGI KOM_WASTE FEW ULL_Presentation.potx</Template>
  <TotalTime>6201</TotalTime>
  <Words>454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SUGI KOM_WASTE FEW ULL_Presentation</vt:lpstr>
      <vt:lpstr>WASTE FEW ULL – Netherlands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&amp; Tools:</vt:lpstr>
      <vt:lpstr>Goals:</vt:lpstr>
      <vt:lpstr>Activities:</vt:lpstr>
      <vt:lpstr>Challenges:</vt:lpstr>
      <vt:lpstr>Questions:</vt:lpstr>
      <vt:lpstr>Ideas: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Brink</dc:creator>
  <cp:lastModifiedBy>Nadine</cp:lastModifiedBy>
  <cp:revision>83</cp:revision>
  <cp:lastPrinted>2016-10-04T13:45:43Z</cp:lastPrinted>
  <dcterms:created xsi:type="dcterms:W3CDTF">2018-04-19T15:03:44Z</dcterms:created>
  <dcterms:modified xsi:type="dcterms:W3CDTF">2018-10-26T20:54:39Z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2015-10-05T00:00:00Z</vt:filetime>
  </property>
  <property fmtid="{D5CDD505-2E9C-101B-9397-08002B2CF9AE}" pid="3" name="LastSaved">
    <vt:filetime>2016-03-13T00:00:00Z</vt:filetime>
  </property>
</Properties>
</file>