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9" r:id="rId2"/>
    <p:sldMasterId id="2147483718" r:id="rId3"/>
  </p:sldMasterIdLst>
  <p:notesMasterIdLst>
    <p:notesMasterId r:id="rId10"/>
  </p:notesMasterIdLst>
  <p:sldIdLst>
    <p:sldId id="960" r:id="rId4"/>
    <p:sldId id="955" r:id="rId5"/>
    <p:sldId id="956" r:id="rId6"/>
    <p:sldId id="957" r:id="rId7"/>
    <p:sldId id="958" r:id="rId8"/>
    <p:sldId id="95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9">
          <p15:clr>
            <a:srgbClr val="A4A3A4"/>
          </p15:clr>
        </p15:guide>
        <p15:guide id="2" orient="horz" pos="1619">
          <p15:clr>
            <a:srgbClr val="A4A3A4"/>
          </p15:clr>
        </p15:guide>
        <p15:guide id="3" pos="2845">
          <p15:clr>
            <a:srgbClr val="A4A3A4"/>
          </p15:clr>
        </p15:guide>
        <p15:guide id="4" pos="29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E. de Pous" initials="MdP" lastIdx="1" clrIdx="0">
    <p:extLst>
      <p:ext uri="{19B8F6BF-5375-455C-9EA6-DF929625EA0E}">
        <p15:presenceInfo xmlns:p15="http://schemas.microsoft.com/office/powerpoint/2012/main" userId="S-1-5-21-2859719117-3650862833-4024139739-126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71" autoAdjust="0"/>
    <p:restoredTop sz="89894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234" y="102"/>
      </p:cViewPr>
      <p:guideLst>
        <p:guide orient="horz" pos="1689"/>
        <p:guide orient="horz" pos="1619"/>
        <p:guide pos="2845"/>
        <p:guide pos="2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8BFBA-ACB2-49D4-BE55-F6BE14176883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4EDC1-9ECA-4132-8417-59F80FF1AEE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7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69C6-56A9-4F4A-9EC2-8AAEC7341B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69C6-56A9-4F4A-9EC2-8AAEC7341B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2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69C6-56A9-4F4A-9EC2-8AAEC7341B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5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69C6-56A9-4F4A-9EC2-8AAEC7341B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9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69C6-56A9-4F4A-9EC2-8AAEC7341B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01DRIF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50350" cy="5143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76676" y="1324427"/>
            <a:ext cx="1536537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716433" y="1324427"/>
            <a:ext cx="73446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687948" y="2831190"/>
            <a:ext cx="98318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 descr="drift-logo-horizontaal-w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6" y="442436"/>
            <a:ext cx="2150674" cy="401963"/>
          </a:xfrm>
          <a:prstGeom prst="rect">
            <a:avLst/>
          </a:prstGeom>
        </p:spPr>
      </p:pic>
      <p:sp>
        <p:nvSpPr>
          <p:cNvPr id="17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86553" y="1384299"/>
            <a:ext cx="3906837" cy="2816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00" b="1" baseline="0">
                <a:solidFill>
                  <a:schemeClr val="bg1"/>
                </a:solidFill>
                <a:latin typeface="Campton Book" panose="00000800000000000000" pitchFamily="50" charset="0"/>
              </a:defRPr>
            </a:lvl1pPr>
            <a:lvl2pPr marL="4572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3pPr>
            <a:lvl4pPr marL="13716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4pPr>
            <a:lvl5pPr marL="18288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5pPr>
          </a:lstStyle>
          <a:p>
            <a:pPr lvl="0"/>
            <a:r>
              <a:rPr lang="en-US" dirty="0"/>
              <a:t>Click to enter title of presentation</a:t>
            </a:r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5590357" y="3245837"/>
            <a:ext cx="2588443" cy="7444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dirty="0" smtClean="0">
                <a:solidFill>
                  <a:schemeClr val="bg1"/>
                </a:solidFill>
                <a:latin typeface="Campton Light" panose="00000400000000000000" pitchFamily="50" charset="0"/>
                <a:ea typeface="+mn-ea"/>
                <a:cs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20th march 2017</a:t>
            </a:r>
          </a:p>
          <a:p>
            <a:pPr lvl="0"/>
            <a:r>
              <a:rPr lang="en-US" dirty="0"/>
              <a:t>London, UK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582405" y="2926568"/>
            <a:ext cx="2596395" cy="3464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date / location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1" y="3825005"/>
            <a:ext cx="2197099" cy="1318495"/>
          </a:xfrm>
          <a:prstGeom prst="rect">
            <a:avLst/>
          </a:prstGeom>
        </p:spPr>
      </p:pic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618079" y="1432243"/>
            <a:ext cx="2560721" cy="11835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Name (bold)</a:t>
            </a:r>
          </a:p>
        </p:txBody>
      </p:sp>
    </p:spTree>
    <p:extLst>
      <p:ext uri="{BB962C8B-B14F-4D97-AF65-F5344CB8AC3E}">
        <p14:creationId xmlns:p14="http://schemas.microsoft.com/office/powerpoint/2010/main" val="90990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0" y="1223963"/>
            <a:ext cx="9144000" cy="26130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80898" y="2049628"/>
            <a:ext cx="7763190" cy="524354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Campton Light" panose="00000400000000000000" pitchFamily="50" charset="0"/>
              </a:defRPr>
            </a:lvl1pPr>
          </a:lstStyle>
          <a:p>
            <a:r>
              <a:rPr lang="en-US" dirty="0"/>
              <a:t>Subsection title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98" y="2473325"/>
            <a:ext cx="7763051" cy="1363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mpton Book" panose="000008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 err="1"/>
              <a:t>Subtitel</a:t>
            </a:r>
            <a:r>
              <a:rPr lang="en-US" dirty="0"/>
              <a:t> [emphasis] </a:t>
            </a:r>
          </a:p>
        </p:txBody>
      </p:sp>
      <p:sp>
        <p:nvSpPr>
          <p:cNvPr id="19" name="SmartArt Placeholder 2"/>
          <p:cNvSpPr>
            <a:spLocks noGrp="1"/>
          </p:cNvSpPr>
          <p:nvPr>
            <p:ph type="dgm" sz="quarter" idx="14" hasCustomPrompt="1"/>
          </p:nvPr>
        </p:nvSpPr>
        <p:spPr>
          <a:xfrm>
            <a:off x="776674" y="1891116"/>
            <a:ext cx="1536537" cy="7712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pic>
        <p:nvPicPr>
          <p:cNvPr id="21" name="Picture 20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7" y="442437"/>
            <a:ext cx="2150673" cy="4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0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eader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0" y="1223963"/>
            <a:ext cx="9144000" cy="2613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80898" y="2049628"/>
            <a:ext cx="7763190" cy="524354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Campton Light" panose="00000400000000000000" pitchFamily="50" charset="0"/>
              </a:defRPr>
            </a:lvl1pPr>
          </a:lstStyle>
          <a:p>
            <a:r>
              <a:rPr lang="en-US" dirty="0"/>
              <a:t>Subsection title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98" y="2473325"/>
            <a:ext cx="7763051" cy="1363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Campton Book" panose="000008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 err="1"/>
              <a:t>Subtitel</a:t>
            </a:r>
            <a:r>
              <a:rPr lang="en-US" dirty="0"/>
              <a:t> [emphasis] </a:t>
            </a:r>
          </a:p>
        </p:txBody>
      </p:sp>
      <p:sp>
        <p:nvSpPr>
          <p:cNvPr id="6" name="SmartArt Placeholder 2"/>
          <p:cNvSpPr>
            <a:spLocks noGrp="1"/>
          </p:cNvSpPr>
          <p:nvPr>
            <p:ph type="dgm" sz="quarter" idx="14" hasCustomPrompt="1"/>
          </p:nvPr>
        </p:nvSpPr>
        <p:spPr>
          <a:xfrm>
            <a:off x="776674" y="1891116"/>
            <a:ext cx="1536537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pic>
        <p:nvPicPr>
          <p:cNvPr id="8" name="Picture 7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7" y="442437"/>
            <a:ext cx="2150673" cy="4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44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lide - o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98" y="1923839"/>
            <a:ext cx="7763051" cy="769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Campton Book" panose="000008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SmartArt Placeholder 2"/>
          <p:cNvSpPr>
            <a:spLocks noGrp="1"/>
          </p:cNvSpPr>
          <p:nvPr>
            <p:ph type="dgm" sz="quarter" idx="14" hasCustomPrompt="1"/>
          </p:nvPr>
        </p:nvSpPr>
        <p:spPr>
          <a:xfrm>
            <a:off x="776674" y="1891116"/>
            <a:ext cx="1536537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pic>
        <p:nvPicPr>
          <p:cNvPr id="21" name="Picture 20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7" y="442437"/>
            <a:ext cx="2150673" cy="401963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2706297"/>
            <a:ext cx="9144000" cy="2437203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5191" y="4009396"/>
            <a:ext cx="2197099" cy="13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Backgr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76676" y="1886593"/>
            <a:ext cx="1536537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 hasCustomPrompt="1"/>
          </p:nvPr>
        </p:nvSpPr>
        <p:spPr>
          <a:xfrm>
            <a:off x="776674" y="1891116"/>
            <a:ext cx="1536537" cy="7712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11" name="Title 13"/>
          <p:cNvSpPr>
            <a:spLocks noGrp="1"/>
          </p:cNvSpPr>
          <p:nvPr>
            <p:ph type="title" hasCustomPrompt="1"/>
          </p:nvPr>
        </p:nvSpPr>
        <p:spPr>
          <a:xfrm>
            <a:off x="680898" y="2049628"/>
            <a:ext cx="7763190" cy="524354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Campton Light" panose="00000400000000000000" pitchFamily="50" charset="0"/>
              </a:defRPr>
            </a:lvl1pPr>
          </a:lstStyle>
          <a:p>
            <a:r>
              <a:rPr lang="en-US" dirty="0"/>
              <a:t>Subsection title</a:t>
            </a:r>
            <a:endParaRPr lang="en-GB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98" y="2473325"/>
            <a:ext cx="7763051" cy="1363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mpton Book" panose="000008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 err="1"/>
              <a:t>Subtitel</a:t>
            </a:r>
            <a:r>
              <a:rPr lang="en-US" dirty="0"/>
              <a:t> [emphasis] </a:t>
            </a:r>
          </a:p>
        </p:txBody>
      </p:sp>
      <p:pic>
        <p:nvPicPr>
          <p:cNvPr id="22" name="Picture 21" descr="drift-logo-horizontaal-w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6" y="442436"/>
            <a:ext cx="2150674" cy="401963"/>
          </a:xfrm>
          <a:prstGeom prst="rect">
            <a:avLst/>
          </a:prstGeom>
        </p:spPr>
      </p:pic>
      <p:sp>
        <p:nvSpPr>
          <p:cNvPr id="24" name="Picture Placeholder 23"/>
          <p:cNvSpPr>
            <a:spLocks noGrp="1"/>
          </p:cNvSpPr>
          <p:nvPr>
            <p:ph type="pic" sz="quarter" idx="15" hasCustomPrompt="1"/>
          </p:nvPr>
        </p:nvSpPr>
        <p:spPr>
          <a:xfrm>
            <a:off x="776288" y="442913"/>
            <a:ext cx="2151062" cy="401637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07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753633" y="1116376"/>
            <a:ext cx="1525587" cy="19208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 baseline="0">
                <a:latin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Click to add quote / text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0898" y="1031966"/>
            <a:ext cx="5981159" cy="524354"/>
          </a:xfrm>
          <a:prstGeom prst="rect">
            <a:avLst/>
          </a:prstGeom>
        </p:spPr>
        <p:txBody>
          <a:bodyPr/>
          <a:lstStyle>
            <a:lvl1pPr>
              <a:defRPr lang="en-GB" sz="2000" b="1" dirty="0">
                <a:latin typeface="Campton Book" panose="000008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81038" y="1684338"/>
            <a:ext cx="5981700" cy="3220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dirty="0" smtClean="0">
                <a:latin typeface="Campton Light" panose="00000400000000000000" pitchFamily="50" charset="0"/>
              </a:defRPr>
            </a:lvl1pPr>
            <a:lvl2pPr>
              <a:defRPr lang="en-US" sz="1400" dirty="0" smtClean="0">
                <a:latin typeface="Campton Light" panose="00000400000000000000" pitchFamily="50" charset="0"/>
              </a:defRPr>
            </a:lvl2pPr>
            <a:lvl3pPr>
              <a:defRPr lang="en-US" sz="1400" dirty="0" smtClean="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7" name="Picture 16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  <p:sp>
        <p:nvSpPr>
          <p:cNvPr id="8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  <p:sp>
        <p:nvSpPr>
          <p:cNvPr id="12" name="SmartArt Placeholder 2"/>
          <p:cNvSpPr>
            <a:spLocks noGrp="1"/>
          </p:cNvSpPr>
          <p:nvPr>
            <p:ph type="dgm" sz="quarter" idx="14" hasCustomPrompt="1"/>
          </p:nvPr>
        </p:nvSpPr>
        <p:spPr>
          <a:xfrm>
            <a:off x="6840251" y="884895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60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0898" y="1031966"/>
            <a:ext cx="7763190" cy="524354"/>
          </a:xfrm>
          <a:prstGeom prst="rect">
            <a:avLst/>
          </a:prstGeom>
        </p:spPr>
        <p:txBody>
          <a:bodyPr/>
          <a:lstStyle>
            <a:lvl1pPr>
              <a:defRPr lang="en-US" sz="2000" b="1" dirty="0" smtClean="0">
                <a:latin typeface="Campton Book" panose="000008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81037" y="1684338"/>
            <a:ext cx="7763051" cy="3220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dirty="0" smtClean="0">
                <a:latin typeface="Campton Light" panose="00000400000000000000" pitchFamily="50" charset="0"/>
              </a:defRPr>
            </a:lvl1pPr>
            <a:lvl2pPr>
              <a:defRPr lang="en-US" sz="1400" dirty="0" smtClean="0">
                <a:latin typeface="Campton Light" panose="00000400000000000000" pitchFamily="50" charset="0"/>
              </a:defRPr>
            </a:lvl2pPr>
            <a:lvl3pPr>
              <a:defRPr lang="en-US" sz="1400" dirty="0" smtClean="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  <p:pic>
        <p:nvPicPr>
          <p:cNvPr id="10" name="Picture 9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54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+ qo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753633" y="1116376"/>
            <a:ext cx="1525587" cy="19208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en-GB" sz="1400" dirty="0">
                <a:latin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Click to edit quote / text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80898" y="1031966"/>
            <a:ext cx="5981159" cy="524354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Campton Book" panose="00000800000000000000" pitchFamily="50" charset="0"/>
              </a:defRPr>
            </a:lvl1pPr>
          </a:lstStyle>
          <a:p>
            <a:r>
              <a:rPr lang="en-US" dirty="0"/>
              <a:t>Enter list title</a:t>
            </a:r>
            <a:endParaRPr lang="en-GB" dirty="0"/>
          </a:p>
        </p:txBody>
      </p:sp>
      <p:sp>
        <p:nvSpPr>
          <p:cNvPr id="9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15" name="SmartArt Placeholder 2"/>
          <p:cNvSpPr>
            <a:spLocks noGrp="1"/>
          </p:cNvSpPr>
          <p:nvPr>
            <p:ph type="dgm" sz="quarter" idx="13" hasCustomPrompt="1"/>
          </p:nvPr>
        </p:nvSpPr>
        <p:spPr>
          <a:xfrm>
            <a:off x="6840251" y="886197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 </a:t>
            </a:r>
            <a:endParaRPr lang="en-GB" dirty="0"/>
          </a:p>
        </p:txBody>
      </p:sp>
      <p:pic>
        <p:nvPicPr>
          <p:cNvPr id="17" name="Picture 16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  <p:sp>
        <p:nvSpPr>
          <p:cNvPr id="8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1684338"/>
            <a:ext cx="5981700" cy="3220765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 lang="en-US" sz="1600" b="0" baseline="0" dirty="0" smtClean="0">
                <a:latin typeface="Campton Light" panose="00000400000000000000" pitchFamily="50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0"/>
            <a:r>
              <a:rPr lang="en-US" dirty="0"/>
              <a:t>No quick fixes</a:t>
            </a:r>
          </a:p>
          <a:p>
            <a:pPr lvl="0"/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12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93598" y="1006566"/>
            <a:ext cx="3179902" cy="52435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dirty="0">
                <a:latin typeface="Campton Book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Introducing DRIFT</a:t>
            </a:r>
            <a:br>
              <a:rPr lang="en-US" dirty="0"/>
            </a:b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42937" y="3789380"/>
            <a:ext cx="3285119" cy="1223962"/>
          </a:xfrm>
          <a:prstGeom prst="rect">
            <a:avLst/>
          </a:prstGeom>
        </p:spPr>
        <p:txBody>
          <a:bodyPr/>
          <a:lstStyle>
            <a:lvl1pPr marL="285750" indent="-285750">
              <a:buFont typeface="Calibri" panose="020F0502020204030204" pitchFamily="34" charset="0"/>
              <a:buChar char="‒"/>
              <a:defRPr lang="en-US" sz="1600" dirty="0" smtClean="0">
                <a:latin typeface="Campton Light" panose="000004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Advancing transition theory</a:t>
            </a:r>
          </a:p>
          <a:p>
            <a:pPr lvl="0"/>
            <a:r>
              <a:rPr lang="en-US" dirty="0"/>
              <a:t>Accelerate transition to a sustainable society</a:t>
            </a:r>
          </a:p>
          <a:p>
            <a:pPr lvl="0"/>
            <a:endParaRPr lang="en-US" dirty="0"/>
          </a:p>
        </p:txBody>
      </p:sp>
      <p:sp>
        <p:nvSpPr>
          <p:cNvPr id="9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  <p:pic>
        <p:nvPicPr>
          <p:cNvPr id="10" name="Picture 9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1" y="0"/>
            <a:ext cx="4572000" cy="5143500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8" name="Title 13"/>
          <p:cNvSpPr txBox="1">
            <a:spLocks/>
          </p:cNvSpPr>
          <p:nvPr userDrawn="1"/>
        </p:nvSpPr>
        <p:spPr>
          <a:xfrm>
            <a:off x="649539" y="3449746"/>
            <a:ext cx="976061" cy="35233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Campton Book" panose="00000800000000000000" pitchFamily="50" charset="0"/>
              </a:rPr>
              <a:t>goals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93737" y="1717211"/>
            <a:ext cx="3179763" cy="1414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dirty="0" smtClean="0">
                <a:latin typeface="Campton Light" panose="000004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→</a:t>
            </a:r>
          </a:p>
        </p:txBody>
      </p:sp>
      <p:sp>
        <p:nvSpPr>
          <p:cNvPr id="12" name="SmartArt Placeholder 2"/>
          <p:cNvSpPr>
            <a:spLocks noGrp="1"/>
          </p:cNvSpPr>
          <p:nvPr>
            <p:ph type="dgm" sz="quarter" idx="15" hasCustomPrompt="1"/>
          </p:nvPr>
        </p:nvSpPr>
        <p:spPr>
          <a:xfrm>
            <a:off x="731698" y="3372617"/>
            <a:ext cx="50020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891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lture Structure Pract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80898" y="1031966"/>
            <a:ext cx="6973738" cy="455085"/>
          </a:xfrm>
          <a:prstGeom prst="rect">
            <a:avLst/>
          </a:prstGeom>
        </p:spPr>
        <p:txBody>
          <a:bodyPr/>
          <a:lstStyle>
            <a:lvl1pPr>
              <a:defRPr sz="1800" b="1" baseline="0">
                <a:latin typeface="Campton Book" panose="00000800000000000000" pitchFamily="50" charset="0"/>
              </a:defRPr>
            </a:lvl1pPr>
          </a:lstStyle>
          <a:p>
            <a:r>
              <a:rPr lang="en-US" dirty="0"/>
              <a:t>Transitions?</a:t>
            </a:r>
            <a:endParaRPr lang="en-GB" dirty="0"/>
          </a:p>
        </p:txBody>
      </p:sp>
      <p:sp>
        <p:nvSpPr>
          <p:cNvPr id="9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pic>
        <p:nvPicPr>
          <p:cNvPr id="17" name="Picture 16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  <p:sp>
        <p:nvSpPr>
          <p:cNvPr id="22" name="SmartArt Placeholder 2"/>
          <p:cNvSpPr>
            <a:spLocks noGrp="1"/>
          </p:cNvSpPr>
          <p:nvPr>
            <p:ph type="dgm" sz="quarter" idx="14" hasCustomPrompt="1"/>
          </p:nvPr>
        </p:nvSpPr>
        <p:spPr>
          <a:xfrm>
            <a:off x="776676" y="2672026"/>
            <a:ext cx="455493" cy="8617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25" name="SmartArt Placeholder 2"/>
          <p:cNvSpPr>
            <a:spLocks noGrp="1"/>
          </p:cNvSpPr>
          <p:nvPr>
            <p:ph type="dgm" sz="quarter" idx="15" hasCustomPrompt="1"/>
          </p:nvPr>
        </p:nvSpPr>
        <p:spPr>
          <a:xfrm>
            <a:off x="3537408" y="2672026"/>
            <a:ext cx="455493" cy="8617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27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6283612" y="2672026"/>
            <a:ext cx="455493" cy="8617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80898" y="2762222"/>
            <a:ext cx="2325538" cy="3423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1">
                <a:latin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culture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436412" y="2732194"/>
            <a:ext cx="2325538" cy="3423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0">
                <a:latin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structure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3436412" y="3043460"/>
            <a:ext cx="2325538" cy="13062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Institutional, economic, physical, regulatory, implicit rules</a:t>
            </a:r>
          </a:p>
          <a:p>
            <a:pPr lvl="0"/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191926" y="2732194"/>
            <a:ext cx="2325538" cy="3423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1">
                <a:latin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Practices</a:t>
            </a:r>
            <a:endParaRPr lang="en-GB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191926" y="3043460"/>
            <a:ext cx="2325538" cy="13062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Daily routines, behavior, actions</a:t>
            </a:r>
            <a:endParaRPr lang="en-GB" dirty="0"/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80898" y="3043459"/>
            <a:ext cx="2325538" cy="13062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discourses, shared beliefs, values and perspectives, paradigms</a:t>
            </a:r>
          </a:p>
          <a:p>
            <a:pPr lvl="0"/>
            <a:endParaRPr lang="en-GB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681038" y="1497013"/>
            <a:ext cx="6973887" cy="84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Fundamental change in culture, structure and practices at the level of a societal (sub)system</a:t>
            </a:r>
          </a:p>
        </p:txBody>
      </p:sp>
    </p:spTree>
    <p:extLst>
      <p:ext uri="{BB962C8B-B14F-4D97-AF65-F5344CB8AC3E}">
        <p14:creationId xmlns:p14="http://schemas.microsoft.com/office/powerpoint/2010/main" val="2632130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layout -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93598" y="1006566"/>
            <a:ext cx="3179902" cy="52435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dirty="0">
                <a:latin typeface="Campton Book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</a:t>
            </a:r>
            <a:br>
              <a:rPr lang="en-US" dirty="0"/>
            </a:b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42937" y="3789380"/>
            <a:ext cx="2481263" cy="1223962"/>
          </a:xfrm>
          <a:prstGeom prst="rect">
            <a:avLst/>
          </a:prstGeom>
        </p:spPr>
        <p:txBody>
          <a:bodyPr/>
          <a:lstStyle>
            <a:lvl1pPr marL="285750" indent="-285750">
              <a:buFont typeface="Calibri" panose="020F0502020204030204" pitchFamily="34" charset="0"/>
              <a:buChar char="‒"/>
              <a:defRPr lang="en-US" sz="1600" dirty="0" smtClean="0">
                <a:latin typeface="Campton Light" panose="000004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list2</a:t>
            </a:r>
          </a:p>
        </p:txBody>
      </p:sp>
      <p:sp>
        <p:nvSpPr>
          <p:cNvPr id="9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  <p:pic>
        <p:nvPicPr>
          <p:cNvPr id="10" name="Picture 9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  <p:sp>
        <p:nvSpPr>
          <p:cNvPr id="8" name="Title 13"/>
          <p:cNvSpPr txBox="1">
            <a:spLocks/>
          </p:cNvSpPr>
          <p:nvPr userDrawn="1"/>
        </p:nvSpPr>
        <p:spPr>
          <a:xfrm>
            <a:off x="649539" y="3449746"/>
            <a:ext cx="976061" cy="35233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Campton Book" panose="00000800000000000000" pitchFamily="50" charset="0"/>
              </a:rPr>
              <a:t>header</a:t>
            </a:r>
            <a:br>
              <a:rPr lang="en-US" sz="1800" dirty="0">
                <a:latin typeface="Campton Book" panose="00000800000000000000" pitchFamily="50" charset="0"/>
              </a:rPr>
            </a:br>
            <a:endParaRPr lang="en-US" sz="1800" dirty="0">
              <a:latin typeface="Campton Book" panose="00000800000000000000" pitchFamily="50" charset="0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93737" y="1717211"/>
            <a:ext cx="3179763" cy="1414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dirty="0" smtClean="0">
                <a:latin typeface="Campton Light" panose="00000400000000000000" pitchFamily="50" charset="0"/>
              </a:defRPr>
            </a:lvl1pPr>
            <a:lvl2pPr>
              <a:defRPr sz="1400">
                <a:latin typeface="Campton Light" panose="00000400000000000000" pitchFamily="50" charset="0"/>
              </a:defRPr>
            </a:lvl2pPr>
            <a:lvl3pPr>
              <a:defRPr sz="120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 → list1</a:t>
            </a:r>
          </a:p>
        </p:txBody>
      </p:sp>
      <p:sp>
        <p:nvSpPr>
          <p:cNvPr id="12" name="SmartArt Placeholder 2"/>
          <p:cNvSpPr>
            <a:spLocks noGrp="1"/>
          </p:cNvSpPr>
          <p:nvPr>
            <p:ph type="dgm" sz="quarter" idx="15" hasCustomPrompt="1"/>
          </p:nvPr>
        </p:nvSpPr>
        <p:spPr>
          <a:xfrm>
            <a:off x="731698" y="3372617"/>
            <a:ext cx="50020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03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04WE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724"/>
            <a:ext cx="9150350" cy="514350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76676" y="1324427"/>
            <a:ext cx="1536537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716433" y="1324427"/>
            <a:ext cx="73446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687948" y="2831190"/>
            <a:ext cx="98318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 descr="drift-logo-horizontaal-w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6" y="442436"/>
            <a:ext cx="2150674" cy="4019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1" y="3825005"/>
            <a:ext cx="2197099" cy="1318495"/>
          </a:xfrm>
          <a:prstGeom prst="rect">
            <a:avLst/>
          </a:prstGeom>
        </p:spPr>
      </p:pic>
      <p:sp>
        <p:nvSpPr>
          <p:cNvPr id="1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86553" y="1384299"/>
            <a:ext cx="3906837" cy="2816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00" b="1" baseline="0">
                <a:solidFill>
                  <a:schemeClr val="bg1"/>
                </a:solidFill>
                <a:latin typeface="Campton Book" panose="00000800000000000000" pitchFamily="50" charset="0"/>
              </a:defRPr>
            </a:lvl1pPr>
            <a:lvl2pPr marL="4572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3pPr>
            <a:lvl4pPr marL="13716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4pPr>
            <a:lvl5pPr marL="18288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5pPr>
          </a:lstStyle>
          <a:p>
            <a:pPr lvl="0"/>
            <a:r>
              <a:rPr lang="en-US" dirty="0"/>
              <a:t>Click to enter title of presentation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5590357" y="3245837"/>
            <a:ext cx="2588443" cy="7444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dirty="0" smtClean="0">
                <a:solidFill>
                  <a:schemeClr val="bg1"/>
                </a:solidFill>
                <a:latin typeface="Campton Light" panose="00000400000000000000" pitchFamily="50" charset="0"/>
                <a:ea typeface="+mn-ea"/>
                <a:cs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20th march 2017</a:t>
            </a:r>
          </a:p>
          <a:p>
            <a:pPr lvl="0"/>
            <a:r>
              <a:rPr lang="en-US" dirty="0"/>
              <a:t>London, UK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582405" y="2926568"/>
            <a:ext cx="2596395" cy="3464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date / location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618079" y="1432243"/>
            <a:ext cx="2560721" cy="11835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Name (bold)</a:t>
            </a:r>
          </a:p>
        </p:txBody>
      </p:sp>
    </p:spTree>
    <p:extLst>
      <p:ext uri="{BB962C8B-B14F-4D97-AF65-F5344CB8AC3E}">
        <p14:creationId xmlns:p14="http://schemas.microsoft.com/office/powerpoint/2010/main" val="3166182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Vrije vorm: vorm 29">
            <a:extLst>
              <a:ext uri="{FF2B5EF4-FFF2-40B4-BE49-F238E27FC236}">
                <a16:creationId xmlns:a16="http://schemas.microsoft.com/office/drawing/2014/main" id="{FB7BC648-3F3A-4FE6-B474-FF08AD16EC55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5850001 w 6096000"/>
              <a:gd name="connsiteY1" fmla="*/ 0 h 6858000"/>
              <a:gd name="connsiteX2" fmla="*/ 5850001 w 6096000"/>
              <a:gd name="connsiteY2" fmla="*/ 975600 h 6858000"/>
              <a:gd name="connsiteX3" fmla="*/ 6096000 w 6096000"/>
              <a:gd name="connsiteY3" fmla="*/ 975600 h 6858000"/>
              <a:gd name="connsiteX4" fmla="*/ 6096000 w 6096000"/>
              <a:gd name="connsiteY4" fmla="*/ 6858000 h 6858000"/>
              <a:gd name="connsiteX5" fmla="*/ 0 w 6096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850001" y="0"/>
                </a:lnTo>
                <a:lnTo>
                  <a:pt x="5850001" y="975600"/>
                </a:lnTo>
                <a:lnTo>
                  <a:pt x="6096000" y="97560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914000" y="2743200"/>
            <a:ext cx="3753000" cy="13716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4914000" y="4114801"/>
            <a:ext cx="3753000" cy="241556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  <a:lvl5pP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 hasCustomPrompt="1"/>
          </p:nvPr>
        </p:nvSpPr>
        <p:spPr>
          <a:xfrm>
            <a:off x="4914000" y="1590313"/>
            <a:ext cx="3753000" cy="1052513"/>
          </a:xfrm>
        </p:spPr>
        <p:txBody>
          <a:bodyPr tIns="0" bIns="0" anchor="b">
            <a:normAutofit/>
          </a:bodyPr>
          <a:lstStyle>
            <a:lvl1pPr algn="l">
              <a:defRPr sz="27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CE3D936-01A5-42C9-A617-17B3B8FB8C5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14000" y="4356358"/>
            <a:ext cx="3753000" cy="2592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sp>
        <p:nvSpPr>
          <p:cNvPr id="11" name="Vertrouwelijkheidsniveau">
            <a:extLst>
              <a:ext uri="{FF2B5EF4-FFF2-40B4-BE49-F238E27FC236}">
                <a16:creationId xmlns:a16="http://schemas.microsoft.com/office/drawing/2014/main" id="{D6028795-C409-40A9-B428-B0AF6EBB642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41FD69D9-3E06-4876-9F73-71B6B351D2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8286300" y="4896429"/>
            <a:ext cx="383400" cy="137700"/>
          </a:xfrm>
        </p:spPr>
        <p:txBody>
          <a:bodyPr/>
          <a:lstStyle/>
          <a:p>
            <a:fld id="{6C93B359-CF0D-4389-949E-16A33FCBB3EC}" type="slidenum">
              <a:rPr lang="nl-NL" smtClean="0"/>
              <a:t>‹#›</a:t>
            </a:fld>
            <a:endParaRPr lang="nl-NL" dirty="0"/>
          </a:p>
        </p:txBody>
      </p:sp>
      <p:pic>
        <p:nvPicPr>
          <p:cNvPr id="10" name="LogoLandmacht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960" y="882"/>
            <a:ext cx="9130078" cy="149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647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2570561"/>
            <a:ext cx="9144000" cy="2572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6251" y="1409701"/>
            <a:ext cx="8192691" cy="1160860"/>
          </a:xfrm>
        </p:spPr>
        <p:txBody>
          <a:bodyPr anchor="ctr" anchorCtr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76250" y="2812116"/>
            <a:ext cx="8193882" cy="1302685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2" name="Tijdelijke aanduiding voor dianummer 21">
            <a:extLst>
              <a:ext uri="{FF2B5EF4-FFF2-40B4-BE49-F238E27FC236}">
                <a16:creationId xmlns:a16="http://schemas.microsoft.com/office/drawing/2014/main" id="{17E1F773-BF9C-4C35-ABBC-BFB53364B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23" name="Vertrouwelijkheidsniveau">
            <a:extLst>
              <a:ext uri="{FF2B5EF4-FFF2-40B4-BE49-F238E27FC236}">
                <a16:creationId xmlns:a16="http://schemas.microsoft.com/office/drawing/2014/main" id="{9083841F-8AA4-4AEC-93F7-5EDA66B599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tekst 16">
            <a:extLst>
              <a:ext uri="{FF2B5EF4-FFF2-40B4-BE49-F238E27FC236}">
                <a16:creationId xmlns:a16="http://schemas.microsoft.com/office/drawing/2014/main" id="{631BC45E-EEEE-444C-8340-F4E4E532BF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2501" y="4114801"/>
            <a:ext cx="3753000" cy="241556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  <a:lvl5pP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24115787-E7BA-4E6B-ACDF-C586817C79B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2500" y="4356358"/>
            <a:ext cx="3753000" cy="2592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8FD66A7-5A78-459B-9B7F-13F33318DE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83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C91930-E0E3-4652-8A0C-E4B528AB5B7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51AE06CA-FDAB-47E6-9A6B-49429DE85BD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6069807 w 6096000"/>
              <a:gd name="connsiteY0" fmla="*/ 975600 h 6858000"/>
              <a:gd name="connsiteX1" fmla="*/ 6096000 w 6096000"/>
              <a:gd name="connsiteY1" fmla="*/ 975600 h 6858000"/>
              <a:gd name="connsiteX2" fmla="*/ 6096000 w 6096000"/>
              <a:gd name="connsiteY2" fmla="*/ 1014413 h 6858000"/>
              <a:gd name="connsiteX3" fmla="*/ 6069807 w 6096000"/>
              <a:gd name="connsiteY3" fmla="*/ 1014413 h 6858000"/>
              <a:gd name="connsiteX4" fmla="*/ 0 w 6096000"/>
              <a:gd name="connsiteY4" fmla="*/ 0 h 6858000"/>
              <a:gd name="connsiteX5" fmla="*/ 5777707 w 6096000"/>
              <a:gd name="connsiteY5" fmla="*/ 0 h 6858000"/>
              <a:gd name="connsiteX6" fmla="*/ 5777707 w 6096000"/>
              <a:gd name="connsiteY6" fmla="*/ 1014413 h 6858000"/>
              <a:gd name="connsiteX7" fmla="*/ 5777707 w 6096000"/>
              <a:gd name="connsiteY7" fmla="*/ 1265494 h 6858000"/>
              <a:gd name="connsiteX8" fmla="*/ 5777707 w 6096000"/>
              <a:gd name="connsiteY8" fmla="*/ 1281113 h 6858000"/>
              <a:gd name="connsiteX9" fmla="*/ 6096000 w 6096000"/>
              <a:gd name="connsiteY9" fmla="*/ 1281113 h 6858000"/>
              <a:gd name="connsiteX10" fmla="*/ 6096000 w 6096000"/>
              <a:gd name="connsiteY10" fmla="*/ 6858000 h 6858000"/>
              <a:gd name="connsiteX11" fmla="*/ 5848350 w 6096000"/>
              <a:gd name="connsiteY11" fmla="*/ 6858000 h 6858000"/>
              <a:gd name="connsiteX12" fmla="*/ 0 w 6096000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96000" h="6858000">
                <a:moveTo>
                  <a:pt x="6069807" y="975600"/>
                </a:moveTo>
                <a:lnTo>
                  <a:pt x="6096000" y="975600"/>
                </a:lnTo>
                <a:lnTo>
                  <a:pt x="6096000" y="1014413"/>
                </a:lnTo>
                <a:lnTo>
                  <a:pt x="6069807" y="1014413"/>
                </a:lnTo>
                <a:close/>
                <a:moveTo>
                  <a:pt x="0" y="0"/>
                </a:moveTo>
                <a:lnTo>
                  <a:pt x="5777707" y="0"/>
                </a:lnTo>
                <a:lnTo>
                  <a:pt x="5777707" y="1014413"/>
                </a:lnTo>
                <a:lnTo>
                  <a:pt x="5777707" y="1265494"/>
                </a:lnTo>
                <a:lnTo>
                  <a:pt x="5777707" y="1281113"/>
                </a:lnTo>
                <a:lnTo>
                  <a:pt x="6096000" y="1281113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1800000" anchor="t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om een afbeelding in te voegen</a:t>
            </a:r>
          </a:p>
        </p:txBody>
      </p:sp>
      <p:sp>
        <p:nvSpPr>
          <p:cNvPr id="28" name="Vertrouwelijkheidsniveau">
            <a:extLst>
              <a:ext uri="{FF2B5EF4-FFF2-40B4-BE49-F238E27FC236}">
                <a16:creationId xmlns:a16="http://schemas.microsoft.com/office/drawing/2014/main" id="{233E6339-A3B7-4F01-A9A8-3BA0F6CFAD1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29" name="Ondertitel 2">
            <a:extLst>
              <a:ext uri="{FF2B5EF4-FFF2-40B4-BE49-F238E27FC236}">
                <a16:creationId xmlns:a16="http://schemas.microsoft.com/office/drawing/2014/main" id="{CC6EB04B-3622-4850-A8B2-65C8523784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14000" y="2743201"/>
            <a:ext cx="3753000" cy="13716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id="{170997DC-0B66-445A-9CA4-DC2FB480E2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4000" y="1590313"/>
            <a:ext cx="3753000" cy="1052513"/>
          </a:xfrm>
        </p:spPr>
        <p:txBody>
          <a:bodyPr tIns="0" bIns="0" anchor="b">
            <a:normAutofit/>
          </a:bodyPr>
          <a:lstStyle>
            <a:lvl1pPr algn="l">
              <a:defRPr sz="27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16">
            <a:extLst>
              <a:ext uri="{FF2B5EF4-FFF2-40B4-BE49-F238E27FC236}">
                <a16:creationId xmlns:a16="http://schemas.microsoft.com/office/drawing/2014/main" id="{42907EF7-49B3-46B9-ACD2-A3F3E160AF4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14000" y="4114801"/>
            <a:ext cx="3753000" cy="241556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  <a:lvl5pP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0" name="Tijdelijke aanduiding voor tekst 8">
            <a:extLst>
              <a:ext uri="{FF2B5EF4-FFF2-40B4-BE49-F238E27FC236}">
                <a16:creationId xmlns:a16="http://schemas.microsoft.com/office/drawing/2014/main" id="{DF9EB481-DA3C-4E44-9FE2-E6F7ED8E58A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14000" y="4356358"/>
            <a:ext cx="3753000" cy="2592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0A6A365-BFF5-4B16-B1E9-D831984D5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38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21421F68-1BEF-403F-B0C5-AAC49C6A09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2500" y="1763100"/>
            <a:ext cx="8191800" cy="29730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E8395B0-5BEF-4071-A7D0-AC6F71F066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10" name="Vertrouwelijkheidsniveau">
            <a:extLst>
              <a:ext uri="{FF2B5EF4-FFF2-40B4-BE49-F238E27FC236}">
                <a16:creationId xmlns:a16="http://schemas.microsoft.com/office/drawing/2014/main" id="{81E8D0CB-07CC-4FF4-B9A2-3BEAACD9AE9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4AE61CC0-169D-4A88-BF15-A47DE22E8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1230657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72500" y="1763100"/>
            <a:ext cx="3752850" cy="2972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4000" y="1763100"/>
            <a:ext cx="3758400" cy="2972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260C6DF3-2547-4188-B44C-E1C924D73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17" name="Vertrouwelijkheidsniveau">
            <a:extLst>
              <a:ext uri="{FF2B5EF4-FFF2-40B4-BE49-F238E27FC236}">
                <a16:creationId xmlns:a16="http://schemas.microsoft.com/office/drawing/2014/main" id="{1B09E170-CA11-4EE2-B82E-0AD6B2F1CC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B1CF7121-85E0-45D3-B910-BCF8E25FE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362659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4914000" y="1763099"/>
            <a:ext cx="3753000" cy="2972700"/>
          </a:xfrm>
        </p:spPr>
        <p:txBody>
          <a:bodyPr/>
          <a:lstStyle>
            <a:lvl1pPr marL="237600" indent="-2376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72500" indent="-237600"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A7984020-B91C-4CFF-88ED-501B2109C66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F17C0AA7-9F88-4479-B7CF-C1BB31AB870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C1E2EA9-BE63-4625-B099-2271F692DE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4000" y="961463"/>
            <a:ext cx="3753000" cy="801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id="{6C2A6650-CEC0-489B-BFC0-04E78F0196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1995534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472501" y="789386"/>
            <a:ext cx="8192691" cy="3018600"/>
          </a:xfrm>
        </p:spPr>
        <p:txBody>
          <a:bodyPr anchor="b" anchorCtr="0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72501" y="3973606"/>
            <a:ext cx="8192691" cy="692454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8E684C-7D4C-426C-AC24-E424245763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2" name="Vertrouwelijkheidsniveau">
            <a:extLst>
              <a:ext uri="{FF2B5EF4-FFF2-40B4-BE49-F238E27FC236}">
                <a16:creationId xmlns:a16="http://schemas.microsoft.com/office/drawing/2014/main" id="{D32BCAE4-C367-4016-B734-236CBBFED4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2216467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verticaal g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0FA47D1B-42CA-4E2B-B2E8-239884DF4BD3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5498305 w 6096000"/>
              <a:gd name="connsiteY1" fmla="*/ 0 h 6858000"/>
              <a:gd name="connsiteX2" fmla="*/ 5853600 w 6096000"/>
              <a:gd name="connsiteY2" fmla="*/ 0 h 6858000"/>
              <a:gd name="connsiteX3" fmla="*/ 5862636 w 6096000"/>
              <a:gd name="connsiteY3" fmla="*/ 0 h 6858000"/>
              <a:gd name="connsiteX4" fmla="*/ 5862636 w 6096000"/>
              <a:gd name="connsiteY4" fmla="*/ 712471 h 6858000"/>
              <a:gd name="connsiteX5" fmla="*/ 6096000 w 6096000"/>
              <a:gd name="connsiteY5" fmla="*/ 712471 h 6858000"/>
              <a:gd name="connsiteX6" fmla="*/ 6096000 w 6096000"/>
              <a:gd name="connsiteY6" fmla="*/ 961200 h 6858000"/>
              <a:gd name="connsiteX7" fmla="*/ 6096000 w 6096000"/>
              <a:gd name="connsiteY7" fmla="*/ 1891881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498305" y="0"/>
                </a:lnTo>
                <a:lnTo>
                  <a:pt x="5853600" y="0"/>
                </a:lnTo>
                <a:lnTo>
                  <a:pt x="5862636" y="0"/>
                </a:lnTo>
                <a:lnTo>
                  <a:pt x="5862636" y="712471"/>
                </a:lnTo>
                <a:lnTo>
                  <a:pt x="6096000" y="712471"/>
                </a:lnTo>
                <a:lnTo>
                  <a:pt x="6096000" y="961200"/>
                </a:lnTo>
                <a:lnTo>
                  <a:pt x="6096000" y="1891881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135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4914000" y="789385"/>
            <a:ext cx="3753000" cy="3876675"/>
          </a:xfrm>
        </p:spPr>
        <p:txBody>
          <a:bodyPr anchor="ctr" anchorCtr="0"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F508C5A-8D78-4219-976E-46DFA0C4F8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500" y="2279366"/>
            <a:ext cx="3752850" cy="801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1F2E84-2AC4-4E76-AB35-4DF5275224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6" name="Vertrouwelijkheidsniveau">
            <a:extLst>
              <a:ext uri="{FF2B5EF4-FFF2-40B4-BE49-F238E27FC236}">
                <a16:creationId xmlns:a16="http://schemas.microsoft.com/office/drawing/2014/main" id="{42A8670A-3771-498C-BCA7-1CEC86864E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114742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4914000" y="1763100"/>
            <a:ext cx="3753000" cy="2972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0E24862E-A238-48C9-966B-53C0A9936E1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7" name="Titel 16">
            <a:extLst>
              <a:ext uri="{FF2B5EF4-FFF2-40B4-BE49-F238E27FC236}">
                <a16:creationId xmlns:a16="http://schemas.microsoft.com/office/drawing/2014/main" id="{9C42D806-99A5-4854-9BB7-C93AB66EA3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4000" y="961463"/>
            <a:ext cx="3753000" cy="8019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id="{4BAFB278-E939-4041-A70B-47CB8943C72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F4CFC7BE-2502-4C51-AFEA-F92D9746773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16166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E40B2573-7117-47DC-A1FC-56A832A1E9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71750"/>
            <a:ext cx="9144000" cy="2571750"/>
          </a:xfrm>
          <a:solidFill>
            <a:schemeClr val="tx1">
              <a:lumMod val="85000"/>
            </a:schemeClr>
          </a:solidFill>
        </p:spPr>
        <p:txBody>
          <a:bodyPr tIns="1080000" anchor="t" anchorCtr="1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7AD964-7CC1-4105-95CD-B71497188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4A879FCC-B15B-43B0-94C1-EA709F51A4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243000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41" t="-4836" b="-264"/>
          <a:stretch/>
        </p:blipFill>
        <p:spPr>
          <a:xfrm>
            <a:off x="-383823" y="-598311"/>
            <a:ext cx="9561689" cy="5738579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76676" y="1324427"/>
            <a:ext cx="1536537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76220" y="3411376"/>
            <a:ext cx="73446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483663" y="3412072"/>
            <a:ext cx="98318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 descr="drift-logo-horizontaal-w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6" y="442436"/>
            <a:ext cx="2150674" cy="401963"/>
          </a:xfrm>
          <a:prstGeom prst="rect">
            <a:avLst/>
          </a:prstGeom>
        </p:spPr>
      </p:pic>
      <p:sp>
        <p:nvSpPr>
          <p:cNvPr id="1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86553" y="1384300"/>
            <a:ext cx="6909497" cy="188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800" b="1" dirty="0" smtClean="0">
                <a:solidFill>
                  <a:schemeClr val="bg1"/>
                </a:solidFill>
                <a:latin typeface="Campton Book" panose="00000800000000000000" pitchFamily="50" charset="0"/>
              </a:defRPr>
            </a:lvl1pPr>
            <a:lvl2pPr marL="4572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3pPr>
            <a:lvl4pPr marL="13716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4pPr>
            <a:lvl5pPr marL="18288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386072" y="3905092"/>
            <a:ext cx="1931987" cy="8498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20th march 2017</a:t>
            </a:r>
          </a:p>
          <a:p>
            <a:pPr lvl="0"/>
            <a:r>
              <a:rPr lang="en-US" dirty="0"/>
              <a:t>London, UK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386072" y="3585701"/>
            <a:ext cx="1931987" cy="3464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date / location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1" y="3825005"/>
            <a:ext cx="2197099" cy="1318495"/>
          </a:xfrm>
          <a:prstGeom prst="rect">
            <a:avLst/>
          </a:prstGeom>
        </p:spPr>
      </p:pic>
      <p:sp>
        <p:nvSpPr>
          <p:cNvPr id="15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686553" y="3571367"/>
            <a:ext cx="2560721" cy="11835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Name (bold)</a:t>
            </a:r>
          </a:p>
        </p:txBody>
      </p:sp>
    </p:spTree>
    <p:extLst>
      <p:ext uri="{BB962C8B-B14F-4D97-AF65-F5344CB8AC3E}">
        <p14:creationId xmlns:p14="http://schemas.microsoft.com/office/powerpoint/2010/main" val="2482189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4D76FA77-7724-405A-BCBC-F7FB2273E8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0 w 12192000"/>
              <a:gd name="connsiteY0" fmla="*/ 0 h 6858000"/>
              <a:gd name="connsiteX1" fmla="*/ 5329235 w 12192000"/>
              <a:gd name="connsiteY1" fmla="*/ 0 h 6858000"/>
              <a:gd name="connsiteX2" fmla="*/ 5848350 w 12192000"/>
              <a:gd name="connsiteY2" fmla="*/ 0 h 6858000"/>
              <a:gd name="connsiteX3" fmla="*/ 5857872 w 12192000"/>
              <a:gd name="connsiteY3" fmla="*/ 0 h 6858000"/>
              <a:gd name="connsiteX4" fmla="*/ 5857872 w 12192000"/>
              <a:gd name="connsiteY4" fmla="*/ 711998 h 6858000"/>
              <a:gd name="connsiteX5" fmla="*/ 6324600 w 12192000"/>
              <a:gd name="connsiteY5" fmla="*/ 711998 h 6858000"/>
              <a:gd name="connsiteX6" fmla="*/ 63246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6324600 w 12192000"/>
              <a:gd name="connsiteY9" fmla="*/ 6858000 h 6858000"/>
              <a:gd name="connsiteX10" fmla="*/ 584835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5329235" y="0"/>
                </a:lnTo>
                <a:lnTo>
                  <a:pt x="5848350" y="0"/>
                </a:lnTo>
                <a:lnTo>
                  <a:pt x="5857872" y="0"/>
                </a:lnTo>
                <a:lnTo>
                  <a:pt x="5857872" y="711998"/>
                </a:lnTo>
                <a:lnTo>
                  <a:pt x="6324600" y="711998"/>
                </a:lnTo>
                <a:lnTo>
                  <a:pt x="632460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63246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tIns="2520000" anchor="t" anchorCtr="1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0" y="3865332"/>
            <a:ext cx="9144000" cy="432000"/>
          </a:xfrm>
          <a:solidFill>
            <a:schemeClr val="accent2"/>
          </a:solidFill>
        </p:spPr>
        <p:txBody>
          <a:bodyPr lIns="630000" anchor="ctr" anchorCtr="0">
            <a:no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naam in te voegen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369060"/>
            <a:ext cx="9144000" cy="297000"/>
          </a:xfrm>
          <a:solidFill>
            <a:schemeClr val="bg1"/>
          </a:solidFill>
        </p:spPr>
        <p:txBody>
          <a:bodyPr lIns="630000" anchor="ctr" anchorCtr="0">
            <a:normAutofit/>
          </a:bodyPr>
          <a:lstStyle>
            <a:lvl1pPr marL="0" indent="0">
              <a:buNone/>
              <a:defRPr sz="1500" i="0">
                <a:solidFill>
                  <a:schemeClr val="tx1"/>
                </a:solidFill>
              </a:defRPr>
            </a:lvl1pPr>
            <a:lvl2pPr marL="234900" indent="0">
              <a:buNone/>
              <a:defRPr/>
            </a:lvl2pPr>
            <a:lvl3pPr marL="472500" indent="0">
              <a:buNone/>
              <a:defRPr/>
            </a:lvl3pPr>
            <a:lvl4pPr marL="707400" indent="0">
              <a:buNone/>
              <a:defRPr/>
            </a:lvl4pPr>
            <a:lvl5pPr marL="945000" indent="0">
              <a:buNone/>
              <a:defRPr/>
            </a:lvl5pPr>
          </a:lstStyle>
          <a:p>
            <a:pPr lvl="0"/>
            <a:r>
              <a:rPr lang="nl-NL" dirty="0"/>
              <a:t>Klik om functie of project in te voegen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49EE6DDE-E144-43EA-A883-E219AA86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223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rije vorm: vorm 16">
            <a:extLst>
              <a:ext uri="{FF2B5EF4-FFF2-40B4-BE49-F238E27FC236}">
                <a16:creationId xmlns:a16="http://schemas.microsoft.com/office/drawing/2014/main" id="{CE883B12-7812-4AB5-9452-637027F74772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5360191 w 6096000"/>
              <a:gd name="connsiteY1" fmla="*/ 0 h 6858000"/>
              <a:gd name="connsiteX2" fmla="*/ 5850001 w 6096000"/>
              <a:gd name="connsiteY2" fmla="*/ 0 h 6858000"/>
              <a:gd name="connsiteX3" fmla="*/ 5862635 w 6096000"/>
              <a:gd name="connsiteY3" fmla="*/ 0 h 6858000"/>
              <a:gd name="connsiteX4" fmla="*/ 5862635 w 6096000"/>
              <a:gd name="connsiteY4" fmla="*/ 709612 h 6858000"/>
              <a:gd name="connsiteX5" fmla="*/ 6096000 w 6096000"/>
              <a:gd name="connsiteY5" fmla="*/ 709612 h 6858000"/>
              <a:gd name="connsiteX6" fmla="*/ 6096000 w 6096000"/>
              <a:gd name="connsiteY6" fmla="*/ 975600 h 6858000"/>
              <a:gd name="connsiteX7" fmla="*/ 6096000 w 6096000"/>
              <a:gd name="connsiteY7" fmla="*/ 1102518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360191" y="0"/>
                </a:lnTo>
                <a:lnTo>
                  <a:pt x="5850001" y="0"/>
                </a:lnTo>
                <a:lnTo>
                  <a:pt x="5862635" y="0"/>
                </a:lnTo>
                <a:lnTo>
                  <a:pt x="5862635" y="709612"/>
                </a:lnTo>
                <a:lnTo>
                  <a:pt x="6096000" y="709612"/>
                </a:lnTo>
                <a:lnTo>
                  <a:pt x="6096000" y="975600"/>
                </a:lnTo>
                <a:lnTo>
                  <a:pt x="6096000" y="110251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1350"/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82214" y="1714500"/>
            <a:ext cx="3286727" cy="518913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382214" y="2309615"/>
            <a:ext cx="3286727" cy="518913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382214" y="2884130"/>
            <a:ext cx="3286727" cy="518913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919401" y="1771008"/>
            <a:ext cx="405902" cy="405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919401" y="2360520"/>
            <a:ext cx="405902" cy="405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919401" y="2940638"/>
            <a:ext cx="405902" cy="405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69C57F-4252-4209-A8BC-33FAC7ADB6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500" y="2287840"/>
            <a:ext cx="3748266" cy="801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Type een afsluitende zin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3A163FE-BA7A-4106-9910-A643D023C9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5" name="Vertrouwelijkheidsniveau">
            <a:extLst>
              <a:ext uri="{FF2B5EF4-FFF2-40B4-BE49-F238E27FC236}">
                <a16:creationId xmlns:a16="http://schemas.microsoft.com/office/drawing/2014/main" id="{CAA5CBF2-B6F9-4237-8DE7-3D9FD8FFABB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675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6D7B6104-9A05-4402-8182-B4559988848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3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01DRIF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50350" cy="5143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76676" y="1324427"/>
            <a:ext cx="1536537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76220" y="3411376"/>
            <a:ext cx="73446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483663" y="3412072"/>
            <a:ext cx="98318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 descr="drift-logo-horizontaal-w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6" y="442436"/>
            <a:ext cx="2150674" cy="401963"/>
          </a:xfrm>
          <a:prstGeom prst="rect">
            <a:avLst/>
          </a:prstGeom>
        </p:spPr>
      </p:pic>
      <p:sp>
        <p:nvSpPr>
          <p:cNvPr id="1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86553" y="1384300"/>
            <a:ext cx="6909497" cy="188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800" b="1" dirty="0" smtClean="0">
                <a:solidFill>
                  <a:schemeClr val="bg1"/>
                </a:solidFill>
                <a:latin typeface="Campton Book" panose="00000800000000000000" pitchFamily="50" charset="0"/>
              </a:defRPr>
            </a:lvl1pPr>
            <a:lvl2pPr marL="4572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3pPr>
            <a:lvl4pPr marL="13716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4pPr>
            <a:lvl5pPr marL="18288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386072" y="3905092"/>
            <a:ext cx="1931987" cy="8498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dirty="0" smtClean="0">
                <a:solidFill>
                  <a:schemeClr val="bg1"/>
                </a:solidFill>
                <a:latin typeface="Campton Light" panose="00000400000000000000" pitchFamily="50" charset="0"/>
                <a:ea typeface="+mn-ea"/>
                <a:cs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20th march 2017</a:t>
            </a:r>
          </a:p>
          <a:p>
            <a:pPr lvl="0"/>
            <a:r>
              <a:rPr lang="en-US" dirty="0"/>
              <a:t>London, UK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386072" y="3585701"/>
            <a:ext cx="1931987" cy="3464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date / location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1" y="3825005"/>
            <a:ext cx="2197099" cy="1318495"/>
          </a:xfrm>
          <a:prstGeom prst="rect">
            <a:avLst/>
          </a:prstGeom>
        </p:spPr>
      </p:pic>
      <p:sp>
        <p:nvSpPr>
          <p:cNvPr id="15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686553" y="3571367"/>
            <a:ext cx="2560721" cy="11835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Name (bold)</a:t>
            </a:r>
          </a:p>
        </p:txBody>
      </p:sp>
    </p:spTree>
    <p:extLst>
      <p:ext uri="{BB962C8B-B14F-4D97-AF65-F5344CB8AC3E}">
        <p14:creationId xmlns:p14="http://schemas.microsoft.com/office/powerpoint/2010/main" val="376004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480" y="-22860"/>
            <a:ext cx="9174480" cy="516636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76676" y="1324427"/>
            <a:ext cx="1536537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76220" y="3411376"/>
            <a:ext cx="73446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483663" y="3412072"/>
            <a:ext cx="983181" cy="86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 descr="drift-logo-horizontaal-w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6" y="442436"/>
            <a:ext cx="2150674" cy="401963"/>
          </a:xfrm>
          <a:prstGeom prst="rect">
            <a:avLst/>
          </a:prstGeom>
        </p:spPr>
      </p:pic>
      <p:sp>
        <p:nvSpPr>
          <p:cNvPr id="1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86553" y="1384300"/>
            <a:ext cx="6909497" cy="188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800" b="1" dirty="0" smtClean="0">
                <a:solidFill>
                  <a:schemeClr val="bg1"/>
                </a:solidFill>
                <a:latin typeface="Campton Book" panose="00000800000000000000" pitchFamily="50" charset="0"/>
              </a:defRPr>
            </a:lvl1pPr>
            <a:lvl2pPr marL="4572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3pPr>
            <a:lvl4pPr marL="13716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4pPr>
            <a:lvl5pPr marL="1828800" indent="0">
              <a:buNone/>
              <a:defRPr sz="3200">
                <a:solidFill>
                  <a:schemeClr val="bg1"/>
                </a:solidFill>
                <a:latin typeface="Campton Book" panose="000008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386072" y="3905092"/>
            <a:ext cx="1931987" cy="8498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dirty="0" smtClean="0">
                <a:solidFill>
                  <a:schemeClr val="bg1"/>
                </a:solidFill>
                <a:latin typeface="Campton Light" panose="00000400000000000000" pitchFamily="50" charset="0"/>
                <a:ea typeface="+mn-ea"/>
                <a:cs typeface="Campton Light" panose="00000400000000000000" pitchFamily="50" charset="0"/>
              </a:defRPr>
            </a:lvl1pPr>
          </a:lstStyle>
          <a:p>
            <a:pPr lvl="0"/>
            <a:r>
              <a:rPr lang="en-US" dirty="0"/>
              <a:t>20th march 2017</a:t>
            </a:r>
          </a:p>
          <a:p>
            <a:pPr lvl="0"/>
            <a:r>
              <a:rPr lang="en-US" dirty="0"/>
              <a:t>London, UK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386072" y="3585701"/>
            <a:ext cx="1931987" cy="3464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date / location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1" y="3825005"/>
            <a:ext cx="2197099" cy="1318495"/>
          </a:xfrm>
          <a:prstGeom prst="rect">
            <a:avLst/>
          </a:prstGeom>
        </p:spPr>
      </p:pic>
      <p:sp>
        <p:nvSpPr>
          <p:cNvPr id="15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686553" y="3571367"/>
            <a:ext cx="2560721" cy="11835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baseline="0" dirty="0" smtClean="0">
                <a:solidFill>
                  <a:schemeClr val="bg1"/>
                </a:solidFill>
                <a:latin typeface="Campton Book" panose="00000800000000000000" pitchFamily="50" charset="0"/>
                <a:ea typeface="+mn-ea"/>
                <a:cs typeface="Campton Book" panose="00000800000000000000" pitchFamily="50" charset="0"/>
              </a:defRPr>
            </a:lvl1pPr>
          </a:lstStyle>
          <a:p>
            <a:pPr lvl="0"/>
            <a:r>
              <a:rPr lang="en-US" dirty="0"/>
              <a:t>Name (bold)</a:t>
            </a:r>
          </a:p>
        </p:txBody>
      </p:sp>
    </p:spTree>
    <p:extLst>
      <p:ext uri="{BB962C8B-B14F-4D97-AF65-F5344CB8AC3E}">
        <p14:creationId xmlns:p14="http://schemas.microsoft.com/office/powerpoint/2010/main" val="54409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+ qo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753633" y="1116376"/>
            <a:ext cx="1525587" cy="19208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en-GB" sz="1600" dirty="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80898" y="1031966"/>
            <a:ext cx="5981159" cy="524354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+mn-lt"/>
              </a:defRPr>
            </a:lvl1pPr>
          </a:lstStyle>
          <a:p>
            <a:r>
              <a:rPr lang="en-US" dirty="0"/>
              <a:t>Enter list title</a:t>
            </a:r>
            <a:endParaRPr lang="en-GB" dirty="0"/>
          </a:p>
        </p:txBody>
      </p:sp>
      <p:sp>
        <p:nvSpPr>
          <p:cNvPr id="9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15" name="SmartArt Placeholder 2"/>
          <p:cNvSpPr>
            <a:spLocks noGrp="1"/>
          </p:cNvSpPr>
          <p:nvPr>
            <p:ph type="dgm" sz="quarter" idx="13" hasCustomPrompt="1"/>
          </p:nvPr>
        </p:nvSpPr>
        <p:spPr>
          <a:xfrm>
            <a:off x="6840251" y="886197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 </a:t>
            </a:r>
            <a:endParaRPr lang="en-GB" dirty="0"/>
          </a:p>
        </p:txBody>
      </p:sp>
      <p:pic>
        <p:nvPicPr>
          <p:cNvPr id="17" name="Picture 16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  <p:sp>
        <p:nvSpPr>
          <p:cNvPr id="8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1684338"/>
            <a:ext cx="5981700" cy="3220765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 lang="en-US" sz="2000" b="1" dirty="0" smtClean="0">
                <a:latin typeface="+mn-lt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0"/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quick fixes or only technological solutions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3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0898" y="1031966"/>
            <a:ext cx="7763190" cy="524354"/>
          </a:xfrm>
          <a:prstGeom prst="rect">
            <a:avLst/>
          </a:prstGeom>
        </p:spPr>
        <p:txBody>
          <a:bodyPr/>
          <a:lstStyle>
            <a:lvl1pPr>
              <a:defRPr lang="en-US" sz="2000" b="1" dirty="0" smtClean="0">
                <a:latin typeface="Campton Book" panose="000008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81037" y="1684338"/>
            <a:ext cx="7763051" cy="3220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dirty="0" smtClean="0">
                <a:latin typeface="Campton Light" panose="00000400000000000000" pitchFamily="50" charset="0"/>
              </a:defRPr>
            </a:lvl1pPr>
            <a:lvl2pPr>
              <a:defRPr lang="en-US" sz="1400" dirty="0" smtClean="0">
                <a:latin typeface="Campton Light" panose="00000400000000000000" pitchFamily="50" charset="0"/>
              </a:defRPr>
            </a:lvl2pPr>
            <a:lvl3pPr>
              <a:defRPr lang="en-US" sz="1400" dirty="0" smtClean="0">
                <a:latin typeface="Campton Light" panose="00000400000000000000" pitchFamily="50" charset="0"/>
              </a:defRPr>
            </a:lvl3pPr>
            <a:lvl4pPr>
              <a:defRPr sz="1100">
                <a:latin typeface="Campton Light" panose="00000400000000000000" pitchFamily="50" charset="0"/>
              </a:defRPr>
            </a:lvl4pPr>
            <a:lvl5pPr>
              <a:defRPr sz="1100">
                <a:latin typeface="Campton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martArt Placeholder 2"/>
          <p:cNvSpPr>
            <a:spLocks noGrp="1"/>
          </p:cNvSpPr>
          <p:nvPr>
            <p:ph type="dgm" sz="quarter" idx="12" hasCustomPrompt="1"/>
          </p:nvPr>
        </p:nvSpPr>
        <p:spPr>
          <a:xfrm>
            <a:off x="776676" y="884896"/>
            <a:ext cx="994032" cy="771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800" b="1"/>
            </a:lvl1pPr>
          </a:lstStyle>
          <a:p>
            <a:r>
              <a:rPr lang="nl-NL" dirty="0"/>
              <a:t> </a:t>
            </a:r>
          </a:p>
          <a:p>
            <a:endParaRPr lang="en-GB" dirty="0"/>
          </a:p>
        </p:txBody>
      </p:sp>
      <p:pic>
        <p:nvPicPr>
          <p:cNvPr id="10" name="Picture 9" descr="drift-logo-horizontaal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78" y="225425"/>
            <a:ext cx="1324230" cy="2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5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8FC4-5681-4706-A43E-286377A3DD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876-2260-43D1-9B41-B5ACA0B7B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0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347714" cy="9906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20442"/>
            <a:ext cx="3088109" cy="291057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620443"/>
            <a:ext cx="3088110" cy="291058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2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56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2" r:id="rId2"/>
    <p:sldLayoutId id="2147483686" r:id="rId3"/>
    <p:sldLayoutId id="2147483699" r:id="rId4"/>
    <p:sldLayoutId id="2147483703" r:id="rId5"/>
    <p:sldLayoutId id="2147483704" r:id="rId6"/>
    <p:sldLayoutId id="2147483736" r:id="rId7"/>
    <p:sldLayoutId id="2147483743" r:id="rId8"/>
    <p:sldLayoutId id="2147483744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ift-logo-horizontaal-wit.eps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76" y="442436"/>
            <a:ext cx="2150674" cy="4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2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1" r:id="rId2"/>
    <p:sldLayoutId id="2147483701" r:id="rId3"/>
    <p:sldLayoutId id="2147483668" r:id="rId4"/>
    <p:sldLayoutId id="2147483670" r:id="rId5"/>
    <p:sldLayoutId id="2147483681" r:id="rId6"/>
    <p:sldLayoutId id="2147483697" r:id="rId7"/>
    <p:sldLayoutId id="2147483692" r:id="rId8"/>
    <p:sldLayoutId id="2147483702" r:id="rId9"/>
    <p:sldLayoutId id="214748370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2500" y="961463"/>
            <a:ext cx="8199900" cy="8019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500" y="1762124"/>
            <a:ext cx="8199900" cy="297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C4A9ED-10BC-4655-9631-74B32DCB2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6300" y="4896429"/>
            <a:ext cx="383400" cy="1377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113A800-9FFB-4505-9B39-BBE671EBBBEA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9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6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7600" indent="-237600" algn="l" defTabSz="685800" rtl="0" eaLnBrk="1" latinLnBrk="0" hangingPunct="1">
        <a:lnSpc>
          <a:spcPct val="90000"/>
        </a:lnSpc>
        <a:spcBef>
          <a:spcPts val="900"/>
        </a:spcBef>
        <a:buClrTx/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00" indent="-237600" algn="l" defTabSz="685800" rtl="0" eaLnBrk="1" latinLnBrk="0" hangingPunct="1">
        <a:lnSpc>
          <a:spcPct val="90000"/>
        </a:lnSpc>
        <a:spcBef>
          <a:spcPts val="750"/>
        </a:spcBef>
        <a:buClrTx/>
        <a:buFont typeface="Verdana" panose="020B060403050404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0100" indent="-237600" algn="l" defTabSz="685800" rtl="0" eaLnBrk="1" latinLnBrk="0" hangingPunct="1">
        <a:lnSpc>
          <a:spcPct val="90000"/>
        </a:lnSpc>
        <a:spcBef>
          <a:spcPts val="600"/>
        </a:spcBef>
        <a:buClrTx/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45000" indent="-237600" algn="l" defTabSz="685800" rtl="0" eaLnBrk="1" latinLnBrk="0" hangingPunct="1">
        <a:lnSpc>
          <a:spcPct val="90000"/>
        </a:lnSpc>
        <a:spcBef>
          <a:spcPts val="450"/>
        </a:spcBef>
        <a:buClrTx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182600" indent="-237600" algn="l" defTabSz="685800" rtl="0" eaLnBrk="1" latinLnBrk="0" hangingPunct="1">
        <a:lnSpc>
          <a:spcPct val="90000"/>
        </a:lnSpc>
        <a:spcBef>
          <a:spcPts val="450"/>
        </a:spcBef>
        <a:buClr>
          <a:schemeClr val="tx2"/>
        </a:buClr>
        <a:buFont typeface="Verdana" panose="020B060403050404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417500" indent="-237600" algn="l" defTabSz="685800" rtl="0" eaLnBrk="1" latinLnBrk="0" hangingPunct="1">
        <a:lnSpc>
          <a:spcPct val="90000"/>
        </a:lnSpc>
        <a:spcBef>
          <a:spcPts val="45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05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54000" indent="-54000" algn="l" defTabSz="685800" rtl="0" eaLnBrk="1" latinLnBrk="0" hangingPunct="1">
        <a:lnSpc>
          <a:spcPct val="90000"/>
        </a:lnSpc>
        <a:spcBef>
          <a:spcPts val="450"/>
        </a:spcBef>
        <a:buClr>
          <a:schemeClr val="bg1"/>
        </a:buClr>
        <a:buSzPct val="25000"/>
        <a:buFont typeface="Verdana" panose="020B0604030504040204" pitchFamily="34" charset="0"/>
        <a:buChar char="'"/>
        <a:defRPr sz="900" b="1" i="0" kern="1200">
          <a:solidFill>
            <a:schemeClr val="accent1"/>
          </a:solidFill>
          <a:latin typeface="+mn-lt"/>
          <a:ea typeface="+mn-ea"/>
          <a:cs typeface="+mn-cs"/>
        </a:defRPr>
      </a:lvl7pPr>
      <a:lvl8pPr marL="54000" indent="-54000" algn="l" defTabSz="685800" rtl="0" eaLnBrk="1" latinLnBrk="0" hangingPunct="1">
        <a:lnSpc>
          <a:spcPct val="90000"/>
        </a:lnSpc>
        <a:spcBef>
          <a:spcPts val="450"/>
        </a:spcBef>
        <a:buClr>
          <a:schemeClr val="bg1"/>
        </a:buClr>
        <a:buSzPct val="25000"/>
        <a:buFont typeface="Verdana" panose="020B0604030504040204" pitchFamily="34" charset="0"/>
        <a:buChar char="'"/>
        <a:defRPr sz="9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8pPr>
      <a:lvl9pPr marL="162000" indent="-108000" algn="l" defTabSz="685800" rtl="0" eaLnBrk="1" latinLnBrk="0" hangingPunct="1">
        <a:lnSpc>
          <a:spcPct val="90000"/>
        </a:lnSpc>
        <a:spcBef>
          <a:spcPts val="450"/>
        </a:spcBef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–"/>
        <a:defRPr sz="9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7D1E1D-B5B2-424E-8936-06267D42FA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5400" dirty="0"/>
              <a:t>Waste FEW ULL </a:t>
            </a:r>
          </a:p>
          <a:p>
            <a:r>
              <a:rPr lang="en-US" sz="3000" dirty="0"/>
              <a:t>WP6</a:t>
            </a:r>
          </a:p>
          <a:p>
            <a:r>
              <a:rPr lang="en-US" sz="3000" dirty="0"/>
              <a:t>Rotterdam ULL</a:t>
            </a:r>
            <a:endParaRPr lang="nl-NL" sz="3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73D18-851F-4B2A-9F4A-8F30E08779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7 April 2021</a:t>
            </a:r>
            <a:endParaRPr lang="nl-N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4B949-E36D-44B7-91E4-474F0F927E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Webinar</a:t>
            </a:r>
            <a:endParaRPr lang="nl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3634B-59AB-486D-AD8D-B640CF2DB5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Rachel Greer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48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179" y="887592"/>
            <a:ext cx="8490415" cy="524354"/>
          </a:xfrm>
        </p:spPr>
        <p:txBody>
          <a:bodyPr lIns="91440" tIns="45720" rIns="91440" bIns="45720" anchor="t"/>
          <a:lstStyle/>
          <a:p>
            <a:pPr algn="l"/>
            <a:br>
              <a:rPr lang="en-US" sz="1800" b="0" dirty="0"/>
            </a:b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i="1" dirty="0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459176" y="800226"/>
            <a:ext cx="994032" cy="77129"/>
          </a:xfrm>
        </p:spPr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6108" y="4464984"/>
            <a:ext cx="2763983" cy="61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2355" y="4464984"/>
            <a:ext cx="1846551" cy="591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811" y="4596165"/>
            <a:ext cx="1245536" cy="3573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145" y="4508934"/>
            <a:ext cx="1134784" cy="56632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1249EC7-75DA-4D60-8CF2-5D955F48E676}"/>
              </a:ext>
            </a:extLst>
          </p:cNvPr>
          <p:cNvSpPr txBox="1">
            <a:spLocks/>
          </p:cNvSpPr>
          <p:nvPr/>
        </p:nvSpPr>
        <p:spPr>
          <a:xfrm>
            <a:off x="680898" y="1031966"/>
            <a:ext cx="7763190" cy="52435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Project goal, WP6</a:t>
            </a:r>
            <a:endParaRPr lang="nl-NL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F789F3F-1D05-461A-9825-F5F7D7B60642}"/>
              </a:ext>
            </a:extLst>
          </p:cNvPr>
          <p:cNvSpPr txBox="1">
            <a:spLocks/>
          </p:cNvSpPr>
          <p:nvPr/>
        </p:nvSpPr>
        <p:spPr>
          <a:xfrm>
            <a:off x="681037" y="1684338"/>
            <a:ext cx="7763051" cy="322076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marR="0" indent="-3429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 lang="en-US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ampton Light"/>
              </a:rPr>
              <a:t>From project proposal: </a:t>
            </a:r>
          </a:p>
          <a:p>
            <a:pPr marL="0" indent="0">
              <a:buNone/>
            </a:pPr>
            <a:r>
              <a:rPr lang="en-US" b="0" dirty="0"/>
              <a:t>“The consortium will work together to develop replicable models and a useful and knowledge “tool-box” will be created in collaboration with real world partners, acknowledging there is rarely a ‘one size-fits-all’ approach; development of outputs will continually re-focus on impact and relevance to beneficiaries (as opposed to ‘tick-box’ deliverables).”</a:t>
            </a:r>
            <a:endParaRPr lang="en-US" dirty="0">
              <a:latin typeface="Campton Light"/>
            </a:endParaRPr>
          </a:p>
        </p:txBody>
      </p:sp>
    </p:spTree>
    <p:extLst>
      <p:ext uri="{BB962C8B-B14F-4D97-AF65-F5344CB8AC3E}">
        <p14:creationId xmlns:p14="http://schemas.microsoft.com/office/powerpoint/2010/main" val="315543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179" y="887592"/>
            <a:ext cx="8490415" cy="524354"/>
          </a:xfrm>
        </p:spPr>
        <p:txBody>
          <a:bodyPr lIns="91440" tIns="45720" rIns="91440" bIns="45720" anchor="t"/>
          <a:lstStyle/>
          <a:p>
            <a:pPr algn="l"/>
            <a:br>
              <a:rPr lang="en-US" sz="1800" b="0" dirty="0"/>
            </a:b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i="1" dirty="0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459176" y="800226"/>
            <a:ext cx="994032" cy="77129"/>
          </a:xfrm>
        </p:spPr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6108" y="4464984"/>
            <a:ext cx="2763983" cy="61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2355" y="4464984"/>
            <a:ext cx="1846551" cy="591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811" y="4596165"/>
            <a:ext cx="1245536" cy="3573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145" y="4508934"/>
            <a:ext cx="1134784" cy="56632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1249EC7-75DA-4D60-8CF2-5D955F48E676}"/>
              </a:ext>
            </a:extLst>
          </p:cNvPr>
          <p:cNvSpPr txBox="1">
            <a:spLocks/>
          </p:cNvSpPr>
          <p:nvPr/>
        </p:nvSpPr>
        <p:spPr>
          <a:xfrm>
            <a:off x="680898" y="1031966"/>
            <a:ext cx="7763190" cy="52435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Approach</a:t>
            </a:r>
            <a:endParaRPr lang="nl-NL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F789F3F-1D05-461A-9825-F5F7D7B60642}"/>
              </a:ext>
            </a:extLst>
          </p:cNvPr>
          <p:cNvSpPr txBox="1">
            <a:spLocks/>
          </p:cNvSpPr>
          <p:nvPr/>
        </p:nvSpPr>
        <p:spPr>
          <a:xfrm>
            <a:off x="459176" y="1528729"/>
            <a:ext cx="7763051" cy="322076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marR="0" indent="-3429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 lang="en-US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0" dirty="0">
                <a:latin typeface="Campton Light"/>
              </a:rPr>
              <a:t>Development of a decision-making heuristic that should guide decision-makers through decisions in a more informed way, surrounding waste inefficiencies at the FEW nexus. </a:t>
            </a:r>
          </a:p>
          <a:p>
            <a:pPr marL="0" indent="0">
              <a:buNone/>
            </a:pPr>
            <a:endParaRPr lang="en-US" sz="1900" b="0" dirty="0">
              <a:latin typeface="Campton Light"/>
            </a:endParaRPr>
          </a:p>
          <a:p>
            <a:pPr marL="0" indent="0">
              <a:buNone/>
            </a:pPr>
            <a:r>
              <a:rPr lang="en-US" sz="1900" b="0" dirty="0">
                <a:latin typeface="Campton Light"/>
              </a:rPr>
              <a:t>Created the Waste Inefficiencies/Circular Decision-Making Tree (CDMT), based on principles of industrial ecology, environment assessment techniques, and waste hierarchies – filling a gap not fully covered by existing tools or mechanisms</a:t>
            </a:r>
          </a:p>
        </p:txBody>
      </p:sp>
    </p:spTree>
    <p:extLst>
      <p:ext uri="{BB962C8B-B14F-4D97-AF65-F5344CB8AC3E}">
        <p14:creationId xmlns:p14="http://schemas.microsoft.com/office/powerpoint/2010/main" val="242055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179" y="887592"/>
            <a:ext cx="8490415" cy="524354"/>
          </a:xfrm>
        </p:spPr>
        <p:txBody>
          <a:bodyPr lIns="91440" tIns="45720" rIns="91440" bIns="45720" anchor="t"/>
          <a:lstStyle/>
          <a:p>
            <a:pPr algn="l"/>
            <a:br>
              <a:rPr lang="en-US" sz="1800" b="0" dirty="0"/>
            </a:b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i="1" dirty="0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459176" y="800226"/>
            <a:ext cx="994032" cy="77129"/>
          </a:xfrm>
        </p:spPr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6108" y="4464984"/>
            <a:ext cx="2763983" cy="61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2355" y="4464984"/>
            <a:ext cx="1846551" cy="591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811" y="4596165"/>
            <a:ext cx="1245536" cy="3573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145" y="4508934"/>
            <a:ext cx="1134784" cy="56632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1249EC7-75DA-4D60-8CF2-5D955F48E676}"/>
              </a:ext>
            </a:extLst>
          </p:cNvPr>
          <p:cNvSpPr txBox="1">
            <a:spLocks/>
          </p:cNvSpPr>
          <p:nvPr/>
        </p:nvSpPr>
        <p:spPr>
          <a:xfrm>
            <a:off x="680898" y="1031966"/>
            <a:ext cx="7763190" cy="52435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Approach</a:t>
            </a:r>
            <a:endParaRPr lang="nl-NL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F789F3F-1D05-461A-9825-F5F7D7B60642}"/>
              </a:ext>
            </a:extLst>
          </p:cNvPr>
          <p:cNvSpPr txBox="1">
            <a:spLocks/>
          </p:cNvSpPr>
          <p:nvPr/>
        </p:nvSpPr>
        <p:spPr>
          <a:xfrm>
            <a:off x="681037" y="1684338"/>
            <a:ext cx="7763051" cy="322076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marR="0" indent="-3429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 lang="en-US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/>
              <a:t>“The consortium </a:t>
            </a:r>
            <a:r>
              <a:rPr lang="en-US" dirty="0"/>
              <a:t>will work together </a:t>
            </a:r>
            <a:r>
              <a:rPr lang="en-US" b="0" dirty="0"/>
              <a:t>to develop </a:t>
            </a:r>
            <a:r>
              <a:rPr lang="en-US" dirty="0"/>
              <a:t>replicable models </a:t>
            </a:r>
            <a:r>
              <a:rPr lang="en-US" b="0" dirty="0"/>
              <a:t>and … continually re-focus on </a:t>
            </a:r>
            <a:r>
              <a:rPr lang="en-US" dirty="0"/>
              <a:t>impact</a:t>
            </a:r>
            <a:r>
              <a:rPr lang="en-US" b="0" dirty="0"/>
              <a:t> (as opposed to ‘tick-box’ deliverables).”</a:t>
            </a:r>
          </a:p>
          <a:p>
            <a:pPr marL="0" indent="0">
              <a:buNone/>
            </a:pPr>
            <a:endParaRPr lang="en-US" b="0" dirty="0">
              <a:latin typeface="Campton Light"/>
            </a:endParaRPr>
          </a:p>
          <a:p>
            <a:pPr marL="0" indent="0">
              <a:buNone/>
            </a:pPr>
            <a:r>
              <a:rPr lang="en-US" b="0" dirty="0">
                <a:latin typeface="Campton Light"/>
              </a:rPr>
              <a:t>Conducted workshops or group interviews in the Netherlands, Brazil, and the UK to test the internal logics, design, and usability of the CDMT in distinct geopolitical contexts</a:t>
            </a:r>
            <a:endParaRPr lang="en-US" dirty="0">
              <a:latin typeface="Campton Light"/>
            </a:endParaRPr>
          </a:p>
        </p:txBody>
      </p:sp>
    </p:spTree>
    <p:extLst>
      <p:ext uri="{BB962C8B-B14F-4D97-AF65-F5344CB8AC3E}">
        <p14:creationId xmlns:p14="http://schemas.microsoft.com/office/powerpoint/2010/main" val="191416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179" y="887592"/>
            <a:ext cx="8490415" cy="524354"/>
          </a:xfrm>
        </p:spPr>
        <p:txBody>
          <a:bodyPr lIns="91440" tIns="45720" rIns="91440" bIns="45720" anchor="t"/>
          <a:lstStyle/>
          <a:p>
            <a:pPr algn="l"/>
            <a:br>
              <a:rPr lang="en-US" sz="1800" b="0" dirty="0"/>
            </a:b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i="1" dirty="0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459176" y="800226"/>
            <a:ext cx="994032" cy="77129"/>
          </a:xfrm>
        </p:spPr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6108" y="4464984"/>
            <a:ext cx="2763983" cy="61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2355" y="4464984"/>
            <a:ext cx="1846551" cy="591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811" y="4596165"/>
            <a:ext cx="1245536" cy="3573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145" y="4508934"/>
            <a:ext cx="1134784" cy="56632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1249EC7-75DA-4D60-8CF2-5D955F48E676}"/>
              </a:ext>
            </a:extLst>
          </p:cNvPr>
          <p:cNvSpPr txBox="1">
            <a:spLocks/>
          </p:cNvSpPr>
          <p:nvPr/>
        </p:nvSpPr>
        <p:spPr>
          <a:xfrm>
            <a:off x="680898" y="1031966"/>
            <a:ext cx="7763190" cy="52435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Results</a:t>
            </a:r>
            <a:endParaRPr lang="nl-NL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F789F3F-1D05-461A-9825-F5F7D7B60642}"/>
              </a:ext>
            </a:extLst>
          </p:cNvPr>
          <p:cNvSpPr txBox="1">
            <a:spLocks/>
          </p:cNvSpPr>
          <p:nvPr/>
        </p:nvSpPr>
        <p:spPr>
          <a:xfrm>
            <a:off x="681037" y="1684338"/>
            <a:ext cx="7763051" cy="322076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marR="0" indent="-3429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 lang="en-US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/>
              <a:t>Lots of positive feedback and support for the tool across the board, for being used in practice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Also valid critiques, which we are incorporating into an improved redesign of the tool</a:t>
            </a:r>
          </a:p>
        </p:txBody>
      </p:sp>
    </p:spTree>
    <p:extLst>
      <p:ext uri="{BB962C8B-B14F-4D97-AF65-F5344CB8AC3E}">
        <p14:creationId xmlns:p14="http://schemas.microsoft.com/office/powerpoint/2010/main" val="410893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179" y="887592"/>
            <a:ext cx="8490415" cy="524354"/>
          </a:xfrm>
        </p:spPr>
        <p:txBody>
          <a:bodyPr lIns="91440" tIns="45720" rIns="91440" bIns="45720" anchor="t"/>
          <a:lstStyle/>
          <a:p>
            <a:pPr algn="l"/>
            <a:br>
              <a:rPr lang="en-US" sz="1800" b="0" dirty="0"/>
            </a:b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i="1" dirty="0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459176" y="800226"/>
            <a:ext cx="994032" cy="77129"/>
          </a:xfrm>
        </p:spPr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6108" y="4464984"/>
            <a:ext cx="2763983" cy="61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2355" y="4464984"/>
            <a:ext cx="1846551" cy="591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811" y="4596165"/>
            <a:ext cx="1245536" cy="3573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145" y="4508934"/>
            <a:ext cx="1134784" cy="56632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1249EC7-75DA-4D60-8CF2-5D955F48E676}"/>
              </a:ext>
            </a:extLst>
          </p:cNvPr>
          <p:cNvSpPr txBox="1">
            <a:spLocks/>
          </p:cNvSpPr>
          <p:nvPr/>
        </p:nvSpPr>
        <p:spPr>
          <a:xfrm>
            <a:off x="680898" y="1031966"/>
            <a:ext cx="7763190" cy="52435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Conclusions and next steps</a:t>
            </a:r>
            <a:endParaRPr lang="nl-NL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F789F3F-1D05-461A-9825-F5F7D7B60642}"/>
              </a:ext>
            </a:extLst>
          </p:cNvPr>
          <p:cNvSpPr txBox="1">
            <a:spLocks/>
          </p:cNvSpPr>
          <p:nvPr/>
        </p:nvSpPr>
        <p:spPr>
          <a:xfrm>
            <a:off x="681037" y="1684338"/>
            <a:ext cx="7763051" cy="322076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marR="0" indent="-3429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→"/>
              <a:tabLst/>
              <a:defRPr lang="en-US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Campton Light" panose="00000400000000000000" pitchFamily="50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/>
              <a:t>Tested logics and design of tree with practitioners and researchers alike to form a solid tool. 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Future research(</a:t>
            </a:r>
            <a:r>
              <a:rPr lang="en-US" b="0" dirty="0" err="1"/>
              <a:t>ers</a:t>
            </a:r>
            <a:r>
              <a:rPr lang="en-US" b="0" dirty="0"/>
              <a:t>) should implement </a:t>
            </a:r>
            <a:r>
              <a:rPr lang="en-US" b="0"/>
              <a:t>the Circular Decision-Making </a:t>
            </a:r>
            <a:r>
              <a:rPr lang="en-US" b="0" dirty="0"/>
              <a:t>Tree into a business context and analyze how it works operationally. </a:t>
            </a:r>
          </a:p>
        </p:txBody>
      </p:sp>
    </p:spTree>
    <p:extLst>
      <p:ext uri="{BB962C8B-B14F-4D97-AF65-F5344CB8AC3E}">
        <p14:creationId xmlns:p14="http://schemas.microsoft.com/office/powerpoint/2010/main" val="260224793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DRIFT">
      <a:dk1>
        <a:sysClr val="windowText" lastClr="000000"/>
      </a:dk1>
      <a:lt1>
        <a:sysClr val="window" lastClr="FFFFFF"/>
      </a:lt1>
      <a:dk2>
        <a:srgbClr val="505150"/>
      </a:dk2>
      <a:lt2>
        <a:srgbClr val="DDDEDD"/>
      </a:lt2>
      <a:accent1>
        <a:srgbClr val="005CFF"/>
      </a:accent1>
      <a:accent2>
        <a:srgbClr val="ED1B5B"/>
      </a:accent2>
      <a:accent3>
        <a:srgbClr val="FDB93E"/>
      </a:accent3>
      <a:accent4>
        <a:srgbClr val="28B788"/>
      </a:accent4>
      <a:accent5>
        <a:srgbClr val="000000"/>
      </a:accent5>
      <a:accent6>
        <a:srgbClr val="B2B3B2"/>
      </a:accent6>
      <a:hlink>
        <a:srgbClr val="000000"/>
      </a:hlink>
      <a:folHlink>
        <a:srgbClr val="98A0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008ED1CB-8839-4E93-8C0D-E19881C3F73F}" vid="{6990507C-D1CC-4446-AF95-F9C54E0B8181}"/>
    </a:ext>
  </a:extLst>
</a:theme>
</file>

<file path=ppt/theme/theme2.xml><?xml version="1.0" encoding="utf-8"?>
<a:theme xmlns:a="http://schemas.openxmlformats.org/drawingml/2006/main" name="Content Slides">
  <a:themeElements>
    <a:clrScheme name="DRIFT theme">
      <a:dk1>
        <a:sysClr val="windowText" lastClr="000000"/>
      </a:dk1>
      <a:lt1>
        <a:sysClr val="window" lastClr="FFFFFF"/>
      </a:lt1>
      <a:dk2>
        <a:srgbClr val="505150"/>
      </a:dk2>
      <a:lt2>
        <a:srgbClr val="DDDEDD"/>
      </a:lt2>
      <a:accent1>
        <a:srgbClr val="005CFF"/>
      </a:accent1>
      <a:accent2>
        <a:srgbClr val="ED1B5B"/>
      </a:accent2>
      <a:accent3>
        <a:srgbClr val="FDB93E"/>
      </a:accent3>
      <a:accent4>
        <a:srgbClr val="28B788"/>
      </a:accent4>
      <a:accent5>
        <a:srgbClr val="000000"/>
      </a:accent5>
      <a:accent6>
        <a:srgbClr val="B2B3B2"/>
      </a:accent6>
      <a:hlink>
        <a:srgbClr val="000000"/>
      </a:hlink>
      <a:folHlink>
        <a:srgbClr val="98A0A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008ED1CB-8839-4E93-8C0D-E19881C3F73F}" vid="{F46D24FF-91CE-427A-8903-2141062F9E1A}"/>
    </a:ext>
  </a:extLst>
</a:theme>
</file>

<file path=ppt/theme/theme3.xml><?xml version="1.0" encoding="utf-8"?>
<a:theme xmlns:a="http://schemas.openxmlformats.org/drawingml/2006/main" name="Presentatie RWS 16X9 NL">
  <a:themeElements>
    <a:clrScheme name="RWS">
      <a:dk1>
        <a:srgbClr val="000000"/>
      </a:dk1>
      <a:lt1>
        <a:srgbClr val="FFFFFF"/>
      </a:lt1>
      <a:dk2>
        <a:srgbClr val="007BC7"/>
      </a:dk2>
      <a:lt2>
        <a:srgbClr val="FFFFFF"/>
      </a:lt2>
      <a:accent1>
        <a:srgbClr val="007BC7"/>
      </a:accent1>
      <a:accent2>
        <a:srgbClr val="F9E11E"/>
      </a:accent2>
      <a:accent3>
        <a:srgbClr val="000000"/>
      </a:accent3>
      <a:accent4>
        <a:srgbClr val="007BC7"/>
      </a:accent4>
      <a:accent5>
        <a:srgbClr val="F9E11E"/>
      </a:accent5>
      <a:accent6>
        <a:srgbClr val="000000"/>
      </a:accent6>
      <a:hlink>
        <a:srgbClr val="007BC7"/>
      </a:hlink>
      <a:folHlink>
        <a:srgbClr val="007BC7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WS presentatie 16x9 NL.potx" id="{8488AE73-9A9E-406B-A442-A55021AEC5A3}" vid="{D98C7100-7CFA-4104-B0D7-513294810D4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DRIFT - presentation 16x9_campton_2019_2</Template>
  <TotalTime>4651</TotalTime>
  <Words>292</Words>
  <Application>Microsoft Office PowerPoint</Application>
  <PresentationFormat>On-screen Show (16:9)</PresentationFormat>
  <Paragraphs>35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Campton Book</vt:lpstr>
      <vt:lpstr>Campton Light</vt:lpstr>
      <vt:lpstr>Verdana</vt:lpstr>
      <vt:lpstr>Wingdings</vt:lpstr>
      <vt:lpstr>Title slides</vt:lpstr>
      <vt:lpstr>Content Slides</vt:lpstr>
      <vt:lpstr>Presentatie RWS 16X9 NL</vt:lpstr>
      <vt:lpstr>PowerPoint Presentation</vt:lpstr>
      <vt:lpstr>  </vt:lpstr>
      <vt:lpstr>  </vt:lpstr>
      <vt:lpstr>  </vt:lpstr>
      <vt:lpstr>  </vt:lpstr>
      <vt:lpstr>  </vt:lpstr>
    </vt:vector>
  </TitlesOfParts>
  <Company>EUR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R.L. Greer</dc:creator>
  <cp:lastModifiedBy>Adina</cp:lastModifiedBy>
  <cp:revision>118</cp:revision>
  <dcterms:created xsi:type="dcterms:W3CDTF">2020-06-24T09:15:03Z</dcterms:created>
  <dcterms:modified xsi:type="dcterms:W3CDTF">2021-04-09T14:53:30Z</dcterms:modified>
</cp:coreProperties>
</file>