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5" r:id="rId3"/>
    <p:sldId id="280" r:id="rId4"/>
    <p:sldId id="281" r:id="rId5"/>
    <p:sldId id="282" r:id="rId6"/>
    <p:sldId id="278" r:id="rId7"/>
    <p:sldId id="264" r:id="rId8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oyuan Wei" userId="590050cb-41b3-46b9-bb6f-818542f1236f" providerId="ADAL" clId="{E68632AD-00BB-4024-B078-54179171C8E0}"/>
    <pc:docChg chg="custSel delSld modSld">
      <pc:chgData name="Taoyuan Wei" userId="590050cb-41b3-46b9-bb6f-818542f1236f" providerId="ADAL" clId="{E68632AD-00BB-4024-B078-54179171C8E0}" dt="2019-09-06T10:35:42.966" v="94" actId="2696"/>
      <pc:docMkLst>
        <pc:docMk/>
      </pc:docMkLst>
      <pc:sldChg chg="modSp">
        <pc:chgData name="Taoyuan Wei" userId="590050cb-41b3-46b9-bb6f-818542f1236f" providerId="ADAL" clId="{E68632AD-00BB-4024-B078-54179171C8E0}" dt="2019-09-06T10:33:49.749" v="23" actId="20577"/>
        <pc:sldMkLst>
          <pc:docMk/>
          <pc:sldMk cId="1310831976" sldId="256"/>
        </pc:sldMkLst>
        <pc:spChg chg="mod">
          <ac:chgData name="Taoyuan Wei" userId="590050cb-41b3-46b9-bb6f-818542f1236f" providerId="ADAL" clId="{E68632AD-00BB-4024-B078-54179171C8E0}" dt="2019-09-06T10:33:49.749" v="23" actId="20577"/>
          <ac:spMkLst>
            <pc:docMk/>
            <pc:sldMk cId="1310831976" sldId="256"/>
            <ac:spMk id="2" creationId="{00000000-0000-0000-0000-000000000000}"/>
          </ac:spMkLst>
        </pc:spChg>
      </pc:sldChg>
      <pc:sldChg chg="del">
        <pc:chgData name="Taoyuan Wei" userId="590050cb-41b3-46b9-bb6f-818542f1236f" providerId="ADAL" clId="{E68632AD-00BB-4024-B078-54179171C8E0}" dt="2019-09-06T10:34:03.533" v="25" actId="2696"/>
        <pc:sldMkLst>
          <pc:docMk/>
          <pc:sldMk cId="4270416912" sldId="260"/>
        </pc:sldMkLst>
      </pc:sldChg>
      <pc:sldChg chg="del">
        <pc:chgData name="Taoyuan Wei" userId="590050cb-41b3-46b9-bb6f-818542f1236f" providerId="ADAL" clId="{E68632AD-00BB-4024-B078-54179171C8E0}" dt="2019-09-06T10:35:42.966" v="94" actId="2696"/>
        <pc:sldMkLst>
          <pc:docMk/>
          <pc:sldMk cId="274776374" sldId="265"/>
        </pc:sldMkLst>
      </pc:sldChg>
      <pc:sldChg chg="del">
        <pc:chgData name="Taoyuan Wei" userId="590050cb-41b3-46b9-bb6f-818542f1236f" providerId="ADAL" clId="{E68632AD-00BB-4024-B078-54179171C8E0}" dt="2019-09-06T10:34:44.190" v="29" actId="2696"/>
        <pc:sldMkLst>
          <pc:docMk/>
          <pc:sldMk cId="4103255599" sldId="270"/>
        </pc:sldMkLst>
      </pc:sldChg>
      <pc:sldChg chg="del">
        <pc:chgData name="Taoyuan Wei" userId="590050cb-41b3-46b9-bb6f-818542f1236f" providerId="ADAL" clId="{E68632AD-00BB-4024-B078-54179171C8E0}" dt="2019-09-06T10:34:44.210" v="30" actId="2696"/>
        <pc:sldMkLst>
          <pc:docMk/>
          <pc:sldMk cId="2513501288" sldId="271"/>
        </pc:sldMkLst>
      </pc:sldChg>
      <pc:sldChg chg="del">
        <pc:chgData name="Taoyuan Wei" userId="590050cb-41b3-46b9-bb6f-818542f1236f" providerId="ADAL" clId="{E68632AD-00BB-4024-B078-54179171C8E0}" dt="2019-09-06T10:34:44.220" v="31" actId="2696"/>
        <pc:sldMkLst>
          <pc:docMk/>
          <pc:sldMk cId="103927684" sldId="272"/>
        </pc:sldMkLst>
      </pc:sldChg>
      <pc:sldChg chg="del">
        <pc:chgData name="Taoyuan Wei" userId="590050cb-41b3-46b9-bb6f-818542f1236f" providerId="ADAL" clId="{E68632AD-00BB-4024-B078-54179171C8E0}" dt="2019-09-06T10:34:44.301" v="32" actId="2696"/>
        <pc:sldMkLst>
          <pc:docMk/>
          <pc:sldMk cId="3458587740" sldId="273"/>
        </pc:sldMkLst>
      </pc:sldChg>
      <pc:sldChg chg="del">
        <pc:chgData name="Taoyuan Wei" userId="590050cb-41b3-46b9-bb6f-818542f1236f" providerId="ADAL" clId="{E68632AD-00BB-4024-B078-54179171C8E0}" dt="2019-09-06T10:34:15.400" v="26" actId="2696"/>
        <pc:sldMkLst>
          <pc:docMk/>
          <pc:sldMk cId="2781487355" sldId="274"/>
        </pc:sldMkLst>
      </pc:sldChg>
      <pc:sldChg chg="del">
        <pc:chgData name="Taoyuan Wei" userId="590050cb-41b3-46b9-bb6f-818542f1236f" providerId="ADAL" clId="{E68632AD-00BB-4024-B078-54179171C8E0}" dt="2019-09-06T10:34:43.996" v="27" actId="2696"/>
        <pc:sldMkLst>
          <pc:docMk/>
          <pc:sldMk cId="2118362649" sldId="276"/>
        </pc:sldMkLst>
      </pc:sldChg>
      <pc:sldChg chg="del">
        <pc:chgData name="Taoyuan Wei" userId="590050cb-41b3-46b9-bb6f-818542f1236f" providerId="ADAL" clId="{E68632AD-00BB-4024-B078-54179171C8E0}" dt="2019-09-06T10:34:44.006" v="28" actId="2696"/>
        <pc:sldMkLst>
          <pc:docMk/>
          <pc:sldMk cId="741875306" sldId="277"/>
        </pc:sldMkLst>
      </pc:sldChg>
      <pc:sldChg chg="modSp">
        <pc:chgData name="Taoyuan Wei" userId="590050cb-41b3-46b9-bb6f-818542f1236f" providerId="ADAL" clId="{E68632AD-00BB-4024-B078-54179171C8E0}" dt="2019-09-06T10:35:27.367" v="93" actId="20577"/>
        <pc:sldMkLst>
          <pc:docMk/>
          <pc:sldMk cId="1088590530" sldId="278"/>
        </pc:sldMkLst>
        <pc:spChg chg="mod">
          <ac:chgData name="Taoyuan Wei" userId="590050cb-41b3-46b9-bb6f-818542f1236f" providerId="ADAL" clId="{E68632AD-00BB-4024-B078-54179171C8E0}" dt="2019-09-06T10:35:27.367" v="93" actId="20577"/>
          <ac:spMkLst>
            <pc:docMk/>
            <pc:sldMk cId="1088590530" sldId="278"/>
            <ac:spMk id="3" creationId="{2282A689-77DD-4DE8-8A6D-2A3C185D379D}"/>
          </ac:spMkLst>
        </pc:spChg>
      </pc:sldChg>
      <pc:sldChg chg="del">
        <pc:chgData name="Taoyuan Wei" userId="590050cb-41b3-46b9-bb6f-818542f1236f" providerId="ADAL" clId="{E68632AD-00BB-4024-B078-54179171C8E0}" dt="2019-09-06T10:34:02.183" v="24" actId="2696"/>
        <pc:sldMkLst>
          <pc:docMk/>
          <pc:sldMk cId="3523057141" sldId="27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3T07:52:11.5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35021 12667,'0'-106,"1"-58,-6-1,-19-97,-34-52,-13 3,-15 2,-12 5,-27-30,6 58,-11 5,-154-234,13 88,-127-132,99 173,-15 13,-17 14,-14 15,-14 15,-162-98,-1340-851,1247 897,-207-71,36 92,171 82,133 39,-256-174,632 339,-120-74,-214-94,304 177,-9 3,-113-44,179 64,-1 4,-58-12,101 29,0-2,1-2,0-1,-14-10,6 3,-1 3,-11-3,-1 4,7 2,2-1,-18-10,43 15,1-1,1 0,-11-12,-51-33,-66-20,-132-48,54 27,-405-216,-87-40,634 323,-1 4,-1 4,-2 3,-6 4,-37-11,-232-40,279 54,-55-3,-116 1,128 11,1-5,-63-17,-139-33,-49 8,117 22,-46-5,-142 8,-401-28,-897-68,673 89,-369-4,387 18,-766 4,1152 20,-3728-3,4255 4,-1 7,1 6,1 7,-96 29,-38 34,109-30,55-18,1 5,-98 56,128-62,-20 2,-66 32,-428 237,559-287,1 2,-14 14,-55 36,-70 27,48-31,-6 13,38-27,59-38,1 2,-14 12,-70 45,84-57,0 2,1 1,1 1,0 2,-115 97,106-85,3 1,1 2,2 2,2 0,2 3,-13 27,31-53,-1-1,-1 0,-11 11,12-16,0 2,1 0,1 0,1 1,-2 5,11-21,0 1,1-1,-1 1,0-1,1 1,-1-1,1 1,0 0,-1-1,1 1,0 0,0 0,0-1,0 1,0 0,0-1,1 1,-1 0,1-1,-1 1,1 0,0-1,0 0,0 0,0 0,0 0,0 0,0 0,1 0,-1 0,0-1,1 1,-1 0,0-1,1 1,-1-1,1 0,-1 1,1-1,-1 0,2 0,11 0,0-1,0 0,1 0,-1-2,2 0,12-2,72-3,79 6,-159 2,11 1</inkml:trace>
  <inkml:trace contextRef="#ctx0" brushRef="#br0" timeOffset="2315.876">4 2181,'-2'-93,"1"18,5-47,0 93,1 1,8-21,-2 4,-5 22,1 1,2 0,0 0,11-18,-9 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E8594-B703-4FC6-A2AC-DBCC302550D6}" type="datetimeFigureOut">
              <a:rPr lang="nb-NO" smtClean="0"/>
              <a:t>06.09.2019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ED93-9210-4BB5-B71B-A6894A6562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6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24382413" cy="13716000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  <a:sym typeface="Wingdings" panose="05000000000000000000" pitchFamily="2" charset="2"/>
              </a:defRPr>
            </a:lvl1pPr>
          </a:lstStyle>
          <a:p>
            <a:r>
              <a:rPr lang="nb-NO" dirty="0"/>
              <a:t>Sett inn bilde via toppmenyen "Sett inn"  "Bilder"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 hasCustomPrompt="1"/>
          </p:nvPr>
        </p:nvSpPr>
        <p:spPr>
          <a:xfrm>
            <a:off x="7706839" y="6117335"/>
            <a:ext cx="8260097" cy="1481331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61177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99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5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907" cy="1905004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167420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7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1674208" y="1188149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24382413" cy="7380922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10418173"/>
            <a:ext cx="19676460" cy="1231106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undertittelstil i malen</a:t>
            </a:r>
            <a:br>
              <a:rPr lang="nb-NO" dirty="0"/>
            </a:br>
            <a:endParaRPr lang="en-US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674209" y="7665068"/>
            <a:ext cx="19676460" cy="2077492"/>
          </a:xfrm>
        </p:spPr>
        <p:txBody>
          <a:bodyPr anchor="t" anchorCtr="0">
            <a:normAutofit/>
          </a:bodyPr>
          <a:lstStyle>
            <a:lvl1pPr algn="l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4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0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12637579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72128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9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venst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0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637579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1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3285936"/>
            <a:ext cx="24382413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09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32639" cy="1572771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7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28" y="7222579"/>
            <a:ext cx="19676460" cy="2077492"/>
          </a:xfrm>
        </p:spPr>
        <p:txBody>
          <a:bodyPr>
            <a:normAutofit/>
          </a:bodyPr>
          <a:lstStyle>
            <a:lvl1pPr marL="61177" indent="0">
              <a:lnSpc>
                <a:spcPct val="90000"/>
              </a:lnSpc>
              <a:buNone/>
              <a:defRPr sz="7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E-post adresse</a:t>
            </a:r>
          </a:p>
        </p:txBody>
      </p:sp>
      <p:sp>
        <p:nvSpPr>
          <p:cNvPr id="18" name="Rektangel 17"/>
          <p:cNvSpPr/>
          <p:nvPr userDrawn="1"/>
        </p:nvSpPr>
        <p:spPr>
          <a:xfrm>
            <a:off x="167212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128" y="10080992"/>
            <a:ext cx="460249" cy="1685547"/>
          </a:xfrm>
          <a:prstGeom prst="rect">
            <a:avLst/>
          </a:prstGeom>
        </p:spPr>
      </p:pic>
      <p:sp>
        <p:nvSpPr>
          <p:cNvPr id="19" name="TekstSylinder 18"/>
          <p:cNvSpPr txBox="1"/>
          <p:nvPr userDrawn="1"/>
        </p:nvSpPr>
        <p:spPr>
          <a:xfrm>
            <a:off x="2520315" y="9953380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cicero_klima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2520315" y="10572473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cicero.oslo.no</a:t>
            </a: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2520315" y="11191566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cicerosenterforklimaforskning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674209" y="6185125"/>
            <a:ext cx="19676460" cy="1038746"/>
          </a:xfrm>
        </p:spPr>
        <p:txBody>
          <a:bodyPr anchor="b" anchorCtr="0">
            <a:normAutofit/>
          </a:bodyPr>
          <a:lstStyle>
            <a:lvl1pPr marL="61177" indent="0">
              <a:lnSpc>
                <a:spcPct val="90000"/>
              </a:lnSpc>
              <a:buNone/>
              <a:defRPr sz="7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024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4210" y="621234"/>
            <a:ext cx="19676460" cy="20774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209" y="3163330"/>
            <a:ext cx="21031913" cy="90421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05673" y="13148353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0644" y="12817476"/>
            <a:ext cx="9001125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105672" y="12819358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5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1" r:id="rId2"/>
    <p:sldLayoutId id="2147483663" r:id="rId3"/>
    <p:sldLayoutId id="2147483674" r:id="rId4"/>
    <p:sldLayoutId id="2147483662" r:id="rId5"/>
    <p:sldLayoutId id="2147483664" r:id="rId6"/>
    <p:sldLayoutId id="2147483672" r:id="rId7"/>
    <p:sldLayoutId id="2147483673" r:id="rId8"/>
    <p:sldLayoutId id="2147483675" r:id="rId9"/>
    <p:sldLayoutId id="2147483666" r:id="rId10"/>
    <p:sldLayoutId id="2147483667" r:id="rId11"/>
  </p:sldLayoutIdLst>
  <p:hf hdr="0" ftr="0" dt="0"/>
  <p:txStyles>
    <p:titleStyle>
      <a:lvl1pPr algn="l" defTabSz="1828709" rtl="0" eaLnBrk="1" latinLnBrk="0" hangingPunct="1">
        <a:lnSpc>
          <a:spcPct val="90000"/>
        </a:lnSpc>
        <a:spcBef>
          <a:spcPts val="0"/>
        </a:spcBef>
        <a:buNone/>
        <a:defRPr sz="7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77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Macroeconomic benefits: Food waste in the FEW nexus of the Bristol ULL</a:t>
            </a:r>
            <a:br>
              <a:rPr lang="en-GB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Taoyuan Wei</a:t>
            </a:r>
          </a:p>
          <a:p>
            <a:r>
              <a:rPr lang="nb-NO" dirty="0"/>
              <a:t>First International Conference of the Waste Few ULL Project</a:t>
            </a:r>
          </a:p>
          <a:p>
            <a:r>
              <a:rPr lang="nb-NO" dirty="0"/>
              <a:t>University of Bath, 12 October 2018</a:t>
            </a:r>
          </a:p>
        </p:txBody>
      </p:sp>
    </p:spTree>
    <p:extLst>
      <p:ext uri="{BB962C8B-B14F-4D97-AF65-F5344CB8AC3E}">
        <p14:creationId xmlns:p14="http://schemas.microsoft.com/office/powerpoint/2010/main" val="131083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674209" y="2250831"/>
            <a:ext cx="21031913" cy="10876304"/>
          </a:xfrm>
        </p:spPr>
        <p:txBody>
          <a:bodyPr>
            <a:normAutofit/>
          </a:bodyPr>
          <a:lstStyle/>
          <a:p>
            <a:pPr marL="61177" indent="0">
              <a:buNone/>
            </a:pPr>
            <a:endParaRPr lang="nb-NO" dirty="0"/>
          </a:p>
          <a:p>
            <a:pPr marL="61177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674210" y="621234"/>
            <a:ext cx="19676460" cy="1336520"/>
          </a:xfrm>
        </p:spPr>
        <p:txBody>
          <a:bodyPr>
            <a:normAutofit/>
          </a:bodyPr>
          <a:lstStyle/>
          <a:p>
            <a:r>
              <a:rPr lang="nb-NO" sz="6000" dirty="0"/>
              <a:t>Benefits of </a:t>
            </a:r>
            <a:r>
              <a:rPr lang="nb-NO" sz="6000" dirty="0" err="1"/>
              <a:t>food</a:t>
            </a:r>
            <a:r>
              <a:rPr lang="nb-NO" sz="6000" dirty="0"/>
              <a:t> </a:t>
            </a:r>
            <a:r>
              <a:rPr lang="nb-NO" sz="6000" dirty="0" err="1"/>
              <a:t>waste</a:t>
            </a:r>
            <a:r>
              <a:rPr lang="nb-NO" sz="6000" dirty="0"/>
              <a:t> </a:t>
            </a:r>
            <a:r>
              <a:rPr lang="nb-NO" sz="6000" dirty="0" err="1"/>
              <a:t>reduction</a:t>
            </a:r>
            <a:r>
              <a:rPr lang="nb-NO" sz="6000" dirty="0"/>
              <a:t> in UK: Macro-</a:t>
            </a:r>
            <a:r>
              <a:rPr lang="nb-NO" sz="6000" dirty="0" err="1"/>
              <a:t>level</a:t>
            </a:r>
            <a:endParaRPr lang="nb-NO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66CC23-F22D-4EAA-BF65-FE3A40A1F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664" y="3062653"/>
            <a:ext cx="4040859" cy="26939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280912-D6E6-414D-9F84-6ECFC2FEA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7469" y="3062653"/>
            <a:ext cx="3860592" cy="27679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06CC67-5EA7-4E58-9FC5-C35BD42E2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438" y="8842179"/>
            <a:ext cx="2895600" cy="28827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E7C69E-79C4-4311-ACAB-1912233D5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28800" y="9019137"/>
            <a:ext cx="2143125" cy="2143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B5926F-5342-45BC-BB3A-7CA1F90D0854}"/>
              </a:ext>
            </a:extLst>
          </p:cNvPr>
          <p:cNvSpPr txBox="1"/>
          <p:nvPr/>
        </p:nvSpPr>
        <p:spPr>
          <a:xfrm>
            <a:off x="3946561" y="2523715"/>
            <a:ext cx="273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Production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8FED74-8EBC-4DB0-9022-504A14E5255E}"/>
              </a:ext>
            </a:extLst>
          </p:cNvPr>
          <p:cNvSpPr txBox="1"/>
          <p:nvPr/>
        </p:nvSpPr>
        <p:spPr>
          <a:xfrm>
            <a:off x="13028800" y="2478972"/>
            <a:ext cx="1758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Food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93C04A-C497-4E38-968C-BA1A41FC6C3C}"/>
              </a:ext>
            </a:extLst>
          </p:cNvPr>
          <p:cNvSpPr txBox="1"/>
          <p:nvPr/>
        </p:nvSpPr>
        <p:spPr>
          <a:xfrm>
            <a:off x="3946560" y="11779690"/>
            <a:ext cx="273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142F17-774C-411D-9E1A-77B7A74938BA}"/>
              </a:ext>
            </a:extLst>
          </p:cNvPr>
          <p:cNvSpPr txBox="1"/>
          <p:nvPr/>
        </p:nvSpPr>
        <p:spPr>
          <a:xfrm>
            <a:off x="13028800" y="11237028"/>
            <a:ext cx="261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Households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CDD5DD8-E983-4EC1-9812-141B18E13B82}"/>
              </a:ext>
            </a:extLst>
          </p:cNvPr>
          <p:cNvSpPr/>
          <p:nvPr/>
        </p:nvSpPr>
        <p:spPr>
          <a:xfrm>
            <a:off x="3477693" y="5952416"/>
            <a:ext cx="3352799" cy="2693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Generate</a:t>
            </a:r>
            <a:endParaRPr lang="nb-NO" sz="28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F2A102-EFE6-478E-B248-0C8C6148C78B}"/>
              </a:ext>
            </a:extLst>
          </p:cNvPr>
          <p:cNvSpPr/>
          <p:nvPr/>
        </p:nvSpPr>
        <p:spPr>
          <a:xfrm>
            <a:off x="7690338" y="3810000"/>
            <a:ext cx="3669324" cy="1336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/>
              <a:t>Supply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C51DD87-D7FE-460C-9E53-33B05D05AF7A}"/>
              </a:ext>
            </a:extLst>
          </p:cNvPr>
          <p:cNvSpPr/>
          <p:nvPr/>
        </p:nvSpPr>
        <p:spPr>
          <a:xfrm>
            <a:off x="7690338" y="9724735"/>
            <a:ext cx="4806462" cy="1195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Flows</a:t>
            </a:r>
            <a:r>
              <a:rPr lang="nb-NO" sz="2800" dirty="0"/>
              <a:t> to</a:t>
            </a: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B644D591-DDBE-4C4E-98AB-E662F302D963}"/>
              </a:ext>
            </a:extLst>
          </p:cNvPr>
          <p:cNvSpPr/>
          <p:nvPr/>
        </p:nvSpPr>
        <p:spPr>
          <a:xfrm>
            <a:off x="12313199" y="6144941"/>
            <a:ext cx="3505200" cy="2767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Purchase</a:t>
            </a:r>
            <a:endParaRPr lang="nb-NO" sz="28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D927D3-4A51-40CE-9651-1EFADAC10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28170" y="7248369"/>
            <a:ext cx="2876550" cy="1590675"/>
          </a:xfrm>
          <a:prstGeom prst="rect">
            <a:avLst/>
          </a:prstGeom>
        </p:spPr>
      </p:pic>
      <p:sp>
        <p:nvSpPr>
          <p:cNvPr id="19" name="Arrow: Bent-Up 18">
            <a:extLst>
              <a:ext uri="{FF2B5EF4-FFF2-40B4-BE49-F238E27FC236}">
                <a16:creationId xmlns:a16="http://schemas.microsoft.com/office/drawing/2014/main" id="{8830FCFB-2AEC-421A-AF48-A8EA76EA604E}"/>
              </a:ext>
            </a:extLst>
          </p:cNvPr>
          <p:cNvSpPr/>
          <p:nvPr/>
        </p:nvSpPr>
        <p:spPr>
          <a:xfrm>
            <a:off x="15638931" y="8885780"/>
            <a:ext cx="3730122" cy="148914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Generate</a:t>
            </a:r>
            <a:endParaRPr lang="nb-NO" sz="2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377BA2A-2E2D-430D-8F34-D8B12B3E41BB}"/>
              </a:ext>
            </a:extLst>
          </p:cNvPr>
          <p:cNvSpPr/>
          <p:nvPr/>
        </p:nvSpPr>
        <p:spPr>
          <a:xfrm>
            <a:off x="5142448" y="3981868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03E4922-AFF6-4C9F-86FF-84DA74A18241}"/>
              </a:ext>
            </a:extLst>
          </p:cNvPr>
          <p:cNvSpPr/>
          <p:nvPr/>
        </p:nvSpPr>
        <p:spPr>
          <a:xfrm>
            <a:off x="13924285" y="3224989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665E710-B912-4B58-9A5E-EB0D57413633}"/>
              </a:ext>
            </a:extLst>
          </p:cNvPr>
          <p:cNvSpPr/>
          <p:nvPr/>
        </p:nvSpPr>
        <p:spPr>
          <a:xfrm>
            <a:off x="18701657" y="6461760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9B57716-6099-4CD3-8A27-343FD48076D6}"/>
              </a:ext>
            </a:extLst>
          </p:cNvPr>
          <p:cNvSpPr/>
          <p:nvPr/>
        </p:nvSpPr>
        <p:spPr>
          <a:xfrm>
            <a:off x="5332924" y="8646322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D6BCB7-8D7A-48EE-9E3D-14E4A16ADC1D}"/>
              </a:ext>
            </a:extLst>
          </p:cNvPr>
          <p:cNvSpPr txBox="1"/>
          <p:nvPr/>
        </p:nvSpPr>
        <p:spPr>
          <a:xfrm>
            <a:off x="9601200" y="12426021"/>
            <a:ext cx="101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Sources: Pictures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copied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internet</a:t>
            </a:r>
            <a:r>
              <a:rPr lang="nb-NO" dirty="0"/>
              <a:t> for </a:t>
            </a:r>
            <a:r>
              <a:rPr lang="nb-NO" dirty="0" err="1"/>
              <a:t>illustration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7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674209" y="2250831"/>
            <a:ext cx="21031913" cy="10876304"/>
          </a:xfrm>
        </p:spPr>
        <p:txBody>
          <a:bodyPr>
            <a:normAutofit/>
          </a:bodyPr>
          <a:lstStyle/>
          <a:p>
            <a:pPr marL="61177" indent="0">
              <a:buNone/>
            </a:pPr>
            <a:endParaRPr lang="nb-NO" dirty="0"/>
          </a:p>
          <a:p>
            <a:pPr marL="61177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674210" y="621234"/>
            <a:ext cx="19676460" cy="1336520"/>
          </a:xfrm>
        </p:spPr>
        <p:txBody>
          <a:bodyPr>
            <a:normAutofit/>
          </a:bodyPr>
          <a:lstStyle/>
          <a:p>
            <a:r>
              <a:rPr lang="nb-NO" sz="6000" dirty="0"/>
              <a:t>Benefits of </a:t>
            </a:r>
            <a:r>
              <a:rPr lang="nb-NO" sz="6000" dirty="0" err="1"/>
              <a:t>food</a:t>
            </a:r>
            <a:r>
              <a:rPr lang="nb-NO" sz="6000" dirty="0"/>
              <a:t> </a:t>
            </a:r>
            <a:r>
              <a:rPr lang="nb-NO" sz="6000" dirty="0" err="1"/>
              <a:t>waste</a:t>
            </a:r>
            <a:r>
              <a:rPr lang="nb-NO" sz="6000" dirty="0"/>
              <a:t> </a:t>
            </a:r>
            <a:r>
              <a:rPr lang="nb-NO" sz="6000" dirty="0" err="1"/>
              <a:t>reduction</a:t>
            </a:r>
            <a:r>
              <a:rPr lang="nb-NO" sz="6000" dirty="0"/>
              <a:t>: Macro-</a:t>
            </a:r>
            <a:r>
              <a:rPr lang="nb-NO" sz="6000" dirty="0" err="1"/>
              <a:t>level</a:t>
            </a:r>
            <a:endParaRPr lang="nb-NO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66CC23-F22D-4EAA-BF65-FE3A40A1F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664" y="3062653"/>
            <a:ext cx="4040859" cy="26939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280912-D6E6-414D-9F84-6ECFC2FEA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7469" y="3062653"/>
            <a:ext cx="3860592" cy="27679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06CC67-5EA7-4E58-9FC5-C35BD42E2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438" y="8842179"/>
            <a:ext cx="2895600" cy="28827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E7C69E-79C4-4311-ACAB-1912233D5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28800" y="9019137"/>
            <a:ext cx="2143125" cy="2143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B5926F-5342-45BC-BB3A-7CA1F90D0854}"/>
              </a:ext>
            </a:extLst>
          </p:cNvPr>
          <p:cNvSpPr txBox="1"/>
          <p:nvPr/>
        </p:nvSpPr>
        <p:spPr>
          <a:xfrm>
            <a:off x="3946561" y="2523715"/>
            <a:ext cx="273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Production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8FED74-8EBC-4DB0-9022-504A14E5255E}"/>
              </a:ext>
            </a:extLst>
          </p:cNvPr>
          <p:cNvSpPr txBox="1"/>
          <p:nvPr/>
        </p:nvSpPr>
        <p:spPr>
          <a:xfrm>
            <a:off x="13028800" y="2478972"/>
            <a:ext cx="1758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Food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93C04A-C497-4E38-968C-BA1A41FC6C3C}"/>
              </a:ext>
            </a:extLst>
          </p:cNvPr>
          <p:cNvSpPr txBox="1"/>
          <p:nvPr/>
        </p:nvSpPr>
        <p:spPr>
          <a:xfrm>
            <a:off x="3946560" y="11779690"/>
            <a:ext cx="273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142F17-774C-411D-9E1A-77B7A74938BA}"/>
              </a:ext>
            </a:extLst>
          </p:cNvPr>
          <p:cNvSpPr txBox="1"/>
          <p:nvPr/>
        </p:nvSpPr>
        <p:spPr>
          <a:xfrm>
            <a:off x="13028800" y="11237028"/>
            <a:ext cx="261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Households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CDD5DD8-E983-4EC1-9812-141B18E13B82}"/>
              </a:ext>
            </a:extLst>
          </p:cNvPr>
          <p:cNvSpPr/>
          <p:nvPr/>
        </p:nvSpPr>
        <p:spPr>
          <a:xfrm>
            <a:off x="3477693" y="5952416"/>
            <a:ext cx="3352799" cy="2693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Generate</a:t>
            </a:r>
            <a:endParaRPr lang="nb-NO" sz="28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F2A102-EFE6-478E-B248-0C8C6148C78B}"/>
              </a:ext>
            </a:extLst>
          </p:cNvPr>
          <p:cNvSpPr/>
          <p:nvPr/>
        </p:nvSpPr>
        <p:spPr>
          <a:xfrm>
            <a:off x="7690338" y="3810000"/>
            <a:ext cx="3669324" cy="1336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/>
              <a:t>Supply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C51DD87-D7FE-460C-9E53-33B05D05AF7A}"/>
              </a:ext>
            </a:extLst>
          </p:cNvPr>
          <p:cNvSpPr/>
          <p:nvPr/>
        </p:nvSpPr>
        <p:spPr>
          <a:xfrm>
            <a:off x="7690338" y="9724735"/>
            <a:ext cx="4806462" cy="1195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Flows</a:t>
            </a:r>
            <a:r>
              <a:rPr lang="nb-NO" sz="2800" dirty="0"/>
              <a:t> to</a:t>
            </a: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B644D591-DDBE-4C4E-98AB-E662F302D963}"/>
              </a:ext>
            </a:extLst>
          </p:cNvPr>
          <p:cNvSpPr/>
          <p:nvPr/>
        </p:nvSpPr>
        <p:spPr>
          <a:xfrm>
            <a:off x="12313199" y="6144941"/>
            <a:ext cx="3505200" cy="2767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Purchase</a:t>
            </a:r>
            <a:endParaRPr lang="nb-NO" sz="28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D927D3-4A51-40CE-9651-1EFADAC10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28170" y="7248369"/>
            <a:ext cx="2876550" cy="1590675"/>
          </a:xfrm>
          <a:prstGeom prst="rect">
            <a:avLst/>
          </a:prstGeom>
        </p:spPr>
      </p:pic>
      <p:sp>
        <p:nvSpPr>
          <p:cNvPr id="19" name="Arrow: Bent-Up 18">
            <a:extLst>
              <a:ext uri="{FF2B5EF4-FFF2-40B4-BE49-F238E27FC236}">
                <a16:creationId xmlns:a16="http://schemas.microsoft.com/office/drawing/2014/main" id="{8830FCFB-2AEC-421A-AF48-A8EA76EA604E}"/>
              </a:ext>
            </a:extLst>
          </p:cNvPr>
          <p:cNvSpPr/>
          <p:nvPr/>
        </p:nvSpPr>
        <p:spPr>
          <a:xfrm>
            <a:off x="15638931" y="8885780"/>
            <a:ext cx="3730122" cy="148914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err="1"/>
              <a:t>Generate</a:t>
            </a:r>
            <a:endParaRPr lang="nb-NO" sz="2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377BA2A-2E2D-430D-8F34-D8B12B3E41BB}"/>
              </a:ext>
            </a:extLst>
          </p:cNvPr>
          <p:cNvSpPr/>
          <p:nvPr/>
        </p:nvSpPr>
        <p:spPr>
          <a:xfrm>
            <a:off x="5142448" y="3981868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03E4922-AFF6-4C9F-86FF-84DA74A18241}"/>
              </a:ext>
            </a:extLst>
          </p:cNvPr>
          <p:cNvSpPr/>
          <p:nvPr/>
        </p:nvSpPr>
        <p:spPr>
          <a:xfrm>
            <a:off x="13924285" y="3224989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665E710-B912-4B58-9A5E-EB0D57413633}"/>
              </a:ext>
            </a:extLst>
          </p:cNvPr>
          <p:cNvSpPr/>
          <p:nvPr/>
        </p:nvSpPr>
        <p:spPr>
          <a:xfrm>
            <a:off x="18701657" y="6461760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9B57716-6099-4CD3-8A27-343FD48076D6}"/>
              </a:ext>
            </a:extLst>
          </p:cNvPr>
          <p:cNvSpPr/>
          <p:nvPr/>
        </p:nvSpPr>
        <p:spPr>
          <a:xfrm>
            <a:off x="5332924" y="8646322"/>
            <a:ext cx="1894114" cy="18418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D6BCB7-8D7A-48EE-9E3D-14E4A16ADC1D}"/>
              </a:ext>
            </a:extLst>
          </p:cNvPr>
          <p:cNvSpPr txBox="1"/>
          <p:nvPr/>
        </p:nvSpPr>
        <p:spPr>
          <a:xfrm>
            <a:off x="9601200" y="12426021"/>
            <a:ext cx="101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Sources: Pictures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copied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internet</a:t>
            </a:r>
            <a:r>
              <a:rPr lang="nb-NO" dirty="0"/>
              <a:t> for </a:t>
            </a:r>
            <a:r>
              <a:rPr lang="nb-NO" dirty="0" err="1"/>
              <a:t>illustration</a:t>
            </a:r>
            <a:r>
              <a:rPr lang="nb-NO" dirty="0"/>
              <a:t>.</a:t>
            </a:r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828DCFC8-7B51-4BB8-A22B-E12A9ED0ABDA}"/>
              </a:ext>
            </a:extLst>
          </p:cNvPr>
          <p:cNvSpPr/>
          <p:nvPr/>
        </p:nvSpPr>
        <p:spPr>
          <a:xfrm>
            <a:off x="11055970" y="8902586"/>
            <a:ext cx="2143125" cy="2705772"/>
          </a:xfrm>
          <a:prstGeom prst="mathMultiply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41E4B95-74D9-456E-8CB1-596FA2844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200" y="6435672"/>
            <a:ext cx="2895600" cy="2882730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7822AF3-BF73-4C24-937A-68DB1C557B68}"/>
              </a:ext>
            </a:extLst>
          </p:cNvPr>
          <p:cNvCxnSpPr/>
          <p:nvPr/>
        </p:nvCxnSpPr>
        <p:spPr>
          <a:xfrm flipH="1">
            <a:off x="6374674" y="7863840"/>
            <a:ext cx="2899955" cy="1860895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F398C2-EB22-426D-972D-306F2D3D9950}"/>
              </a:ext>
            </a:extLst>
          </p:cNvPr>
          <p:cNvSpPr txBox="1"/>
          <p:nvPr/>
        </p:nvSpPr>
        <p:spPr>
          <a:xfrm>
            <a:off x="7351525" y="7959442"/>
            <a:ext cx="1299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600" dirty="0">
                <a:solidFill>
                  <a:srgbClr val="C00000"/>
                </a:solidFill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C68D0CB-EB82-47AA-B9E1-B75B7E59CAD2}"/>
                  </a:ext>
                </a:extLst>
              </p14:cNvPr>
              <p14:cNvContentPartPr/>
              <p14:nvPr/>
            </p14:nvContentPartPr>
            <p14:xfrm>
              <a:off x="7117509" y="2049429"/>
              <a:ext cx="12608280" cy="45604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C68D0CB-EB82-47AA-B9E1-B75B7E59CAD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08869" y="2040429"/>
                <a:ext cx="12625920" cy="4578120"/>
              </a:xfrm>
              <a:prstGeom prst="rect">
                <a:avLst/>
              </a:prstGeom>
            </p:spPr>
          </p:pic>
        </mc:Fallback>
      </mc:AlternateContent>
      <p:pic>
        <p:nvPicPr>
          <p:cNvPr id="45" name="Picture 44">
            <a:extLst>
              <a:ext uri="{FF2B5EF4-FFF2-40B4-BE49-F238E27FC236}">
                <a16:creationId xmlns:a16="http://schemas.microsoft.com/office/drawing/2014/main" id="{102B2F47-B9F2-4932-ADEE-686A29E5A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60758" y="3390040"/>
            <a:ext cx="2145978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3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53F918-0B9A-4BC6-B430-7024D0365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2012, the wasted food ( or editable part of food waste) costs £12.5 bn, accounting for 14% of total spending on food and drinks by households of £92 bn according to the Family Food datasets (WRAP, 2013, p. 60).</a:t>
            </a:r>
          </a:p>
          <a:p>
            <a:endParaRPr lang="en-GB" dirty="0"/>
          </a:p>
          <a:p>
            <a:r>
              <a:rPr lang="en-GB" dirty="0"/>
              <a:t>The wasted food costs were adjusted upward as </a:t>
            </a:r>
            <a:r>
              <a:rPr lang="en-GB" dirty="0">
                <a:solidFill>
                  <a:srgbClr val="C00000"/>
                </a:solidFill>
              </a:rPr>
              <a:t>£14 bn for 2012 </a:t>
            </a:r>
            <a:r>
              <a:rPr lang="en-GB" dirty="0"/>
              <a:t>according to WRAP (2018), meaning the share in total spending becomes </a:t>
            </a:r>
            <a:r>
              <a:rPr lang="en-GB" dirty="0">
                <a:solidFill>
                  <a:srgbClr val="C00000"/>
                </a:solidFill>
              </a:rPr>
              <a:t>15.2%</a:t>
            </a:r>
            <a:r>
              <a:rPr lang="en-GB" dirty="0"/>
              <a:t>. </a:t>
            </a:r>
          </a:p>
          <a:p>
            <a:endParaRPr lang="nb-NO" dirty="0"/>
          </a:p>
          <a:p>
            <a:r>
              <a:rPr lang="en-GB" dirty="0"/>
              <a:t>The WRAP has set a target to reduce wasted food by 20% in 2025 compared to the 2015 level (WRAP, 2019). If we assume the households follow the reduction target, then the reduced share in total spending of households would be 15.2%*20%= </a:t>
            </a:r>
            <a:r>
              <a:rPr lang="en-GB" dirty="0">
                <a:solidFill>
                  <a:srgbClr val="C00000"/>
                </a:solidFill>
              </a:rPr>
              <a:t>3.04%</a:t>
            </a:r>
            <a:r>
              <a:rPr lang="en-GB" dirty="0"/>
              <a:t>. </a:t>
            </a:r>
            <a:endParaRPr lang="nb-NO" dirty="0"/>
          </a:p>
          <a:p>
            <a:endParaRPr lang="nb-NO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5E9105-AFCD-492D-9D94-67E58507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4</a:t>
            </a:fld>
            <a:endParaRPr lang="nb-NO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1BEC25-70D8-4E56-BB6F-BD71F4FA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/>
              <a:t>Benefits of </a:t>
            </a:r>
            <a:r>
              <a:rPr lang="nb-NO" sz="6000" dirty="0" err="1"/>
              <a:t>food</a:t>
            </a:r>
            <a:r>
              <a:rPr lang="nb-NO" sz="6000" dirty="0"/>
              <a:t> </a:t>
            </a:r>
            <a:r>
              <a:rPr lang="nb-NO" sz="6000" dirty="0" err="1"/>
              <a:t>waste</a:t>
            </a:r>
            <a:r>
              <a:rPr lang="nb-NO" sz="6000" dirty="0"/>
              <a:t> </a:t>
            </a:r>
            <a:r>
              <a:rPr lang="nb-NO" sz="6000" dirty="0" err="1"/>
              <a:t>reduction</a:t>
            </a:r>
            <a:r>
              <a:rPr lang="nb-NO" sz="6000" dirty="0"/>
              <a:t>: Macro-</a:t>
            </a:r>
            <a:r>
              <a:rPr lang="nb-NO" sz="6000" dirty="0" err="1"/>
              <a:t>level</a:t>
            </a:r>
            <a:br>
              <a:rPr lang="nb-NO" sz="6000" dirty="0"/>
            </a:br>
            <a:r>
              <a:rPr lang="nb-NO" sz="6000" dirty="0"/>
              <a:t>The </a:t>
            </a:r>
            <a:r>
              <a:rPr lang="nb-NO" sz="6000" dirty="0" err="1"/>
              <a:t>example</a:t>
            </a:r>
            <a:r>
              <a:rPr lang="nb-NO" sz="6000" dirty="0"/>
              <a:t> of UK households</a:t>
            </a:r>
          </a:p>
        </p:txBody>
      </p:sp>
    </p:spTree>
    <p:extLst>
      <p:ext uri="{BB962C8B-B14F-4D97-AF65-F5344CB8AC3E}">
        <p14:creationId xmlns:p14="http://schemas.microsoft.com/office/powerpoint/2010/main" val="226637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53F918-0B9A-4BC6-B430-7024D0365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209" y="2873829"/>
            <a:ext cx="21031913" cy="933169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Total expenditure of households on food amounts to </a:t>
            </a:r>
            <a:r>
              <a:rPr lang="en-GB" dirty="0">
                <a:solidFill>
                  <a:srgbClr val="C00000"/>
                </a:solidFill>
              </a:rPr>
              <a:t>£33.4 bn </a:t>
            </a:r>
            <a:r>
              <a:rPr lang="en-GB" dirty="0"/>
              <a:t>(IOT2015, ONS2018): products of agriculture (01), fish (03), and produced food (10) and drinks (11) by households. </a:t>
            </a:r>
          </a:p>
          <a:p>
            <a:endParaRPr lang="en-GB" dirty="0"/>
          </a:p>
          <a:p>
            <a:r>
              <a:rPr lang="en-GB" dirty="0"/>
              <a:t>The 3.04% reduction of food expenditure is equivalent to </a:t>
            </a:r>
            <a:r>
              <a:rPr lang="en-GB" dirty="0">
                <a:solidFill>
                  <a:srgbClr val="C00000"/>
                </a:solidFill>
              </a:rPr>
              <a:t>£1001 million, which is the maximum savings of income.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income savings correspond to domestic income (value added or sectoral GDP) of </a:t>
            </a:r>
            <a:r>
              <a:rPr lang="en-GB" dirty="0">
                <a:solidFill>
                  <a:srgbClr val="C00000"/>
                </a:solidFill>
              </a:rPr>
              <a:t>£756 million </a:t>
            </a:r>
            <a:r>
              <a:rPr lang="en-GB" dirty="0"/>
              <a:t>and imported goods of </a:t>
            </a:r>
            <a:r>
              <a:rPr lang="en-GB" dirty="0">
                <a:solidFill>
                  <a:srgbClr val="C00000"/>
                </a:solidFill>
              </a:rPr>
              <a:t>£245 million </a:t>
            </a:r>
            <a:r>
              <a:rPr lang="en-GB" dirty="0"/>
              <a:t>(based on IOT2015)</a:t>
            </a:r>
          </a:p>
          <a:p>
            <a:endParaRPr lang="nb-NO" dirty="0"/>
          </a:p>
          <a:p>
            <a:r>
              <a:rPr lang="en-GB" dirty="0"/>
              <a:t>If the reduced income from production activities is considered, then the income savings could be as low as </a:t>
            </a:r>
            <a:r>
              <a:rPr lang="en-GB" dirty="0">
                <a:solidFill>
                  <a:srgbClr val="C00000"/>
                </a:solidFill>
              </a:rPr>
              <a:t>£245 million</a:t>
            </a:r>
            <a:r>
              <a:rPr lang="en-GB" dirty="0"/>
              <a:t>, which can be for other consumptions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en-GB" dirty="0">
                <a:solidFill>
                  <a:srgbClr val="C00000"/>
                </a:solidFill>
              </a:rPr>
              <a:t>So far, not consider: Social and environmental values; Costs to implement the reduction of wasted foods.</a:t>
            </a:r>
            <a:endParaRPr lang="nb-NO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5E9105-AFCD-492D-9D94-67E58507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5</a:t>
            </a:fld>
            <a:endParaRPr lang="nb-NO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1BEC25-70D8-4E56-BB6F-BD71F4FA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/>
              <a:t>Benefits of </a:t>
            </a:r>
            <a:r>
              <a:rPr lang="nb-NO" sz="6000" dirty="0" err="1"/>
              <a:t>food</a:t>
            </a:r>
            <a:r>
              <a:rPr lang="nb-NO" sz="6000" dirty="0"/>
              <a:t> </a:t>
            </a:r>
            <a:r>
              <a:rPr lang="nb-NO" sz="6000" dirty="0" err="1"/>
              <a:t>waste</a:t>
            </a:r>
            <a:r>
              <a:rPr lang="nb-NO" sz="6000" dirty="0"/>
              <a:t> </a:t>
            </a:r>
            <a:r>
              <a:rPr lang="nb-NO" sz="6000" dirty="0" err="1"/>
              <a:t>reduction</a:t>
            </a:r>
            <a:r>
              <a:rPr lang="nb-NO" sz="6000" dirty="0"/>
              <a:t>: Macro-</a:t>
            </a:r>
            <a:r>
              <a:rPr lang="nb-NO" sz="6000" dirty="0" err="1"/>
              <a:t>level</a:t>
            </a:r>
            <a:br>
              <a:rPr lang="nb-NO" sz="6000" dirty="0"/>
            </a:br>
            <a:r>
              <a:rPr lang="nb-NO" sz="6000" dirty="0"/>
              <a:t>The </a:t>
            </a:r>
            <a:r>
              <a:rPr lang="nb-NO" sz="6000" dirty="0" err="1"/>
              <a:t>example</a:t>
            </a:r>
            <a:r>
              <a:rPr lang="nb-NO" sz="6000" dirty="0"/>
              <a:t> of UK households</a:t>
            </a:r>
          </a:p>
        </p:txBody>
      </p:sp>
    </p:spTree>
    <p:extLst>
      <p:ext uri="{BB962C8B-B14F-4D97-AF65-F5344CB8AC3E}">
        <p14:creationId xmlns:p14="http://schemas.microsoft.com/office/powerpoint/2010/main" val="36135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2A689-77DD-4DE8-8A6D-2A3C185D3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41" y="2567354"/>
            <a:ext cx="19676460" cy="4691649"/>
          </a:xfrm>
        </p:spPr>
        <p:txBody>
          <a:bodyPr>
            <a:normAutofit/>
          </a:bodyPr>
          <a:lstStyle/>
          <a:p>
            <a:r>
              <a:rPr lang="nb-NO" dirty="0" err="1"/>
              <a:t>Question</a:t>
            </a:r>
            <a:r>
              <a:rPr lang="nb-NO" dirty="0"/>
              <a:t> to </a:t>
            </a:r>
            <a:r>
              <a:rPr lang="nb-NO" dirty="0" err="1"/>
              <a:t>discuss</a:t>
            </a:r>
            <a:r>
              <a:rPr lang="nb-NO" dirty="0"/>
              <a:t>:</a:t>
            </a:r>
            <a:br>
              <a:rPr lang="nb-NO" dirty="0"/>
            </a:br>
            <a:br>
              <a:rPr lang="nb-NO" dirty="0"/>
            </a:br>
            <a:r>
              <a:rPr lang="nb-NO" dirty="0"/>
              <a:t>How to </a:t>
            </a:r>
            <a:r>
              <a:rPr lang="nb-NO" dirty="0" err="1"/>
              <a:t>combine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Bristol ULL?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064B-67FC-42A1-BE98-CD08D1DC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59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taoyuan.wei@cicero.uio.no</a:t>
            </a:r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Taoyuan Wei</a:t>
            </a:r>
          </a:p>
        </p:txBody>
      </p:sp>
    </p:spTree>
    <p:extLst>
      <p:ext uri="{BB962C8B-B14F-4D97-AF65-F5344CB8AC3E}">
        <p14:creationId xmlns:p14="http://schemas.microsoft.com/office/powerpoint/2010/main" val="1141091703"/>
      </p:ext>
    </p:extLst>
  </p:cSld>
  <p:clrMapOvr>
    <a:masterClrMapping/>
  </p:clrMapOvr>
</p:sld>
</file>

<file path=ppt/theme/theme1.xml><?xml version="1.0" encoding="utf-8"?>
<a:theme xmlns:a="http://schemas.openxmlformats.org/drawingml/2006/main" name="Cicero">
  <a:themeElements>
    <a:clrScheme name="cicero n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250C8"/>
      </a:accent1>
      <a:accent2>
        <a:srgbClr val="5573E6"/>
      </a:accent2>
      <a:accent3>
        <a:srgbClr val="7896FF"/>
      </a:accent3>
      <a:accent4>
        <a:srgbClr val="FA6E3C"/>
      </a:accent4>
      <a:accent5>
        <a:srgbClr val="FAA046"/>
      </a:accent5>
      <a:accent6>
        <a:srgbClr val="FAD250"/>
      </a:accent6>
      <a:hlink>
        <a:srgbClr val="3250C8"/>
      </a:hlink>
      <a:folHlink>
        <a:srgbClr val="78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cero_PPT.potx" id="{1A558794-CC46-4D4D-A945-82897AE31C90}" vid="{43FDD15C-0C90-4754-A654-3663828967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CICERO</Template>
  <TotalTime>289</TotalTime>
  <Words>396</Words>
  <Application>Microsoft Office PowerPoint</Application>
  <PresentationFormat>Custom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Cicero</vt:lpstr>
      <vt:lpstr>Macroeconomic benefits: Food waste in the FEW nexus of the Bristol ULL </vt:lpstr>
      <vt:lpstr>Benefits of food waste reduction in UK: Macro-level</vt:lpstr>
      <vt:lpstr>Benefits of food waste reduction: Macro-level</vt:lpstr>
      <vt:lpstr>Benefits of food waste reduction: Macro-level The example of UK households</vt:lpstr>
      <vt:lpstr>Benefits of food waste reduction: Macro-level The example of UK households</vt:lpstr>
      <vt:lpstr>Question to discuss:  How to combine with the Bristol ULL?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Taoyuan Wei</dc:creator>
  <cp:lastModifiedBy>Taoyuan Wei</cp:lastModifiedBy>
  <cp:revision>1</cp:revision>
  <dcterms:created xsi:type="dcterms:W3CDTF">2018-09-19T06:18:07Z</dcterms:created>
  <dcterms:modified xsi:type="dcterms:W3CDTF">2019-09-06T10:35:53Z</dcterms:modified>
</cp:coreProperties>
</file>