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326" r:id="rId3"/>
    <p:sldId id="324" r:id="rId4"/>
    <p:sldId id="313" r:id="rId5"/>
    <p:sldId id="316" r:id="rId6"/>
    <p:sldId id="328" r:id="rId7"/>
    <p:sldId id="277" r:id="rId8"/>
    <p:sldId id="318" r:id="rId9"/>
    <p:sldId id="291" r:id="rId10"/>
    <p:sldId id="319" r:id="rId11"/>
    <p:sldId id="321" r:id="rId12"/>
    <p:sldId id="320" r:id="rId13"/>
    <p:sldId id="327" r:id="rId14"/>
    <p:sldId id="283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  <a:srgbClr val="E3EEF4"/>
    <a:srgbClr val="E6E7E9"/>
    <a:srgbClr val="29C47B"/>
    <a:srgbClr val="47C1FB"/>
    <a:srgbClr val="4472C4"/>
    <a:srgbClr val="3B5998"/>
    <a:srgbClr val="F3F3F3"/>
    <a:srgbClr val="D9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7" autoAdjust="0"/>
    <p:restoredTop sz="94291" autoAdjust="0"/>
  </p:normalViewPr>
  <p:slideViewPr>
    <p:cSldViewPr snapToGrid="0">
      <p:cViewPr varScale="1">
        <p:scale>
          <a:sx n="91" d="100"/>
          <a:sy n="91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195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6400F-3968-4604-B2A5-50AC26D8EB00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098CE-A8F3-439E-A211-5E57FFD0018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8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86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5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4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90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05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10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20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78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2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098CE-A8F3-439E-A211-5E57FFD0018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26" Type="http://schemas.openxmlformats.org/officeDocument/2006/relationships/image" Target="../media/image40.svg"/><Relationship Id="rId39" Type="http://schemas.openxmlformats.org/officeDocument/2006/relationships/image" Target="../media/image53.png"/><Relationship Id="rId3" Type="http://schemas.openxmlformats.org/officeDocument/2006/relationships/image" Target="../media/image19.JPG"/><Relationship Id="rId21" Type="http://schemas.openxmlformats.org/officeDocument/2006/relationships/image" Target="../media/image37.png"/><Relationship Id="rId34" Type="http://schemas.openxmlformats.org/officeDocument/2006/relationships/image" Target="../media/image48.svg"/><Relationship Id="rId42" Type="http://schemas.openxmlformats.org/officeDocument/2006/relationships/image" Target="../media/image56.sv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png"/><Relationship Id="rId25" Type="http://schemas.openxmlformats.org/officeDocument/2006/relationships/image" Target="../media/image13.png"/><Relationship Id="rId33" Type="http://schemas.openxmlformats.org/officeDocument/2006/relationships/image" Target="../media/image47.png"/><Relationship Id="rId38" Type="http://schemas.openxmlformats.org/officeDocument/2006/relationships/image" Target="../media/image52.svg"/><Relationship Id="rId46" Type="http://schemas.openxmlformats.org/officeDocument/2006/relationships/image" Target="../media/image6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24" Type="http://schemas.openxmlformats.org/officeDocument/2006/relationships/image" Target="../media/image39.svg"/><Relationship Id="rId32" Type="http://schemas.openxmlformats.org/officeDocument/2006/relationships/image" Target="../media/image46.svg"/><Relationship Id="rId37" Type="http://schemas.openxmlformats.org/officeDocument/2006/relationships/image" Target="../media/image51.png"/><Relationship Id="rId40" Type="http://schemas.openxmlformats.org/officeDocument/2006/relationships/image" Target="../media/image54.svg"/><Relationship Id="rId45" Type="http://schemas.openxmlformats.org/officeDocument/2006/relationships/image" Target="../media/image59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23" Type="http://schemas.openxmlformats.org/officeDocument/2006/relationships/image" Target="../media/image11.png"/><Relationship Id="rId28" Type="http://schemas.openxmlformats.org/officeDocument/2006/relationships/image" Target="../media/image42.svg"/><Relationship Id="rId36" Type="http://schemas.openxmlformats.org/officeDocument/2006/relationships/image" Target="../media/image50.svg"/><Relationship Id="rId10" Type="http://schemas.openxmlformats.org/officeDocument/2006/relationships/image" Target="../media/image26.JPG"/><Relationship Id="rId19" Type="http://schemas.openxmlformats.org/officeDocument/2006/relationships/image" Target="../media/image35.png"/><Relationship Id="rId31" Type="http://schemas.openxmlformats.org/officeDocument/2006/relationships/image" Target="../media/image45.png"/><Relationship Id="rId44" Type="http://schemas.openxmlformats.org/officeDocument/2006/relationships/image" Target="../media/image58.sv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svg"/><Relationship Id="rId22" Type="http://schemas.openxmlformats.org/officeDocument/2006/relationships/image" Target="../media/image38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Relationship Id="rId35" Type="http://schemas.openxmlformats.org/officeDocument/2006/relationships/image" Target="../media/image49.png"/><Relationship Id="rId43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>
            <a:extLst>
              <a:ext uri="{FF2B5EF4-FFF2-40B4-BE49-F238E27FC236}">
                <a16:creationId xmlns:a16="http://schemas.microsoft.com/office/drawing/2014/main" id="{0D3A3084-F7EE-4F7D-89E4-A091F279E80F}"/>
              </a:ext>
            </a:extLst>
          </p:cNvPr>
          <p:cNvSpPr txBox="1">
            <a:spLocks/>
          </p:cNvSpPr>
          <p:nvPr/>
        </p:nvSpPr>
        <p:spPr>
          <a:xfrm>
            <a:off x="1074413" y="1801080"/>
            <a:ext cx="10043174" cy="48848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203864"/>
                </a:solidFill>
                <a:latin typeface="Tw Cen MT" panose="020B0602020104020603" pitchFamily="34" charset="0"/>
              </a:rPr>
              <a:t>Food – Energy – Water Nexus Governance Project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203864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São Paulo </a:t>
            </a:r>
            <a:r>
              <a:rPr lang="en-US" sz="4800" b="1" i="1" dirty="0">
                <a:solidFill>
                  <a:srgbClr val="203864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Natura </a:t>
            </a:r>
            <a:r>
              <a:rPr lang="en-US" sz="4800" b="1" dirty="0">
                <a:solidFill>
                  <a:srgbClr val="203864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Lab </a:t>
            </a:r>
            <a:endParaRPr lang="en-US" sz="4000" b="1" dirty="0">
              <a:solidFill>
                <a:srgbClr val="203864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203864"/>
                </a:solidFill>
                <a:latin typeface="Tw Cen MT" panose="020B0602020104020603" pitchFamily="34" charset="0"/>
              </a:rPr>
              <a:t>“OUR LABORATORY IS THE NATURE”</a:t>
            </a:r>
            <a:endParaRPr lang="en-US" sz="2400" b="1" dirty="0">
              <a:solidFill>
                <a:srgbClr val="203864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203864"/>
                </a:solidFill>
                <a:latin typeface="Tw Cen MT" panose="020B0602020104020603" pitchFamily="34" charset="0"/>
              </a:rPr>
              <a:t>Coordination - Prof. Dr Ester Dal Poz</a:t>
            </a:r>
          </a:p>
          <a:p>
            <a:pPr algn="ctr"/>
            <a:endParaRPr lang="en-US" sz="2400" b="1" dirty="0">
              <a:solidFill>
                <a:srgbClr val="203864"/>
              </a:solidFill>
              <a:latin typeface="Tw Cen MT" panose="020B0602020104020603" pitchFamily="34" charset="0"/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203864"/>
                </a:solidFill>
                <a:latin typeface="Tw Cen MT" panose="020B0602020104020603" pitchFamily="34" charset="0"/>
              </a:rPr>
              <a:t>Renato L. Noronha </a:t>
            </a:r>
            <a:r>
              <a:rPr lang="en-US" sz="2400" b="1" dirty="0">
                <a:solidFill>
                  <a:srgbClr val="203864"/>
                </a:solidFill>
                <a:latin typeface="Tw Cen MT" panose="020B0602020104020603" pitchFamily="34" charset="0"/>
              </a:rPr>
              <a:t>(PhD student)/ Prof. Dr Bárbara Teruel (Advisor)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203864"/>
                </a:solidFill>
                <a:latin typeface="Tw Cen MT" panose="020B0602020104020603" pitchFamily="34" charset="0"/>
              </a:rPr>
              <a:t>University of Campinas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203864"/>
                </a:solidFill>
                <a:latin typeface="Tw Cen MT" panose="020B0602020104020603" pitchFamily="34" charset="0"/>
              </a:rPr>
              <a:t>Brazil</a:t>
            </a:r>
            <a:b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</a:br>
            <a:b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</a:br>
            <a:endParaRPr lang="en-US" dirty="0">
              <a:solidFill>
                <a:srgbClr val="203864"/>
              </a:solidFill>
              <a:latin typeface="Tw Cen MT" panose="020B06020201040206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4" descr="Picture">
            <a:extLst>
              <a:ext uri="{FF2B5EF4-FFF2-40B4-BE49-F238E27FC236}">
                <a16:creationId xmlns:a16="http://schemas.microsoft.com/office/drawing/2014/main" id="{F01B1E87-5A91-4A24-9B64-214E3C34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" y="286990"/>
            <a:ext cx="5351992" cy="1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739058-99ED-4AE4-B95B-8306B781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819" y="372612"/>
            <a:ext cx="1228561" cy="1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3C96AD8-BB21-47D7-B2A2-C27EF07AC767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135FD5FC-D92D-4E8F-9077-D4B7E5450234}"/>
              </a:ext>
            </a:extLst>
          </p:cNvPr>
          <p:cNvSpPr txBox="1"/>
          <p:nvPr/>
        </p:nvSpPr>
        <p:spPr>
          <a:xfrm>
            <a:off x="1849346" y="137662"/>
            <a:ext cx="849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APPROACH – FLUXOGRAM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54B1DE-303E-401F-9D60-DC74981D9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038" y="831965"/>
            <a:ext cx="11793923" cy="5194069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FB5F1839-E8F4-4538-913D-DBF17A58A967}"/>
              </a:ext>
            </a:extLst>
          </p:cNvPr>
          <p:cNvGrpSpPr/>
          <p:nvPr/>
        </p:nvGrpSpPr>
        <p:grpSpPr>
          <a:xfrm>
            <a:off x="4636920" y="4416574"/>
            <a:ext cx="7356041" cy="2071125"/>
            <a:chOff x="4636920" y="4416574"/>
            <a:chExt cx="7356041" cy="2071125"/>
          </a:xfrm>
        </p:grpSpPr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1E026EF2-10E4-47EE-AFDF-374C86965F80}"/>
                </a:ext>
              </a:extLst>
            </p:cNvPr>
            <p:cNvSpPr txBox="1"/>
            <p:nvPr/>
          </p:nvSpPr>
          <p:spPr>
            <a:xfrm>
              <a:off x="4636920" y="6026034"/>
              <a:ext cx="735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https://www.epa.gov/ceam/aquatox-basic-information.</a:t>
              </a:r>
              <a:endParaRPr lang="pt-BR" sz="24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549BFC8-E0D1-471D-80B7-81822332B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8101" y="4416574"/>
              <a:ext cx="1365751" cy="148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C91FD7B-4804-4BC0-9718-EB161A57C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908" y="1048185"/>
            <a:ext cx="7161624" cy="47645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E13CE7-F58F-4DB7-A4C4-1126A59A1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908" y="1047465"/>
            <a:ext cx="7161624" cy="4763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23E4F3-3CB3-46CC-914D-EFD97D727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0908" y="1046747"/>
            <a:ext cx="7161624" cy="4764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CEB204-273A-462F-A9E2-0B8D031F3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0908" y="1045314"/>
            <a:ext cx="7161624" cy="4763067"/>
          </a:xfrm>
          <a:prstGeom prst="rect">
            <a:avLst/>
          </a:prstGeom>
          <a:ln>
            <a:solidFill>
              <a:srgbClr val="203864"/>
            </a:solidFill>
          </a:ln>
        </p:spPr>
      </p:pic>
    </p:spTree>
    <p:extLst>
      <p:ext uri="{BB962C8B-B14F-4D97-AF65-F5344CB8AC3E}">
        <p14:creationId xmlns:p14="http://schemas.microsoft.com/office/powerpoint/2010/main" val="346287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3C96AD8-BB21-47D7-B2A2-C27EF07AC767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135FD5FC-D92D-4E8F-9077-D4B7E5450234}"/>
              </a:ext>
            </a:extLst>
          </p:cNvPr>
          <p:cNvSpPr txBox="1"/>
          <p:nvPr/>
        </p:nvSpPr>
        <p:spPr>
          <a:xfrm>
            <a:off x="1849346" y="137662"/>
            <a:ext cx="849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APPROACH – CAUSAL LOOP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54B1DE-303E-401F-9D60-DC74981D9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65" y="914778"/>
            <a:ext cx="11378464" cy="57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3C96AD8-BB21-47D7-B2A2-C27EF07AC767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135FD5FC-D92D-4E8F-9077-D4B7E5450234}"/>
              </a:ext>
            </a:extLst>
          </p:cNvPr>
          <p:cNvSpPr txBox="1"/>
          <p:nvPr/>
        </p:nvSpPr>
        <p:spPr>
          <a:xfrm>
            <a:off x="1849346" y="137662"/>
            <a:ext cx="849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RESULTS – </a:t>
            </a:r>
            <a:r>
              <a:rPr lang="en-US" sz="3200" b="1" i="1" dirty="0">
                <a:solidFill>
                  <a:srgbClr val="203864"/>
                </a:solidFill>
                <a:latin typeface="Tw Cen MT" panose="020B0602020104020603" pitchFamily="34" charset="0"/>
              </a:rPr>
              <a:t>SYSTEM DYNAMICS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73EE20B-8C8E-4E64-86DB-A5478513E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"/>
          <a:stretch/>
        </p:blipFill>
        <p:spPr>
          <a:xfrm>
            <a:off x="264259" y="834886"/>
            <a:ext cx="11663488" cy="553951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BE8110-7E21-4E51-B892-01AC31B70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1"/>
          <a:stretch/>
        </p:blipFill>
        <p:spPr>
          <a:xfrm>
            <a:off x="178624" y="5847056"/>
            <a:ext cx="2441462" cy="8250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96A58E-4CB2-4804-B30A-9461D0247152}"/>
              </a:ext>
            </a:extLst>
          </p:cNvPr>
          <p:cNvSpPr/>
          <p:nvPr/>
        </p:nvSpPr>
        <p:spPr>
          <a:xfrm>
            <a:off x="264253" y="1669774"/>
            <a:ext cx="2783747" cy="825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2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3C96AD8-BB21-47D7-B2A2-C27EF07AC767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135FD5FC-D92D-4E8F-9077-D4B7E5450234}"/>
              </a:ext>
            </a:extLst>
          </p:cNvPr>
          <p:cNvSpPr txBox="1"/>
          <p:nvPr/>
        </p:nvSpPr>
        <p:spPr>
          <a:xfrm>
            <a:off x="1849346" y="137662"/>
            <a:ext cx="849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EXPECTED CONTRIBUTIONS</a:t>
            </a:r>
            <a:endParaRPr lang="en-US" sz="3200" b="1" i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4D553EF-D7C3-48B3-B2A8-5F784EFB4C60}"/>
              </a:ext>
            </a:extLst>
          </p:cNvPr>
          <p:cNvGrpSpPr/>
          <p:nvPr/>
        </p:nvGrpSpPr>
        <p:grpSpPr>
          <a:xfrm>
            <a:off x="285744" y="1225017"/>
            <a:ext cx="11668128" cy="5483794"/>
            <a:chOff x="285744" y="1225017"/>
            <a:chExt cx="11668128" cy="5483794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47A8A1BA-0548-4D7C-A9C4-6C2E0CD84643}"/>
                </a:ext>
              </a:extLst>
            </p:cNvPr>
            <p:cNvGrpSpPr/>
            <p:nvPr/>
          </p:nvGrpSpPr>
          <p:grpSpPr>
            <a:xfrm>
              <a:off x="2118036" y="2385453"/>
              <a:ext cx="9835836" cy="4323358"/>
              <a:chOff x="2841492" y="2377832"/>
              <a:chExt cx="9350508" cy="4030579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32004F3E-BFC2-4980-B0A1-05B5033E9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1492" y="2377832"/>
                <a:ext cx="9350508" cy="403057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2" descr="WASTE FEW ULL">
                <a:extLst>
                  <a:ext uri="{FF2B5EF4-FFF2-40B4-BE49-F238E27FC236}">
                    <a16:creationId xmlns:a16="http://schemas.microsoft.com/office/drawing/2014/main" id="{FE4E2151-4AB3-4636-AA96-BE0A9929F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1" t="17000" r="3322" b="10546"/>
              <a:stretch/>
            </p:blipFill>
            <p:spPr bwMode="auto">
              <a:xfrm>
                <a:off x="8568204" y="2421273"/>
                <a:ext cx="3578524" cy="929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49">
              <a:extLst>
                <a:ext uri="{FF2B5EF4-FFF2-40B4-BE49-F238E27FC236}">
                  <a16:creationId xmlns:a16="http://schemas.microsoft.com/office/drawing/2014/main" id="{F160EFFA-B703-4DB0-8B24-9CDF2351F142}"/>
                </a:ext>
              </a:extLst>
            </p:cNvPr>
            <p:cNvSpPr txBox="1"/>
            <p:nvPr/>
          </p:nvSpPr>
          <p:spPr>
            <a:xfrm>
              <a:off x="285744" y="1225017"/>
              <a:ext cx="11668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Provide a </a:t>
              </a:r>
              <a:r>
                <a:rPr lang="en-US" sz="3600" b="1" u="sng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ROBUST</a:t>
              </a:r>
              <a:r>
                <a:rPr lang="en-US" sz="3600" u="sng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600" b="1" u="sng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SUPPORT TOOL FOR DECISION-MAKERS.</a:t>
              </a:r>
              <a:endParaRPr lang="pt-BR" sz="36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76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>
            <a:extLst>
              <a:ext uri="{FF2B5EF4-FFF2-40B4-BE49-F238E27FC236}">
                <a16:creationId xmlns:a16="http://schemas.microsoft.com/office/drawing/2014/main" id="{C46E06D7-98EC-4739-96C0-36036FB53A79}"/>
              </a:ext>
            </a:extLst>
          </p:cNvPr>
          <p:cNvSpPr txBox="1"/>
          <p:nvPr/>
        </p:nvSpPr>
        <p:spPr>
          <a:xfrm>
            <a:off x="5048251" y="4952826"/>
            <a:ext cx="71437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203864"/>
                </a:solidFill>
                <a:latin typeface="Tw Cen MT" panose="020B0602020104020603" pitchFamily="34" charset="0"/>
              </a:rPr>
              <a:t>Thank you!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0BB1ABA-006A-4C1F-85EE-F1FADE8E8D08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F860687-F814-4742-9186-09331C4EA97F}"/>
              </a:ext>
            </a:extLst>
          </p:cNvPr>
          <p:cNvGrpSpPr/>
          <p:nvPr/>
        </p:nvGrpSpPr>
        <p:grpSpPr>
          <a:xfrm>
            <a:off x="1409700" y="132613"/>
            <a:ext cx="9220200" cy="4519401"/>
            <a:chOff x="1409700" y="132613"/>
            <a:chExt cx="9220200" cy="4519401"/>
          </a:xfrm>
        </p:grpSpPr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0B320063-7FCA-4984-9F31-63112855F319}"/>
                </a:ext>
              </a:extLst>
            </p:cNvPr>
            <p:cNvSpPr txBox="1"/>
            <p:nvPr/>
          </p:nvSpPr>
          <p:spPr>
            <a:xfrm>
              <a:off x="2060713" y="132613"/>
              <a:ext cx="8070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03864"/>
                  </a:solidFill>
                  <a:latin typeface="Tw Cen MT" panose="020B0602020104020603" pitchFamily="34" charset="0"/>
                </a:rPr>
                <a:t>CONTACT INFO</a:t>
              </a:r>
              <a:endParaRPr lang="en-US" sz="6600" b="1" i="1" dirty="0">
                <a:solidFill>
                  <a:srgbClr val="203864"/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F8AA670-2EB1-4167-A2F5-F8BD38FBC56A}"/>
                </a:ext>
              </a:extLst>
            </p:cNvPr>
            <p:cNvGrpSpPr/>
            <p:nvPr/>
          </p:nvGrpSpPr>
          <p:grpSpPr>
            <a:xfrm>
              <a:off x="1409700" y="1216822"/>
              <a:ext cx="9220200" cy="3435192"/>
              <a:chOff x="1409700" y="1554284"/>
              <a:chExt cx="9220200" cy="3435192"/>
            </a:xfrm>
          </p:grpSpPr>
          <p:sp>
            <p:nvSpPr>
              <p:cNvPr id="19" name="TextBox 49">
                <a:extLst>
                  <a:ext uri="{FF2B5EF4-FFF2-40B4-BE49-F238E27FC236}">
                    <a16:creationId xmlns:a16="http://schemas.microsoft.com/office/drawing/2014/main" id="{EBD92ED9-C8E3-48AF-9D97-3A6E2376A960}"/>
                  </a:ext>
                </a:extLst>
              </p:cNvPr>
              <p:cNvSpPr txBox="1"/>
              <p:nvPr/>
            </p:nvSpPr>
            <p:spPr>
              <a:xfrm>
                <a:off x="1409700" y="1554284"/>
                <a:ext cx="92202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Renato López Noronha</a:t>
                </a:r>
              </a:p>
              <a:p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PhD Student - Agricultural Engineering</a:t>
                </a:r>
              </a:p>
              <a:p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School of Agricultural Engineering – FEAGRI</a:t>
                </a:r>
              </a:p>
              <a:p>
                <a:r>
                  <a:rPr lang="en-US" sz="4000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University of Campinas – UNICAMP – Brazil</a:t>
                </a:r>
                <a:endParaRPr lang="pt-BR" sz="4000" dirty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FAA9E420-B88C-43FD-9E43-B44EACE22E19}"/>
                  </a:ext>
                </a:extLst>
              </p:cNvPr>
              <p:cNvGrpSpPr/>
              <p:nvPr/>
            </p:nvGrpSpPr>
            <p:grpSpPr>
              <a:xfrm>
                <a:off x="1409700" y="4108831"/>
                <a:ext cx="7106645" cy="880645"/>
                <a:chOff x="1657350" y="4167684"/>
                <a:chExt cx="7124700" cy="914400"/>
              </a:xfrm>
            </p:grpSpPr>
            <p:pic>
              <p:nvPicPr>
                <p:cNvPr id="10" name="Gráfico 9" descr="Contorno">
                  <a:extLst>
                    <a:ext uri="{FF2B5EF4-FFF2-40B4-BE49-F238E27FC236}">
                      <a16:creationId xmlns:a16="http://schemas.microsoft.com/office/drawing/2014/main" id="{4A0ADF4F-277B-4BDC-B763-D8B4F8659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7350" y="4167684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1" name="TextBox 49">
                  <a:extLst>
                    <a:ext uri="{FF2B5EF4-FFF2-40B4-BE49-F238E27FC236}">
                      <a16:creationId xmlns:a16="http://schemas.microsoft.com/office/drawing/2014/main" id="{D7981B29-B6D4-48B8-B829-B98A5C033025}"/>
                    </a:ext>
                  </a:extLst>
                </p:cNvPr>
                <p:cNvSpPr txBox="1"/>
                <p:nvPr/>
              </p:nvSpPr>
              <p:spPr>
                <a:xfrm>
                  <a:off x="2571750" y="4240163"/>
                  <a:ext cx="62103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chemeClr val="accent1">
                          <a:lumMod val="50000"/>
                        </a:schemeClr>
                      </a:solidFill>
                      <a:latin typeface="Tw Cen MT" panose="020B0602020104020603" pitchFamily="34" charset="0"/>
                    </a:rPr>
                    <a:t>r190329@dac.unicamp.br</a:t>
                  </a:r>
                  <a:endParaRPr lang="pt-BR" sz="4400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9119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9B04B62-7D49-4390-B1BA-7ADA857AB583}"/>
              </a:ext>
            </a:extLst>
          </p:cNvPr>
          <p:cNvGrpSpPr/>
          <p:nvPr/>
        </p:nvGrpSpPr>
        <p:grpSpPr>
          <a:xfrm>
            <a:off x="587810" y="2073133"/>
            <a:ext cx="11016380" cy="3637060"/>
            <a:chOff x="587810" y="1668114"/>
            <a:chExt cx="11016380" cy="3637060"/>
          </a:xfrm>
        </p:grpSpPr>
        <p:pic>
          <p:nvPicPr>
            <p:cNvPr id="17" name="Imagem 2">
              <a:extLst>
                <a:ext uri="{FF2B5EF4-FFF2-40B4-BE49-F238E27FC236}">
                  <a16:creationId xmlns:a16="http://schemas.microsoft.com/office/drawing/2014/main" id="{B2797D9E-5050-4A91-8C61-E9FF05DE9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10" y="4282742"/>
              <a:ext cx="2538388" cy="857099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B8776AA-A532-4E30-9FE5-51573BBB8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806" y="4169165"/>
              <a:ext cx="2538388" cy="108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4F309022-7D77-4D77-8ED5-CC0B6D29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198" y="1668114"/>
              <a:ext cx="1873085" cy="210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6">
              <a:extLst>
                <a:ext uri="{FF2B5EF4-FFF2-40B4-BE49-F238E27FC236}">
                  <a16:creationId xmlns:a16="http://schemas.microsoft.com/office/drawing/2014/main" id="{B34EAEDE-E2DD-40A8-8A89-8B5A9DC6B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6" b="10915"/>
            <a:stretch/>
          </p:blipFill>
          <p:spPr>
            <a:xfrm>
              <a:off x="6679096" y="1668115"/>
              <a:ext cx="2538388" cy="2101747"/>
            </a:xfrm>
            <a:prstGeom prst="rect">
              <a:avLst/>
            </a:prstGeom>
          </p:spPr>
        </p:pic>
        <p:pic>
          <p:nvPicPr>
            <p:cNvPr id="21" name="Imagen 207">
              <a:extLst>
                <a:ext uri="{FF2B5EF4-FFF2-40B4-BE49-F238E27FC236}">
                  <a16:creationId xmlns:a16="http://schemas.microsoft.com/office/drawing/2014/main" id="{A496D729-A95A-47D2-B862-12203E8BB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0" r="3546" b="10080"/>
            <a:stretch/>
          </p:blipFill>
          <p:spPr>
            <a:xfrm>
              <a:off x="9065802" y="4207172"/>
              <a:ext cx="2538388" cy="1098002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2" name="Picture 4" descr="Picture">
            <a:extLst>
              <a:ext uri="{FF2B5EF4-FFF2-40B4-BE49-F238E27FC236}">
                <a16:creationId xmlns:a16="http://schemas.microsoft.com/office/drawing/2014/main" id="{FDF573D7-4477-40EF-BC04-A0C93A87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" y="286990"/>
            <a:ext cx="5351992" cy="1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12">
            <a:extLst>
              <a:ext uri="{FF2B5EF4-FFF2-40B4-BE49-F238E27FC236}">
                <a16:creationId xmlns:a16="http://schemas.microsoft.com/office/drawing/2014/main" id="{4828E64C-B605-4921-899C-92CB7CEAAC68}"/>
              </a:ext>
            </a:extLst>
          </p:cNvPr>
          <p:cNvSpPr txBox="1"/>
          <p:nvPr/>
        </p:nvSpPr>
        <p:spPr>
          <a:xfrm>
            <a:off x="4656203" y="6205290"/>
            <a:ext cx="2879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es-CO" sz="20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Campinas, 7 April 2021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90B6BB4-F32D-42F7-A4F6-3F0A10DD6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1819" y="372612"/>
            <a:ext cx="1228561" cy="1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9">
            <a:extLst>
              <a:ext uri="{FF2B5EF4-FFF2-40B4-BE49-F238E27FC236}">
                <a16:creationId xmlns:a16="http://schemas.microsoft.com/office/drawing/2014/main" id="{D4DFF693-9A82-4972-9E59-1BF912052A3D}"/>
              </a:ext>
            </a:extLst>
          </p:cNvPr>
          <p:cNvSpPr txBox="1"/>
          <p:nvPr/>
        </p:nvSpPr>
        <p:spPr>
          <a:xfrm>
            <a:off x="204785" y="2263301"/>
            <a:ext cx="117824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MODELING</a:t>
            </a:r>
            <a:r>
              <a:rPr lang="en-US" sz="5200" b="1" dirty="0">
                <a:latin typeface="Tw Cen MT" panose="020B0602020104020603" pitchFamily="34" charset="0"/>
              </a:rPr>
              <a:t> </a:t>
            </a: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TOOL FOR WATER RESOURCE QUALITY MONITORING</a:t>
            </a:r>
            <a:endParaRPr lang="pt-BR" sz="52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C02930-6A31-478D-997B-39D570EAC28B}"/>
              </a:ext>
            </a:extLst>
          </p:cNvPr>
          <p:cNvSpPr txBox="1"/>
          <p:nvPr/>
        </p:nvSpPr>
        <p:spPr>
          <a:xfrm>
            <a:off x="4656203" y="6205290"/>
            <a:ext cx="2879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es-CO" sz="20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Campinas, 7 April 2021</a:t>
            </a:r>
          </a:p>
        </p:txBody>
      </p:sp>
      <p:sp>
        <p:nvSpPr>
          <p:cNvPr id="6" name="Rectangle 122">
            <a:extLst>
              <a:ext uri="{FF2B5EF4-FFF2-40B4-BE49-F238E27FC236}">
                <a16:creationId xmlns:a16="http://schemas.microsoft.com/office/drawing/2014/main" id="{17028B47-4875-40E5-84E9-25152863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47" y="4327230"/>
            <a:ext cx="5529263" cy="1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es-CO" sz="36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Renato </a:t>
            </a:r>
            <a:r>
              <a:rPr lang="es-PE" altLang="es-CO" sz="36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López Noronha</a:t>
            </a:r>
          </a:p>
          <a:p>
            <a:pPr algn="r"/>
            <a:r>
              <a:rPr lang="en-US" altLang="es-CO" sz="24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Engineer in renewable natural resources.</a:t>
            </a:r>
          </a:p>
          <a:p>
            <a:pPr algn="r"/>
            <a:r>
              <a:rPr lang="en-US" altLang="es-CO" sz="24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Master in water and soil.</a:t>
            </a:r>
          </a:p>
          <a:p>
            <a:pPr algn="r"/>
            <a:r>
              <a:rPr lang="en-US" altLang="es-CO" sz="2400" dirty="0">
                <a:solidFill>
                  <a:srgbClr val="203864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PhD student in agricultural engineering.</a:t>
            </a:r>
            <a:endParaRPr lang="pt-BR" altLang="es-CO" sz="3600" dirty="0">
              <a:solidFill>
                <a:srgbClr val="203864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Picture">
            <a:extLst>
              <a:ext uri="{FF2B5EF4-FFF2-40B4-BE49-F238E27FC236}">
                <a16:creationId xmlns:a16="http://schemas.microsoft.com/office/drawing/2014/main" id="{49680292-7DDA-45A5-AF47-A117A118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" y="286990"/>
            <a:ext cx="5351992" cy="12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C5B92F-2A80-4719-B5D7-F933D335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819" y="372612"/>
            <a:ext cx="1228561" cy="12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5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0C420A-A4AD-4460-9A1F-9E7A904E0051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3B5998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561D5C12-3204-48C5-861B-755C184B4257}"/>
              </a:ext>
            </a:extLst>
          </p:cNvPr>
          <p:cNvSpPr txBox="1"/>
          <p:nvPr/>
        </p:nvSpPr>
        <p:spPr>
          <a:xfrm>
            <a:off x="4148939" y="134633"/>
            <a:ext cx="389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OUR REALITY</a:t>
            </a:r>
            <a:endParaRPr lang="en-US" sz="3200" b="1" i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25E63E-965B-47C9-B6F6-000CD9803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22" y="1638557"/>
            <a:ext cx="8109678" cy="52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9">
            <a:extLst>
              <a:ext uri="{FF2B5EF4-FFF2-40B4-BE49-F238E27FC236}">
                <a16:creationId xmlns:a16="http://schemas.microsoft.com/office/drawing/2014/main" id="{168C3E6A-3D1B-4188-B819-C088DDA29FCC}"/>
              </a:ext>
            </a:extLst>
          </p:cNvPr>
          <p:cNvSpPr txBox="1"/>
          <p:nvPr/>
        </p:nvSpPr>
        <p:spPr>
          <a:xfrm>
            <a:off x="499292" y="875090"/>
            <a:ext cx="10581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METROPOLITAN REGION SÃO PAULO - RMSP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DA2034A-A1B1-4C18-BE8A-BA21ECA71193}"/>
              </a:ext>
            </a:extLst>
          </p:cNvPr>
          <p:cNvGrpSpPr/>
          <p:nvPr/>
        </p:nvGrpSpPr>
        <p:grpSpPr>
          <a:xfrm>
            <a:off x="499291" y="1960753"/>
            <a:ext cx="4196695" cy="3806143"/>
            <a:chOff x="499291" y="2069239"/>
            <a:chExt cx="4196695" cy="3806143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BEA5CAC-4051-4FC3-8A37-A7AA3BF2E56F}"/>
                </a:ext>
              </a:extLst>
            </p:cNvPr>
            <p:cNvGrpSpPr/>
            <p:nvPr/>
          </p:nvGrpSpPr>
          <p:grpSpPr>
            <a:xfrm>
              <a:off x="499291" y="2069239"/>
              <a:ext cx="4196695" cy="3151368"/>
              <a:chOff x="499291" y="2069239"/>
              <a:chExt cx="4196695" cy="3151368"/>
            </a:xfrm>
          </p:grpSpPr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C81C7696-ADD9-48BE-BF91-BC09089324F5}"/>
                  </a:ext>
                </a:extLst>
              </p:cNvPr>
              <p:cNvGrpSpPr/>
              <p:nvPr/>
            </p:nvGrpSpPr>
            <p:grpSpPr>
              <a:xfrm>
                <a:off x="499291" y="2069239"/>
                <a:ext cx="4196695" cy="3151368"/>
                <a:chOff x="518532" y="1869043"/>
                <a:chExt cx="4208451" cy="3080893"/>
              </a:xfrm>
            </p:grpSpPr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BB5A10FD-FF25-4091-9D5C-E278784A878B}"/>
                    </a:ext>
                  </a:extLst>
                </p:cNvPr>
                <p:cNvSpPr txBox="1"/>
                <p:nvPr/>
              </p:nvSpPr>
              <p:spPr>
                <a:xfrm>
                  <a:off x="1212214" y="1910908"/>
                  <a:ext cx="3514769" cy="30390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b="1">
                      <a:solidFill>
                        <a:srgbClr val="203864"/>
                      </a:solidFill>
                      <a:latin typeface="Tw Cen MT" panose="020B0602020104020603" pitchFamily="34" charset="0"/>
                    </a:rPr>
                    <a:t>Municipalities: 39</a:t>
                  </a:r>
                </a:p>
                <a:p>
                  <a:pPr algn="just"/>
                  <a:endParaRPr lang="en-US" sz="2800" b="1">
                    <a:solidFill>
                      <a:srgbClr val="203864"/>
                    </a:solidFill>
                    <a:latin typeface="Tw Cen MT" panose="020B0602020104020603" pitchFamily="34" charset="0"/>
                  </a:endParaRPr>
                </a:p>
                <a:p>
                  <a:pPr algn="just"/>
                  <a:r>
                    <a:rPr lang="en-US" sz="2800" b="1">
                      <a:solidFill>
                        <a:srgbClr val="203864"/>
                      </a:solidFill>
                      <a:latin typeface="Tw Cen MT" panose="020B0602020104020603" pitchFamily="34" charset="0"/>
                    </a:rPr>
                    <a:t>GDP Brazil: 19%</a:t>
                  </a:r>
                </a:p>
                <a:p>
                  <a:pPr algn="just"/>
                  <a:endParaRPr lang="en-US" sz="2800" b="1">
                    <a:solidFill>
                      <a:srgbClr val="203864"/>
                    </a:solidFill>
                    <a:latin typeface="Tw Cen MT" panose="020B0602020104020603" pitchFamily="34" charset="0"/>
                  </a:endParaRPr>
                </a:p>
                <a:p>
                  <a:pPr algn="just"/>
                  <a:r>
                    <a:rPr lang="en-US" sz="2800" b="1">
                      <a:solidFill>
                        <a:srgbClr val="203864"/>
                      </a:solidFill>
                      <a:latin typeface="Tw Cen MT" panose="020B0602020104020603" pitchFamily="34" charset="0"/>
                    </a:rPr>
                    <a:t>Area: 7 946,84 km²</a:t>
                  </a:r>
                </a:p>
                <a:p>
                  <a:pPr algn="just"/>
                  <a:endParaRPr lang="en-US" sz="2800" b="1">
                    <a:solidFill>
                      <a:srgbClr val="203864"/>
                    </a:solidFill>
                    <a:latin typeface="Tw Cen MT" panose="020B0602020104020603" pitchFamily="34" charset="0"/>
                  </a:endParaRPr>
                </a:p>
                <a:p>
                  <a:pPr algn="just"/>
                  <a:r>
                    <a:rPr lang="en-US" sz="2800" b="1">
                      <a:solidFill>
                        <a:srgbClr val="203864"/>
                      </a:solidFill>
                      <a:latin typeface="Tw Cen MT" panose="020B0602020104020603" pitchFamily="34" charset="0"/>
                    </a:rPr>
                    <a:t>Population: 21,9 M</a:t>
                  </a:r>
                </a:p>
              </p:txBody>
            </p:sp>
            <p:pic>
              <p:nvPicPr>
                <p:cNvPr id="3" name="Gráfico 2" descr="América do Sul">
                  <a:extLst>
                    <a:ext uri="{FF2B5EF4-FFF2-40B4-BE49-F238E27FC236}">
                      <a16:creationId xmlns:a16="http://schemas.microsoft.com/office/drawing/2014/main" id="{7BA0B711-9C3D-49A5-8E22-B83846C324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533" y="3585518"/>
                  <a:ext cx="540000" cy="540000"/>
                </a:xfrm>
                <a:prstGeom prst="rect">
                  <a:avLst/>
                </a:prstGeom>
              </p:spPr>
            </p:pic>
            <p:grpSp>
              <p:nvGrpSpPr>
                <p:cNvPr id="13" name="Agrupar 12">
                  <a:extLst>
                    <a:ext uri="{FF2B5EF4-FFF2-40B4-BE49-F238E27FC236}">
                      <a16:creationId xmlns:a16="http://schemas.microsoft.com/office/drawing/2014/main" id="{25428E1A-7999-437E-8D2F-B70A1625F5D4}"/>
                    </a:ext>
                  </a:extLst>
                </p:cNvPr>
                <p:cNvGrpSpPr/>
                <p:nvPr/>
              </p:nvGrpSpPr>
              <p:grpSpPr>
                <a:xfrm>
                  <a:off x="518532" y="4409935"/>
                  <a:ext cx="810000" cy="540001"/>
                  <a:chOff x="2476040" y="5243975"/>
                  <a:chExt cx="810000" cy="540001"/>
                </a:xfrm>
              </p:grpSpPr>
              <p:pic>
                <p:nvPicPr>
                  <p:cNvPr id="5" name="Gráfico 4" descr="Homem">
                    <a:extLst>
                      <a:ext uri="{FF2B5EF4-FFF2-40B4-BE49-F238E27FC236}">
                        <a16:creationId xmlns:a16="http://schemas.microsoft.com/office/drawing/2014/main" id="{288EECAE-2E4D-47B2-96F0-4392F51FBA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46040" y="5243976"/>
                    <a:ext cx="540000" cy="540000"/>
                  </a:xfrm>
                  <a:prstGeom prst="rect">
                    <a:avLst/>
                  </a:prstGeom>
                </p:spPr>
              </p:pic>
              <p:pic>
                <p:nvPicPr>
                  <p:cNvPr id="10" name="Gráfico 9" descr="Mulher">
                    <a:extLst>
                      <a:ext uri="{FF2B5EF4-FFF2-40B4-BE49-F238E27FC236}">
                        <a16:creationId xmlns:a16="http://schemas.microsoft.com/office/drawing/2014/main" id="{D4FFD4D0-C1E7-4DE1-9EB9-5D51126870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76040" y="5243975"/>
                    <a:ext cx="540000" cy="54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Gráfico 11" descr="Corte">
                  <a:extLst>
                    <a:ext uri="{FF2B5EF4-FFF2-40B4-BE49-F238E27FC236}">
                      <a16:creationId xmlns:a16="http://schemas.microsoft.com/office/drawing/2014/main" id="{5EFAA819-2AE5-43CF-A047-81E3D3C7C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533" y="1869043"/>
                  <a:ext cx="540000" cy="540000"/>
                </a:xfrm>
                <a:prstGeom prst="rect">
                  <a:avLst/>
                </a:prstGeom>
              </p:spPr>
            </p:pic>
          </p:grpSp>
          <p:pic>
            <p:nvPicPr>
              <p:cNvPr id="4" name="Gráfico 3" descr="Dólar">
                <a:extLst>
                  <a:ext uri="{FF2B5EF4-FFF2-40B4-BE49-F238E27FC236}">
                    <a16:creationId xmlns:a16="http://schemas.microsoft.com/office/drawing/2014/main" id="{3C22120D-1318-43C4-9708-499FB3120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51035" y="2953284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D830EC35-4526-4C54-B222-79D0176893A8}"/>
                </a:ext>
              </a:extLst>
            </p:cNvPr>
            <p:cNvSpPr txBox="1"/>
            <p:nvPr/>
          </p:nvSpPr>
          <p:spPr>
            <a:xfrm>
              <a:off x="651035" y="5536828"/>
              <a:ext cx="2484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203864"/>
                  </a:solidFill>
                  <a:latin typeface="Tw Cen MT" panose="020B0602020104020603" pitchFamily="34" charset="0"/>
                </a:rPr>
                <a:t>Reference</a:t>
              </a:r>
              <a:r>
                <a:rPr lang="pt-BR" sz="1600" b="1" dirty="0">
                  <a:solidFill>
                    <a:srgbClr val="203864"/>
                  </a:solidFill>
                  <a:latin typeface="Tw Cen MT" panose="020B0602020104020603" pitchFamily="34" charset="0"/>
                </a:rPr>
                <a:t>: IBOPE, 2020.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71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0C420A-A4AD-4460-9A1F-9E7A904E0051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D5DA9D6F-6C2B-45A3-B328-D5BCE38D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"/>
          <a:stretch/>
        </p:blipFill>
        <p:spPr>
          <a:xfrm>
            <a:off x="4723928" y="1841015"/>
            <a:ext cx="7067738" cy="463199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2AC0A5A0-CAA6-4D4F-93A5-4B4C6F139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"/>
          <a:stretch/>
        </p:blipFill>
        <p:spPr>
          <a:xfrm>
            <a:off x="4753308" y="1854903"/>
            <a:ext cx="7038358" cy="463200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8C5D154E-E9DA-4728-A95B-5AF881AD39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"/>
          <a:stretch/>
        </p:blipFill>
        <p:spPr>
          <a:xfrm>
            <a:off x="4254732" y="1469218"/>
            <a:ext cx="7890133" cy="497970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3D0C1942-F164-4512-976B-6554CA18FA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" b="981"/>
          <a:stretch/>
        </p:blipFill>
        <p:spPr>
          <a:xfrm>
            <a:off x="4190726" y="1508775"/>
            <a:ext cx="7776685" cy="4979707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42B6BCDD-18D0-48E7-AA9A-27169E66A4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"/>
          <a:stretch/>
        </p:blipFill>
        <p:spPr>
          <a:xfrm>
            <a:off x="4141609" y="1537089"/>
            <a:ext cx="7776000" cy="494979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8BAEF4E6-BF70-4346-8FBE-F5856C551F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97" y="1375059"/>
            <a:ext cx="8028000" cy="5106277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237B1231-9AA2-4EE0-8813-5789C9F7F3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"/>
          <a:stretch/>
        </p:blipFill>
        <p:spPr>
          <a:xfrm>
            <a:off x="3973257" y="1355067"/>
            <a:ext cx="8100000" cy="5083683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2058485B-D14D-4352-B026-440281C40C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"/>
          <a:stretch/>
        </p:blipFill>
        <p:spPr>
          <a:xfrm>
            <a:off x="3973641" y="1335075"/>
            <a:ext cx="8136000" cy="508368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18CC343D-955D-4748-9D5F-E9E8EBF053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42" y="791718"/>
            <a:ext cx="8064000" cy="587024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A6611E40-31B0-4D8B-892F-3DAE0DFA12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83" y="876447"/>
            <a:ext cx="8208000" cy="5844609"/>
          </a:xfrm>
          <a:prstGeom prst="rect">
            <a:avLst/>
          </a:prstGeom>
        </p:spPr>
      </p:pic>
      <p:sp>
        <p:nvSpPr>
          <p:cNvPr id="118" name="TextBox 49">
            <a:extLst>
              <a:ext uri="{FF2B5EF4-FFF2-40B4-BE49-F238E27FC236}">
                <a16:creationId xmlns:a16="http://schemas.microsoft.com/office/drawing/2014/main" id="{34B99ECE-0393-4A00-9735-1DA45BB4A793}"/>
              </a:ext>
            </a:extLst>
          </p:cNvPr>
          <p:cNvSpPr txBox="1"/>
          <p:nvPr/>
        </p:nvSpPr>
        <p:spPr>
          <a:xfrm>
            <a:off x="7478924" y="1181096"/>
            <a:ext cx="372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1890 - 2011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56C44D8-74ED-4820-A9D2-D81069AC37C3}"/>
              </a:ext>
            </a:extLst>
          </p:cNvPr>
          <p:cNvSpPr/>
          <p:nvPr/>
        </p:nvSpPr>
        <p:spPr>
          <a:xfrm>
            <a:off x="3413600" y="863605"/>
            <a:ext cx="8673443" cy="5929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extBox 49">
            <a:extLst>
              <a:ext uri="{FF2B5EF4-FFF2-40B4-BE49-F238E27FC236}">
                <a16:creationId xmlns:a16="http://schemas.microsoft.com/office/drawing/2014/main" id="{168C3E6A-3D1B-4188-B819-C088DDA29FCC}"/>
              </a:ext>
            </a:extLst>
          </p:cNvPr>
          <p:cNvSpPr txBox="1"/>
          <p:nvPr/>
        </p:nvSpPr>
        <p:spPr>
          <a:xfrm>
            <a:off x="106818" y="866448"/>
            <a:ext cx="3720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DEVELOPMENT </a:t>
            </a:r>
          </a:p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RMSP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9B7DB5C-086B-4E1C-B82C-2059F38CE679}"/>
              </a:ext>
            </a:extLst>
          </p:cNvPr>
          <p:cNvGrpSpPr/>
          <p:nvPr/>
        </p:nvGrpSpPr>
        <p:grpSpPr>
          <a:xfrm>
            <a:off x="1268423" y="1527522"/>
            <a:ext cx="6324816" cy="3094671"/>
            <a:chOff x="1268423" y="1527522"/>
            <a:chExt cx="6324816" cy="3094671"/>
          </a:xfrm>
        </p:grpSpPr>
        <p:grpSp>
          <p:nvGrpSpPr>
            <p:cNvPr id="176" name="Agrupar 175">
              <a:extLst>
                <a:ext uri="{FF2B5EF4-FFF2-40B4-BE49-F238E27FC236}">
                  <a16:creationId xmlns:a16="http://schemas.microsoft.com/office/drawing/2014/main" id="{A0A860DF-6B1E-4993-9104-0A57A09C8F80}"/>
                </a:ext>
              </a:extLst>
            </p:cNvPr>
            <p:cNvGrpSpPr/>
            <p:nvPr/>
          </p:nvGrpSpPr>
          <p:grpSpPr>
            <a:xfrm>
              <a:off x="2153600" y="2217824"/>
              <a:ext cx="5439639" cy="2404369"/>
              <a:chOff x="709406" y="2099035"/>
              <a:chExt cx="5439639" cy="2404369"/>
            </a:xfrm>
          </p:grpSpPr>
          <p:pic>
            <p:nvPicPr>
              <p:cNvPr id="177" name="Gráfico 176" descr="Fábrica">
                <a:extLst>
                  <a:ext uri="{FF2B5EF4-FFF2-40B4-BE49-F238E27FC236}">
                    <a16:creationId xmlns:a16="http://schemas.microsoft.com/office/drawing/2014/main" id="{331E8130-7E03-4220-87B9-57337639E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50163" y="2758570"/>
                <a:ext cx="540000" cy="540000"/>
              </a:xfrm>
              <a:prstGeom prst="rect">
                <a:avLst/>
              </a:prstGeom>
            </p:spPr>
          </p:pic>
          <p:grpSp>
            <p:nvGrpSpPr>
              <p:cNvPr id="178" name="Agrupar 177">
                <a:extLst>
                  <a:ext uri="{FF2B5EF4-FFF2-40B4-BE49-F238E27FC236}">
                    <a16:creationId xmlns:a16="http://schemas.microsoft.com/office/drawing/2014/main" id="{D4B494A5-0BC0-42F1-B753-4BF90AADA805}"/>
                  </a:ext>
                </a:extLst>
              </p:cNvPr>
              <p:cNvGrpSpPr/>
              <p:nvPr/>
            </p:nvGrpSpPr>
            <p:grpSpPr>
              <a:xfrm>
                <a:off x="879672" y="3460264"/>
                <a:ext cx="1032426" cy="1043140"/>
                <a:chOff x="1085934" y="3697552"/>
                <a:chExt cx="1032426" cy="1043140"/>
              </a:xfrm>
            </p:grpSpPr>
            <p:pic>
              <p:nvPicPr>
                <p:cNvPr id="187" name="Gráfico 186" descr="Trator">
                  <a:extLst>
                    <a:ext uri="{FF2B5EF4-FFF2-40B4-BE49-F238E27FC236}">
                      <a16:creationId xmlns:a16="http://schemas.microsoft.com/office/drawing/2014/main" id="{EF67CD25-27E0-4DEB-BB2F-930AF7A23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8360" y="3726705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88" name="Gráfico 187" descr="Celeiro">
                  <a:extLst>
                    <a:ext uri="{FF2B5EF4-FFF2-40B4-BE49-F238E27FC236}">
                      <a16:creationId xmlns:a16="http://schemas.microsoft.com/office/drawing/2014/main" id="{0BA25571-A264-4B01-96C0-F9CFEDE78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5934" y="3697552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89" name="Gráfico 188" descr="Vaca">
                  <a:extLst>
                    <a:ext uri="{FF2B5EF4-FFF2-40B4-BE49-F238E27FC236}">
                      <a16:creationId xmlns:a16="http://schemas.microsoft.com/office/drawing/2014/main" id="{13F2DCE1-E4CF-455C-A4FA-7E23818752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4807" y="4200692"/>
                  <a:ext cx="540000" cy="540000"/>
                </a:xfrm>
                <a:prstGeom prst="rect">
                  <a:avLst/>
                </a:prstGeom>
              </p:spPr>
            </p:pic>
          </p:grpSp>
          <p:grpSp>
            <p:nvGrpSpPr>
              <p:cNvPr id="179" name="Agrupar 178">
                <a:extLst>
                  <a:ext uri="{FF2B5EF4-FFF2-40B4-BE49-F238E27FC236}">
                    <a16:creationId xmlns:a16="http://schemas.microsoft.com/office/drawing/2014/main" id="{B1A5C40D-6E1D-480D-9DFA-6B4E8510CDC8}"/>
                  </a:ext>
                </a:extLst>
              </p:cNvPr>
              <p:cNvGrpSpPr/>
              <p:nvPr/>
            </p:nvGrpSpPr>
            <p:grpSpPr>
              <a:xfrm>
                <a:off x="709406" y="2111408"/>
                <a:ext cx="1260000" cy="540000"/>
                <a:chOff x="429601" y="2161098"/>
                <a:chExt cx="1186357" cy="540000"/>
              </a:xfrm>
            </p:grpSpPr>
            <p:pic>
              <p:nvPicPr>
                <p:cNvPr id="183" name="Gráfico 182" descr="Tendência ascendente">
                  <a:extLst>
                    <a:ext uri="{FF2B5EF4-FFF2-40B4-BE49-F238E27FC236}">
                      <a16:creationId xmlns:a16="http://schemas.microsoft.com/office/drawing/2014/main" id="{F11E803B-0FFC-441D-8941-75B5185D8A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5958" y="2161098"/>
                  <a:ext cx="540000" cy="540000"/>
                </a:xfrm>
                <a:prstGeom prst="rect">
                  <a:avLst/>
                </a:prstGeom>
              </p:spPr>
            </p:pic>
            <p:grpSp>
              <p:nvGrpSpPr>
                <p:cNvPr id="184" name="Agrupar 183">
                  <a:extLst>
                    <a:ext uri="{FF2B5EF4-FFF2-40B4-BE49-F238E27FC236}">
                      <a16:creationId xmlns:a16="http://schemas.microsoft.com/office/drawing/2014/main" id="{02E49B6B-CD82-471B-9752-6366AA2DCE66}"/>
                    </a:ext>
                  </a:extLst>
                </p:cNvPr>
                <p:cNvGrpSpPr/>
                <p:nvPr/>
              </p:nvGrpSpPr>
              <p:grpSpPr>
                <a:xfrm>
                  <a:off x="429601" y="2211280"/>
                  <a:ext cx="790869" cy="434158"/>
                  <a:chOff x="1054219" y="2769801"/>
                  <a:chExt cx="790869" cy="434158"/>
                </a:xfrm>
              </p:grpSpPr>
              <p:pic>
                <p:nvPicPr>
                  <p:cNvPr id="185" name="Gráfico 184" descr="Homem">
                    <a:extLst>
                      <a:ext uri="{FF2B5EF4-FFF2-40B4-BE49-F238E27FC236}">
                        <a16:creationId xmlns:a16="http://schemas.microsoft.com/office/drawing/2014/main" id="{7BED2A28-E8B2-4351-9505-590998F605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4219" y="2772380"/>
                    <a:ext cx="540000" cy="431579"/>
                  </a:xfrm>
                  <a:prstGeom prst="rect">
                    <a:avLst/>
                  </a:prstGeom>
                </p:spPr>
              </p:pic>
              <p:pic>
                <p:nvPicPr>
                  <p:cNvPr id="186" name="Gráfico 185" descr="Mulher">
                    <a:extLst>
                      <a:ext uri="{FF2B5EF4-FFF2-40B4-BE49-F238E27FC236}">
                        <a16:creationId xmlns:a16="http://schemas.microsoft.com/office/drawing/2014/main" id="{924EF933-7A24-48B3-A976-66A264979D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05088" y="2769801"/>
                    <a:ext cx="540000" cy="431579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80" name="CaixaDeTexto 179">
                <a:extLst>
                  <a:ext uri="{FF2B5EF4-FFF2-40B4-BE49-F238E27FC236}">
                    <a16:creationId xmlns:a16="http://schemas.microsoft.com/office/drawing/2014/main" id="{FAE607A3-494C-482D-A81D-2E00B7471F2B}"/>
                  </a:ext>
                </a:extLst>
              </p:cNvPr>
              <p:cNvSpPr txBox="1"/>
              <p:nvPr/>
            </p:nvSpPr>
            <p:spPr>
              <a:xfrm>
                <a:off x="2007518" y="2099035"/>
                <a:ext cx="4141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Population growth.</a:t>
                </a:r>
              </a:p>
            </p:txBody>
          </p:sp>
          <p:sp>
            <p:nvSpPr>
              <p:cNvPr id="181" name="CaixaDeTexto 180">
                <a:extLst>
                  <a:ext uri="{FF2B5EF4-FFF2-40B4-BE49-F238E27FC236}">
                    <a16:creationId xmlns:a16="http://schemas.microsoft.com/office/drawing/2014/main" id="{6CA3EFDB-D491-455E-9ADE-5CC86ED359E0}"/>
                  </a:ext>
                </a:extLst>
              </p:cNvPr>
              <p:cNvSpPr txBox="1"/>
              <p:nvPr/>
            </p:nvSpPr>
            <p:spPr>
              <a:xfrm>
                <a:off x="1968271" y="3667503"/>
                <a:ext cx="39722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Agriculture.</a:t>
                </a:r>
              </a:p>
            </p:txBody>
          </p:sp>
          <p:sp>
            <p:nvSpPr>
              <p:cNvPr id="182" name="CaixaDeTexto 181">
                <a:extLst>
                  <a:ext uri="{FF2B5EF4-FFF2-40B4-BE49-F238E27FC236}">
                    <a16:creationId xmlns:a16="http://schemas.microsoft.com/office/drawing/2014/main" id="{CF4CE8D5-1FAD-4478-A3EF-104CB392F4A9}"/>
                  </a:ext>
                </a:extLst>
              </p:cNvPr>
              <p:cNvSpPr txBox="1"/>
              <p:nvPr/>
            </p:nvSpPr>
            <p:spPr>
              <a:xfrm>
                <a:off x="1742806" y="2800971"/>
                <a:ext cx="28287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Industrialization.</a:t>
                </a:r>
              </a:p>
            </p:txBody>
          </p:sp>
        </p:grpSp>
        <p:grpSp>
          <p:nvGrpSpPr>
            <p:cNvPr id="231" name="Agrupar 230">
              <a:extLst>
                <a:ext uri="{FF2B5EF4-FFF2-40B4-BE49-F238E27FC236}">
                  <a16:creationId xmlns:a16="http://schemas.microsoft.com/office/drawing/2014/main" id="{84AD59EC-B376-400F-B14C-739888D23AD9}"/>
                </a:ext>
              </a:extLst>
            </p:cNvPr>
            <p:cNvGrpSpPr/>
            <p:nvPr/>
          </p:nvGrpSpPr>
          <p:grpSpPr>
            <a:xfrm>
              <a:off x="1268423" y="1527522"/>
              <a:ext cx="1325443" cy="2377775"/>
              <a:chOff x="1268423" y="1527522"/>
              <a:chExt cx="1325443" cy="2377775"/>
            </a:xfrm>
          </p:grpSpPr>
          <p:pic>
            <p:nvPicPr>
              <p:cNvPr id="232" name="Gráfico 231" descr="Adicionar">
                <a:extLst>
                  <a:ext uri="{FF2B5EF4-FFF2-40B4-BE49-F238E27FC236}">
                    <a16:creationId xmlns:a16="http://schemas.microsoft.com/office/drawing/2014/main" id="{6A2A1E2E-2B26-497B-94FA-EB215D78A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2161278" y="294672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233" name="Gráfico 232" descr="Adicionar">
                <a:extLst>
                  <a:ext uri="{FF2B5EF4-FFF2-40B4-BE49-F238E27FC236}">
                    <a16:creationId xmlns:a16="http://schemas.microsoft.com/office/drawing/2014/main" id="{7461A201-7C57-45A6-82EB-D43D8276B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912296" y="3615715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234" name="Gráfico 233" descr="Adicionar">
                <a:extLst>
                  <a:ext uri="{FF2B5EF4-FFF2-40B4-BE49-F238E27FC236}">
                    <a16:creationId xmlns:a16="http://schemas.microsoft.com/office/drawing/2014/main" id="{F5FB282D-8E47-4AC9-827E-BD064C8F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719120" y="2215428"/>
                <a:ext cx="252000" cy="252000"/>
              </a:xfrm>
              <a:prstGeom prst="rect">
                <a:avLst/>
              </a:prstGeom>
            </p:spPr>
          </p:pic>
          <p:cxnSp>
            <p:nvCxnSpPr>
              <p:cNvPr id="235" name="Conector de Seta Reta 234">
                <a:extLst>
                  <a:ext uri="{FF2B5EF4-FFF2-40B4-BE49-F238E27FC236}">
                    <a16:creationId xmlns:a16="http://schemas.microsoft.com/office/drawing/2014/main" id="{41EBC65E-C528-4829-8F0C-5761E6161141}"/>
                  </a:ext>
                </a:extLst>
              </p:cNvPr>
              <p:cNvCxnSpPr>
                <a:cxnSpLocks/>
                <a:endCxn id="185" idx="1"/>
              </p:cNvCxnSpPr>
              <p:nvPr/>
            </p:nvCxnSpPr>
            <p:spPr>
              <a:xfrm>
                <a:off x="1282519" y="2498748"/>
                <a:ext cx="871081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ctor de Seta Reta 235">
                <a:extLst>
                  <a:ext uri="{FF2B5EF4-FFF2-40B4-BE49-F238E27FC236}">
                    <a16:creationId xmlns:a16="http://schemas.microsoft.com/office/drawing/2014/main" id="{192919DD-6A60-4DEC-AE33-D75C25493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2519" y="3247069"/>
                <a:ext cx="1311347" cy="0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ector de Seta Reta 236">
                <a:extLst>
                  <a:ext uri="{FF2B5EF4-FFF2-40B4-BE49-F238E27FC236}">
                    <a16:creationId xmlns:a16="http://schemas.microsoft.com/office/drawing/2014/main" id="{D23F3999-2050-4F18-927F-71D68665B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8423" y="3898706"/>
                <a:ext cx="1021437" cy="6591"/>
              </a:xfrm>
              <a:prstGeom prst="straightConnector1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ector reto 237">
                <a:extLst>
                  <a:ext uri="{FF2B5EF4-FFF2-40B4-BE49-F238E27FC236}">
                    <a16:creationId xmlns:a16="http://schemas.microsoft.com/office/drawing/2014/main" id="{4FA4D98F-FF57-45C3-A608-D6511CF7EE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5286" y="1527522"/>
                <a:ext cx="7233" cy="2371184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382FA6F-DF81-4985-B093-F74E98D0F26B}"/>
              </a:ext>
            </a:extLst>
          </p:cNvPr>
          <p:cNvGrpSpPr/>
          <p:nvPr/>
        </p:nvGrpSpPr>
        <p:grpSpPr>
          <a:xfrm>
            <a:off x="5479517" y="3305054"/>
            <a:ext cx="6573980" cy="986647"/>
            <a:chOff x="5479517" y="3305054"/>
            <a:chExt cx="6573980" cy="986647"/>
          </a:xfrm>
        </p:grpSpPr>
        <p:grpSp>
          <p:nvGrpSpPr>
            <p:cNvPr id="196" name="Agrupar 195">
              <a:extLst>
                <a:ext uri="{FF2B5EF4-FFF2-40B4-BE49-F238E27FC236}">
                  <a16:creationId xmlns:a16="http://schemas.microsoft.com/office/drawing/2014/main" id="{A1B38924-6D5A-4741-9F50-3F4EE5717550}"/>
                </a:ext>
              </a:extLst>
            </p:cNvPr>
            <p:cNvGrpSpPr/>
            <p:nvPr/>
          </p:nvGrpSpPr>
          <p:grpSpPr>
            <a:xfrm>
              <a:off x="8803258" y="3305054"/>
              <a:ext cx="3250239" cy="986647"/>
              <a:chOff x="8312123" y="3442930"/>
              <a:chExt cx="3250239" cy="986647"/>
            </a:xfrm>
          </p:grpSpPr>
          <p:pic>
            <p:nvPicPr>
              <p:cNvPr id="197" name="Gráfico 196" descr="Sementes">
                <a:extLst>
                  <a:ext uri="{FF2B5EF4-FFF2-40B4-BE49-F238E27FC236}">
                    <a16:creationId xmlns:a16="http://schemas.microsoft.com/office/drawing/2014/main" id="{A59A0200-1E7D-400A-B478-0CD35D405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9667821" y="3889577"/>
                <a:ext cx="540000" cy="540000"/>
              </a:xfrm>
              <a:prstGeom prst="rect">
                <a:avLst/>
              </a:prstGeom>
            </p:spPr>
          </p:pic>
          <p:sp>
            <p:nvSpPr>
              <p:cNvPr id="199" name="CaixaDeTexto 198">
                <a:extLst>
                  <a:ext uri="{FF2B5EF4-FFF2-40B4-BE49-F238E27FC236}">
                    <a16:creationId xmlns:a16="http://schemas.microsoft.com/office/drawing/2014/main" id="{76ABF3C6-CAE9-41CA-B37B-5DA9414EEA76}"/>
                  </a:ext>
                </a:extLst>
              </p:cNvPr>
              <p:cNvSpPr txBox="1"/>
              <p:nvPr/>
            </p:nvSpPr>
            <p:spPr>
              <a:xfrm>
                <a:off x="8312123" y="3442930"/>
                <a:ext cx="32502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&gt; Fertilizer demand</a:t>
                </a:r>
              </a:p>
            </p:txBody>
          </p:sp>
        </p:grpSp>
        <p:grpSp>
          <p:nvGrpSpPr>
            <p:cNvPr id="242" name="Agrupar 241">
              <a:extLst>
                <a:ext uri="{FF2B5EF4-FFF2-40B4-BE49-F238E27FC236}">
                  <a16:creationId xmlns:a16="http://schemas.microsoft.com/office/drawing/2014/main" id="{B2D629B2-D88F-478C-A093-8F00F2569850}"/>
                </a:ext>
              </a:extLst>
            </p:cNvPr>
            <p:cNvGrpSpPr/>
            <p:nvPr/>
          </p:nvGrpSpPr>
          <p:grpSpPr>
            <a:xfrm>
              <a:off x="5479517" y="3566664"/>
              <a:ext cx="3323741" cy="552390"/>
              <a:chOff x="5479517" y="3566664"/>
              <a:chExt cx="3323741" cy="552390"/>
            </a:xfrm>
          </p:grpSpPr>
          <p:pic>
            <p:nvPicPr>
              <p:cNvPr id="243" name="Gráfico 242" descr="Adicionar">
                <a:extLst>
                  <a:ext uri="{FF2B5EF4-FFF2-40B4-BE49-F238E27FC236}">
                    <a16:creationId xmlns:a16="http://schemas.microsoft.com/office/drawing/2014/main" id="{C373E071-CF9B-4E08-ABC8-4B96145BA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388488" y="3656130"/>
                <a:ext cx="252000" cy="252000"/>
              </a:xfrm>
              <a:prstGeom prst="rect">
                <a:avLst/>
              </a:prstGeom>
            </p:spPr>
          </p:pic>
          <p:cxnSp>
            <p:nvCxnSpPr>
              <p:cNvPr id="244" name="Conector: Angulado 243">
                <a:extLst>
                  <a:ext uri="{FF2B5EF4-FFF2-40B4-BE49-F238E27FC236}">
                    <a16:creationId xmlns:a16="http://schemas.microsoft.com/office/drawing/2014/main" id="{494390D9-ED72-477B-8DC3-7E015786B985}"/>
                  </a:ext>
                </a:extLst>
              </p:cNvPr>
              <p:cNvCxnSpPr>
                <a:cxnSpLocks/>
                <a:endCxn id="199" idx="1"/>
              </p:cNvCxnSpPr>
              <p:nvPr/>
            </p:nvCxnSpPr>
            <p:spPr>
              <a:xfrm flipV="1">
                <a:off x="5479517" y="3566664"/>
                <a:ext cx="3323741" cy="552390"/>
              </a:xfrm>
              <a:prstGeom prst="bentConnector3">
                <a:avLst>
                  <a:gd name="adj1" fmla="val 78084"/>
                </a:avLst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8DC8E7B-B778-49B7-89A2-7DD4B233A927}"/>
              </a:ext>
            </a:extLst>
          </p:cNvPr>
          <p:cNvGrpSpPr/>
          <p:nvPr/>
        </p:nvGrpSpPr>
        <p:grpSpPr>
          <a:xfrm>
            <a:off x="5479518" y="883344"/>
            <a:ext cx="6478967" cy="3021952"/>
            <a:chOff x="5480474" y="1016892"/>
            <a:chExt cx="6478967" cy="3021952"/>
          </a:xfrm>
        </p:grpSpPr>
        <p:grpSp>
          <p:nvGrpSpPr>
            <p:cNvPr id="190" name="Agrupar 189">
              <a:extLst>
                <a:ext uri="{FF2B5EF4-FFF2-40B4-BE49-F238E27FC236}">
                  <a16:creationId xmlns:a16="http://schemas.microsoft.com/office/drawing/2014/main" id="{E0E558C0-BD50-4125-B920-210B75F9A250}"/>
                </a:ext>
              </a:extLst>
            </p:cNvPr>
            <p:cNvGrpSpPr/>
            <p:nvPr/>
          </p:nvGrpSpPr>
          <p:grpSpPr>
            <a:xfrm>
              <a:off x="8260802" y="1086113"/>
              <a:ext cx="3698639" cy="1480187"/>
              <a:chOff x="6899924" y="3234176"/>
              <a:chExt cx="3698639" cy="1480187"/>
            </a:xfrm>
          </p:grpSpPr>
          <p:sp>
            <p:nvSpPr>
              <p:cNvPr id="191" name="CaixaDeTexto 190">
                <a:extLst>
                  <a:ext uri="{FF2B5EF4-FFF2-40B4-BE49-F238E27FC236}">
                    <a16:creationId xmlns:a16="http://schemas.microsoft.com/office/drawing/2014/main" id="{DAA40628-A0C6-4D14-9BCE-9E2F7D45387D}"/>
                  </a:ext>
                </a:extLst>
              </p:cNvPr>
              <p:cNvSpPr txBox="1"/>
              <p:nvPr/>
            </p:nvSpPr>
            <p:spPr>
              <a:xfrm>
                <a:off x="6899924" y="3234176"/>
                <a:ext cx="36986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es-PE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&gt; </a:t>
                </a:r>
                <a:r>
                  <a:rPr lang="en-US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Food demand.</a:t>
                </a:r>
              </a:p>
            </p:txBody>
          </p:sp>
          <p:grpSp>
            <p:nvGrpSpPr>
              <p:cNvPr id="192" name="Agrupar 191">
                <a:extLst>
                  <a:ext uri="{FF2B5EF4-FFF2-40B4-BE49-F238E27FC236}">
                    <a16:creationId xmlns:a16="http://schemas.microsoft.com/office/drawing/2014/main" id="{C97ACE31-BF4B-4B79-869B-FE9BF0078DC5}"/>
                  </a:ext>
                </a:extLst>
              </p:cNvPr>
              <p:cNvGrpSpPr/>
              <p:nvPr/>
            </p:nvGrpSpPr>
            <p:grpSpPr>
              <a:xfrm>
                <a:off x="7941577" y="3633640"/>
                <a:ext cx="1326576" cy="1080723"/>
                <a:chOff x="7930476" y="3745711"/>
                <a:chExt cx="1326576" cy="1080723"/>
              </a:xfrm>
            </p:grpSpPr>
            <p:pic>
              <p:nvPicPr>
                <p:cNvPr id="193" name="Gráfico 192" descr="Cesto de frutas">
                  <a:extLst>
                    <a:ext uri="{FF2B5EF4-FFF2-40B4-BE49-F238E27FC236}">
                      <a16:creationId xmlns:a16="http://schemas.microsoft.com/office/drawing/2014/main" id="{AE5D8629-4142-42B5-A81E-0B1156C053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476" y="3797740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94" name="Gráfico 193" descr="Garfo e faca">
                  <a:extLst>
                    <a:ext uri="{FF2B5EF4-FFF2-40B4-BE49-F238E27FC236}">
                      <a16:creationId xmlns:a16="http://schemas.microsoft.com/office/drawing/2014/main" id="{ED0237D2-AC7E-48ED-B2D5-3ECBCF230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3544" y="4286434"/>
                  <a:ext cx="540000" cy="540000"/>
                </a:xfrm>
                <a:prstGeom prst="rect">
                  <a:avLst/>
                </a:prstGeom>
              </p:spPr>
            </p:pic>
            <p:pic>
              <p:nvPicPr>
                <p:cNvPr id="195" name="Gráfico 194" descr="Massa">
                  <a:extLst>
                    <a:ext uri="{FF2B5EF4-FFF2-40B4-BE49-F238E27FC236}">
                      <a16:creationId xmlns:a16="http://schemas.microsoft.com/office/drawing/2014/main" id="{EBE22B3F-D6B1-47C6-84A4-5A88CB662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7052" y="3745711"/>
                  <a:ext cx="540000" cy="54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9" name="Agrupar 238">
              <a:extLst>
                <a:ext uri="{FF2B5EF4-FFF2-40B4-BE49-F238E27FC236}">
                  <a16:creationId xmlns:a16="http://schemas.microsoft.com/office/drawing/2014/main" id="{204747A8-98E5-4305-B9E7-A1D41C04BE90}"/>
                </a:ext>
              </a:extLst>
            </p:cNvPr>
            <p:cNvGrpSpPr/>
            <p:nvPr/>
          </p:nvGrpSpPr>
          <p:grpSpPr>
            <a:xfrm>
              <a:off x="5523432" y="1016892"/>
              <a:ext cx="3276065" cy="1334481"/>
              <a:chOff x="5523432" y="1016892"/>
              <a:chExt cx="3276065" cy="1334481"/>
            </a:xfrm>
          </p:grpSpPr>
          <p:pic>
            <p:nvPicPr>
              <p:cNvPr id="240" name="Gráfico 239" descr="Adicionar">
                <a:extLst>
                  <a:ext uri="{FF2B5EF4-FFF2-40B4-BE49-F238E27FC236}">
                    <a16:creationId xmlns:a16="http://schemas.microsoft.com/office/drawing/2014/main" id="{57652FA6-6779-46B7-A4F0-71A8B8B68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8410332" y="1016892"/>
                <a:ext cx="252000" cy="252000"/>
              </a:xfrm>
              <a:prstGeom prst="rect">
                <a:avLst/>
              </a:prstGeom>
            </p:spPr>
          </p:pic>
          <p:cxnSp>
            <p:nvCxnSpPr>
              <p:cNvPr id="241" name="Conector: Angulado 240">
                <a:extLst>
                  <a:ext uri="{FF2B5EF4-FFF2-40B4-BE49-F238E27FC236}">
                    <a16:creationId xmlns:a16="http://schemas.microsoft.com/office/drawing/2014/main" id="{98005CDE-D504-401F-ACD4-FCFF96985569}"/>
                  </a:ext>
                </a:extLst>
              </p:cNvPr>
              <p:cNvCxnSpPr>
                <a:cxnSpLocks/>
                <a:stCxn id="180" idx="0"/>
              </p:cNvCxnSpPr>
              <p:nvPr/>
            </p:nvCxnSpPr>
            <p:spPr>
              <a:xfrm rot="5400000" flipH="1" flipV="1">
                <a:off x="6662589" y="214465"/>
                <a:ext cx="997751" cy="3276065"/>
              </a:xfrm>
              <a:prstGeom prst="bentConnector2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Agrupar 248">
              <a:extLst>
                <a:ext uri="{FF2B5EF4-FFF2-40B4-BE49-F238E27FC236}">
                  <a16:creationId xmlns:a16="http://schemas.microsoft.com/office/drawing/2014/main" id="{35B2ABB2-B113-4F21-A42A-627154B20CBA}"/>
                </a:ext>
              </a:extLst>
            </p:cNvPr>
            <p:cNvGrpSpPr/>
            <p:nvPr/>
          </p:nvGrpSpPr>
          <p:grpSpPr>
            <a:xfrm>
              <a:off x="5480474" y="1849213"/>
              <a:ext cx="3589717" cy="2189631"/>
              <a:chOff x="5480474" y="1849213"/>
              <a:chExt cx="3589717" cy="2189631"/>
            </a:xfrm>
          </p:grpSpPr>
          <p:cxnSp>
            <p:nvCxnSpPr>
              <p:cNvPr id="250" name="Conector: Angulado 249">
                <a:extLst>
                  <a:ext uri="{FF2B5EF4-FFF2-40B4-BE49-F238E27FC236}">
                    <a16:creationId xmlns:a16="http://schemas.microsoft.com/office/drawing/2014/main" id="{69685992-2D82-4382-8831-07A0701A86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480474" y="1849213"/>
                <a:ext cx="3589717" cy="2189631"/>
              </a:xfrm>
              <a:prstGeom prst="bentConnector3">
                <a:avLst>
                  <a:gd name="adj1" fmla="val 44163"/>
                </a:avLst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1" name="Gráfico 250" descr="Adicionar">
                <a:extLst>
                  <a:ext uri="{FF2B5EF4-FFF2-40B4-BE49-F238E27FC236}">
                    <a16:creationId xmlns:a16="http://schemas.microsoft.com/office/drawing/2014/main" id="{2CACAB02-5B78-4CA7-9EA1-2A3DAD2F3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6067515" y="3530226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4049033-0395-4DA0-AFDA-014F0F93139C}"/>
              </a:ext>
            </a:extLst>
          </p:cNvPr>
          <p:cNvGrpSpPr/>
          <p:nvPr/>
        </p:nvGrpSpPr>
        <p:grpSpPr>
          <a:xfrm>
            <a:off x="397285" y="4291701"/>
            <a:ext cx="10477713" cy="2245187"/>
            <a:chOff x="397285" y="4291701"/>
            <a:chExt cx="10477713" cy="2245187"/>
          </a:xfrm>
        </p:grpSpPr>
        <p:pic>
          <p:nvPicPr>
            <p:cNvPr id="285" name="Gráfico 284" descr="Adicionar">
              <a:extLst>
                <a:ext uri="{FF2B5EF4-FFF2-40B4-BE49-F238E27FC236}">
                  <a16:creationId xmlns:a16="http://schemas.microsoft.com/office/drawing/2014/main" id="{E47999E0-9C60-450B-9DA9-07ECB1A4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622998" y="6236620"/>
              <a:ext cx="252000" cy="252000"/>
            </a:xfrm>
            <a:prstGeom prst="rect">
              <a:avLst/>
            </a:prstGeom>
          </p:spPr>
        </p:pic>
        <p:sp>
          <p:nvSpPr>
            <p:cNvPr id="286" name="Forma Livre: Forma 285">
              <a:extLst>
                <a:ext uri="{FF2B5EF4-FFF2-40B4-BE49-F238E27FC236}">
                  <a16:creationId xmlns:a16="http://schemas.microsoft.com/office/drawing/2014/main" id="{024F0847-9B11-49FD-9838-8665B65AA03C}"/>
                </a:ext>
              </a:extLst>
            </p:cNvPr>
            <p:cNvSpPr/>
            <p:nvPr/>
          </p:nvSpPr>
          <p:spPr>
            <a:xfrm rot="16200000">
              <a:off x="10185494" y="6267365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2038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grpSp>
          <p:nvGrpSpPr>
            <p:cNvPr id="245" name="Agrupar 244">
              <a:extLst>
                <a:ext uri="{FF2B5EF4-FFF2-40B4-BE49-F238E27FC236}">
                  <a16:creationId xmlns:a16="http://schemas.microsoft.com/office/drawing/2014/main" id="{DE81005D-8549-41FC-98E5-BA3AB261C0EF}"/>
                </a:ext>
              </a:extLst>
            </p:cNvPr>
            <p:cNvGrpSpPr/>
            <p:nvPr/>
          </p:nvGrpSpPr>
          <p:grpSpPr>
            <a:xfrm>
              <a:off x="3218926" y="4291701"/>
              <a:ext cx="1540626" cy="1503943"/>
              <a:chOff x="3218926" y="4291701"/>
              <a:chExt cx="1540626" cy="1503943"/>
            </a:xfrm>
          </p:grpSpPr>
          <p:sp>
            <p:nvSpPr>
              <p:cNvPr id="246" name="Forma Livre: Forma 245">
                <a:extLst>
                  <a:ext uri="{FF2B5EF4-FFF2-40B4-BE49-F238E27FC236}">
                    <a16:creationId xmlns:a16="http://schemas.microsoft.com/office/drawing/2014/main" id="{05BFC543-1C29-43DB-829A-39A366457BC6}"/>
                  </a:ext>
                </a:extLst>
              </p:cNvPr>
              <p:cNvSpPr/>
              <p:nvPr/>
            </p:nvSpPr>
            <p:spPr>
              <a:xfrm rot="16200000">
                <a:off x="4198928" y="4479800"/>
                <a:ext cx="38100" cy="171450"/>
              </a:xfrm>
              <a:custGeom>
                <a:avLst/>
                <a:gdLst>
                  <a:gd name="connsiteX0" fmla="*/ 0 w 38100"/>
                  <a:gd name="connsiteY0" fmla="*/ 0 h 171450"/>
                  <a:gd name="connsiteX1" fmla="*/ 38100 w 38100"/>
                  <a:gd name="connsiteY1" fmla="*/ 0 h 171450"/>
                  <a:gd name="connsiteX2" fmla="*/ 38100 w 38100"/>
                  <a:gd name="connsiteY2" fmla="*/ 171450 h 171450"/>
                  <a:gd name="connsiteX3" fmla="*/ 0 w 38100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714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714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2038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pic>
            <p:nvPicPr>
              <p:cNvPr id="247" name="Gráfico 246" descr="Adicionar">
                <a:extLst>
                  <a:ext uri="{FF2B5EF4-FFF2-40B4-BE49-F238E27FC236}">
                    <a16:creationId xmlns:a16="http://schemas.microsoft.com/office/drawing/2014/main" id="{8504DE60-BA86-4DEA-BA7C-0825B5C25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4507552" y="4453723"/>
                <a:ext cx="252000" cy="252000"/>
              </a:xfrm>
              <a:prstGeom prst="rect">
                <a:avLst/>
              </a:prstGeom>
            </p:spPr>
          </p:pic>
          <p:cxnSp>
            <p:nvCxnSpPr>
              <p:cNvPr id="248" name="Conector: Angulado 247">
                <a:extLst>
                  <a:ext uri="{FF2B5EF4-FFF2-40B4-BE49-F238E27FC236}">
                    <a16:creationId xmlns:a16="http://schemas.microsoft.com/office/drawing/2014/main" id="{2BC355C1-4366-4808-828F-B3E2980D9E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074496" y="4436131"/>
                <a:ext cx="1503943" cy="1215084"/>
              </a:xfrm>
              <a:prstGeom prst="bentConnector3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5" name="Conector: Angulado 254">
              <a:extLst>
                <a:ext uri="{FF2B5EF4-FFF2-40B4-BE49-F238E27FC236}">
                  <a16:creationId xmlns:a16="http://schemas.microsoft.com/office/drawing/2014/main" id="{029063D9-892A-47FB-B93B-39A1C0DD9859}"/>
                </a:ext>
              </a:extLst>
            </p:cNvPr>
            <p:cNvCxnSpPr>
              <a:cxnSpLocks/>
              <a:stCxn id="264" idx="2"/>
              <a:endCxn id="216" idx="21"/>
            </p:cNvCxnSpPr>
            <p:nvPr/>
          </p:nvCxnSpPr>
          <p:spPr>
            <a:xfrm rot="5400000" flipH="1" flipV="1">
              <a:off x="6854758" y="2609266"/>
              <a:ext cx="99430" cy="7188033"/>
            </a:xfrm>
            <a:prstGeom prst="bentConnector4">
              <a:avLst>
                <a:gd name="adj1" fmla="val -229910"/>
                <a:gd name="adj2" fmla="val 99827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9" name="Agrupar 258">
              <a:extLst>
                <a:ext uri="{FF2B5EF4-FFF2-40B4-BE49-F238E27FC236}">
                  <a16:creationId xmlns:a16="http://schemas.microsoft.com/office/drawing/2014/main" id="{E949CE86-A2E4-47AA-B19E-5834C291D91F}"/>
                </a:ext>
              </a:extLst>
            </p:cNvPr>
            <p:cNvGrpSpPr/>
            <p:nvPr/>
          </p:nvGrpSpPr>
          <p:grpSpPr>
            <a:xfrm>
              <a:off x="397285" y="5480317"/>
              <a:ext cx="4591499" cy="1056571"/>
              <a:chOff x="148543" y="171184"/>
              <a:chExt cx="4591499" cy="1056571"/>
            </a:xfrm>
          </p:grpSpPr>
          <p:pic>
            <p:nvPicPr>
              <p:cNvPr id="260" name="Gráfico 259" descr="Raio">
                <a:extLst>
                  <a:ext uri="{FF2B5EF4-FFF2-40B4-BE49-F238E27FC236}">
                    <a16:creationId xmlns:a16="http://schemas.microsoft.com/office/drawing/2014/main" id="{A0986ABA-AEAF-4503-B756-89904E49A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148543" y="484907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61" name="Gráfico 260" descr="Chuva">
                <a:extLst>
                  <a:ext uri="{FF2B5EF4-FFF2-40B4-BE49-F238E27FC236}">
                    <a16:creationId xmlns:a16="http://schemas.microsoft.com/office/drawing/2014/main" id="{D30EC30B-F62C-44FB-BF37-DF48E8C7E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524543" y="68775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62" name="Gráfico 261" descr="Termômetro">
                <a:extLst>
                  <a:ext uri="{FF2B5EF4-FFF2-40B4-BE49-F238E27FC236}">
                    <a16:creationId xmlns:a16="http://schemas.microsoft.com/office/drawing/2014/main" id="{4DB44195-0DC4-4731-8FF5-EA450ADAD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p:blipFill>
            <p:spPr>
              <a:xfrm>
                <a:off x="885884" y="40386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63" name="Gráfico 262" descr="Sol">
                <a:extLst>
                  <a:ext uri="{FF2B5EF4-FFF2-40B4-BE49-F238E27FC236}">
                    <a16:creationId xmlns:a16="http://schemas.microsoft.com/office/drawing/2014/main" id="{90AAB4C6-9F6A-4252-9962-B40D2678A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p:blipFill>
            <p:spPr>
              <a:xfrm>
                <a:off x="524543" y="17118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264" name="CaixaDeTexto 263">
                <a:extLst>
                  <a:ext uri="{FF2B5EF4-FFF2-40B4-BE49-F238E27FC236}">
                    <a16:creationId xmlns:a16="http://schemas.microsoft.com/office/drawing/2014/main" id="{EB824F90-0D3B-4A07-851C-FA9792110109}"/>
                  </a:ext>
                </a:extLst>
              </p:cNvPr>
              <p:cNvSpPr txBox="1"/>
              <p:nvPr/>
            </p:nvSpPr>
            <p:spPr>
              <a:xfrm>
                <a:off x="1383387" y="420645"/>
                <a:ext cx="33566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Climate</a:t>
                </a:r>
                <a:r>
                  <a:rPr lang="pt-BR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pt-BR" sz="2800" b="1" dirty="0" err="1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changes</a:t>
                </a:r>
                <a:r>
                  <a:rPr lang="pt-BR" sz="2800" b="1" dirty="0">
                    <a:solidFill>
                      <a:schemeClr val="accent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.</a:t>
                </a:r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623B6E4-21AE-494E-9E4E-A982D126ACFB}"/>
              </a:ext>
            </a:extLst>
          </p:cNvPr>
          <p:cNvGrpSpPr/>
          <p:nvPr/>
        </p:nvGrpSpPr>
        <p:grpSpPr>
          <a:xfrm>
            <a:off x="6015764" y="2563716"/>
            <a:ext cx="5860281" cy="3684361"/>
            <a:chOff x="6015764" y="2563716"/>
            <a:chExt cx="5860281" cy="3684361"/>
          </a:xfrm>
        </p:grpSpPr>
        <p:sp>
          <p:nvSpPr>
            <p:cNvPr id="254" name="Forma Livre: Forma 253">
              <a:extLst>
                <a:ext uri="{FF2B5EF4-FFF2-40B4-BE49-F238E27FC236}">
                  <a16:creationId xmlns:a16="http://schemas.microsoft.com/office/drawing/2014/main" id="{7ED05BF6-EA31-4066-846D-163AC89F8D95}"/>
                </a:ext>
              </a:extLst>
            </p:cNvPr>
            <p:cNvSpPr/>
            <p:nvPr/>
          </p:nvSpPr>
          <p:spPr>
            <a:xfrm rot="16200000">
              <a:off x="8118262" y="5768872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2038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grpSp>
          <p:nvGrpSpPr>
            <p:cNvPr id="1043" name="Agrupar 1042">
              <a:extLst>
                <a:ext uri="{FF2B5EF4-FFF2-40B4-BE49-F238E27FC236}">
                  <a16:creationId xmlns:a16="http://schemas.microsoft.com/office/drawing/2014/main" id="{0DA70245-17AC-4C8F-8C94-875A94549206}"/>
                </a:ext>
              </a:extLst>
            </p:cNvPr>
            <p:cNvGrpSpPr/>
            <p:nvPr/>
          </p:nvGrpSpPr>
          <p:grpSpPr>
            <a:xfrm>
              <a:off x="6015764" y="2563716"/>
              <a:ext cx="5860281" cy="3684361"/>
              <a:chOff x="6015764" y="2563716"/>
              <a:chExt cx="5860281" cy="3684361"/>
            </a:xfrm>
          </p:grpSpPr>
          <p:grpSp>
            <p:nvGrpSpPr>
              <p:cNvPr id="1037" name="Agrupar 1036">
                <a:extLst>
                  <a:ext uri="{FF2B5EF4-FFF2-40B4-BE49-F238E27FC236}">
                    <a16:creationId xmlns:a16="http://schemas.microsoft.com/office/drawing/2014/main" id="{BB492BA9-3A49-48AD-9E7C-E9E84C71D315}"/>
                  </a:ext>
                </a:extLst>
              </p:cNvPr>
              <p:cNvGrpSpPr/>
              <p:nvPr/>
            </p:nvGrpSpPr>
            <p:grpSpPr>
              <a:xfrm>
                <a:off x="6015764" y="2563716"/>
                <a:ext cx="5775902" cy="3684361"/>
                <a:chOff x="6015764" y="2563716"/>
                <a:chExt cx="5775902" cy="3684361"/>
              </a:xfrm>
            </p:grpSpPr>
            <p:grpSp>
              <p:nvGrpSpPr>
                <p:cNvPr id="20" name="Agrupar 19">
                  <a:extLst>
                    <a:ext uri="{FF2B5EF4-FFF2-40B4-BE49-F238E27FC236}">
                      <a16:creationId xmlns:a16="http://schemas.microsoft.com/office/drawing/2014/main" id="{BFC21341-F0C4-400F-8EB3-68EAFEF6A218}"/>
                    </a:ext>
                  </a:extLst>
                </p:cNvPr>
                <p:cNvGrpSpPr/>
                <p:nvPr/>
              </p:nvGrpSpPr>
              <p:grpSpPr>
                <a:xfrm>
                  <a:off x="8391376" y="3770748"/>
                  <a:ext cx="3372063" cy="2477329"/>
                  <a:chOff x="8391376" y="3770748"/>
                  <a:chExt cx="3372063" cy="2477329"/>
                </a:xfrm>
              </p:grpSpPr>
              <p:grpSp>
                <p:nvGrpSpPr>
                  <p:cNvPr id="200" name="Agrupar 199">
                    <a:extLst>
                      <a:ext uri="{FF2B5EF4-FFF2-40B4-BE49-F238E27FC236}">
                        <a16:creationId xmlns:a16="http://schemas.microsoft.com/office/drawing/2014/main" id="{BC927026-A537-4002-AC23-750A58E70F7C}"/>
                      </a:ext>
                    </a:extLst>
                  </p:cNvPr>
                  <p:cNvGrpSpPr/>
                  <p:nvPr/>
                </p:nvGrpSpPr>
                <p:grpSpPr>
                  <a:xfrm>
                    <a:off x="8391376" y="5708077"/>
                    <a:ext cx="3372063" cy="540000"/>
                    <a:chOff x="8410586" y="6079951"/>
                    <a:chExt cx="3372063" cy="540000"/>
                  </a:xfrm>
                </p:grpSpPr>
                <p:pic>
                  <p:nvPicPr>
                    <p:cNvPr id="201" name="Gráfico 200" descr="Água">
                      <a:extLst>
                        <a:ext uri="{FF2B5EF4-FFF2-40B4-BE49-F238E27FC236}">
                          <a16:creationId xmlns:a16="http://schemas.microsoft.com/office/drawing/2014/main" id="{A0C1FDD8-D168-40A1-B18A-1BE3E3ED75A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410586" y="6079951"/>
                      <a:ext cx="540000" cy="5400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02" name="Agrupar 201">
                      <a:extLst>
                        <a:ext uri="{FF2B5EF4-FFF2-40B4-BE49-F238E27FC236}">
                          <a16:creationId xmlns:a16="http://schemas.microsoft.com/office/drawing/2014/main" id="{05B46E48-57CA-48E7-89D6-6953F03D92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18793" y="6257669"/>
                      <a:ext cx="1450995" cy="268587"/>
                      <a:chOff x="8731019" y="5855426"/>
                      <a:chExt cx="1450995" cy="268587"/>
                    </a:xfrm>
                  </p:grpSpPr>
                  <p:grpSp>
                    <p:nvGrpSpPr>
                      <p:cNvPr id="217" name="Gráfico 66" descr="Cena com ponte">
                        <a:extLst>
                          <a:ext uri="{FF2B5EF4-FFF2-40B4-BE49-F238E27FC236}">
                            <a16:creationId xmlns:a16="http://schemas.microsoft.com/office/drawing/2014/main" id="{7D23ED86-B42C-4606-916D-79425E557F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31019" y="6011591"/>
                        <a:ext cx="735521" cy="110150"/>
                        <a:chOff x="9370182" y="5855845"/>
                        <a:chExt cx="471192" cy="110150"/>
                      </a:xfrm>
                    </p:grpSpPr>
                    <p:sp>
                      <p:nvSpPr>
                        <p:cNvPr id="228" name="Forma Livre: Forma 227">
                          <a:extLst>
                            <a:ext uri="{FF2B5EF4-FFF2-40B4-BE49-F238E27FC236}">
                              <a16:creationId xmlns:a16="http://schemas.microsoft.com/office/drawing/2014/main" id="{1004073F-0C08-43FD-82B5-6232CD632A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0124" y="5855845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29" name="Forma Livre: Forma 228">
                          <a:extLst>
                            <a:ext uri="{FF2B5EF4-FFF2-40B4-BE49-F238E27FC236}">
                              <a16:creationId xmlns:a16="http://schemas.microsoft.com/office/drawing/2014/main" id="{2935EC9D-8418-4394-B6C1-17C88059B8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70182" y="5919814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18" name="Gráfico 66" descr="Cena com ponte">
                        <a:extLst>
                          <a:ext uri="{FF2B5EF4-FFF2-40B4-BE49-F238E27FC236}">
                            <a16:creationId xmlns:a16="http://schemas.microsoft.com/office/drawing/2014/main" id="{BBA0B65C-2A7D-4832-B091-5737F4A55E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52488" y="6010332"/>
                        <a:ext cx="729526" cy="113681"/>
                        <a:chOff x="9376284" y="5852314"/>
                        <a:chExt cx="467352" cy="113681"/>
                      </a:xfrm>
                    </p:grpSpPr>
                    <p:sp>
                      <p:nvSpPr>
                        <p:cNvPr id="226" name="Forma Livre: Forma 225">
                          <a:extLst>
                            <a:ext uri="{FF2B5EF4-FFF2-40B4-BE49-F238E27FC236}">
                              <a16:creationId xmlns:a16="http://schemas.microsoft.com/office/drawing/2014/main" id="{EFF2707C-2504-4D94-887A-273EAEAB11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2386" y="5852314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27" name="Forma Livre: Forma 226">
                          <a:extLst>
                            <a:ext uri="{FF2B5EF4-FFF2-40B4-BE49-F238E27FC236}">
                              <a16:creationId xmlns:a16="http://schemas.microsoft.com/office/drawing/2014/main" id="{1E937C07-F6BF-4588-BCA7-EE2B933845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76284" y="5919814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19" name="Agrupar 218">
                        <a:extLst>
                          <a:ext uri="{FF2B5EF4-FFF2-40B4-BE49-F238E27FC236}">
                            <a16:creationId xmlns:a16="http://schemas.microsoft.com/office/drawing/2014/main" id="{2E3E1861-5E08-4B30-A97F-DA61F58272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47761" y="5855426"/>
                        <a:ext cx="1429563" cy="123441"/>
                        <a:chOff x="8747761" y="5855426"/>
                        <a:chExt cx="1429563" cy="123441"/>
                      </a:xfrm>
                    </p:grpSpPr>
                    <p:grpSp>
                      <p:nvGrpSpPr>
                        <p:cNvPr id="220" name="Gráfico 66" descr="Cena com ponte">
                          <a:extLst>
                            <a:ext uri="{FF2B5EF4-FFF2-40B4-BE49-F238E27FC236}">
                              <a16:creationId xmlns:a16="http://schemas.microsoft.com/office/drawing/2014/main" id="{39318BB1-5401-474E-8229-C7B1C63888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47761" y="5855660"/>
                          <a:ext cx="720000" cy="123207"/>
                          <a:chOff x="9382386" y="5852314"/>
                          <a:chExt cx="461250" cy="123207"/>
                        </a:xfrm>
                      </p:grpSpPr>
                      <p:sp>
                        <p:nvSpPr>
                          <p:cNvPr id="224" name="Forma Livre: Forma 223">
                            <a:extLst>
                              <a:ext uri="{FF2B5EF4-FFF2-40B4-BE49-F238E27FC236}">
                                <a16:creationId xmlns:a16="http://schemas.microsoft.com/office/drawing/2014/main" id="{71D5CF40-3899-472D-856D-FD154E1FB1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82386" y="5852314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225" name="Forma Livre: Forma 224">
                            <a:extLst>
                              <a:ext uri="{FF2B5EF4-FFF2-40B4-BE49-F238E27FC236}">
                                <a16:creationId xmlns:a16="http://schemas.microsoft.com/office/drawing/2014/main" id="{DFC02696-6699-473E-9715-46B87ECE84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82386" y="5929340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221" name="Gráfico 66" descr="Cena com ponte">
                          <a:extLst>
                            <a:ext uri="{FF2B5EF4-FFF2-40B4-BE49-F238E27FC236}">
                              <a16:creationId xmlns:a16="http://schemas.microsoft.com/office/drawing/2014/main" id="{7886A601-4EED-4528-9716-1289D2BA38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57324" y="5855426"/>
                          <a:ext cx="720000" cy="122182"/>
                          <a:chOff x="9372109" y="5849808"/>
                          <a:chExt cx="461250" cy="122182"/>
                        </a:xfrm>
                      </p:grpSpPr>
                      <p:sp>
                        <p:nvSpPr>
                          <p:cNvPr id="222" name="Forma Livre: Forma 221">
                            <a:extLst>
                              <a:ext uri="{FF2B5EF4-FFF2-40B4-BE49-F238E27FC236}">
                                <a16:creationId xmlns:a16="http://schemas.microsoft.com/office/drawing/2014/main" id="{6C02789A-9F38-4ED9-98DF-F5B6E3C3B6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72109" y="5849808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223" name="Forma Livre: Forma 222">
                            <a:extLst>
                              <a:ext uri="{FF2B5EF4-FFF2-40B4-BE49-F238E27FC236}">
                                <a16:creationId xmlns:a16="http://schemas.microsoft.com/office/drawing/2014/main" id="{BB856F9B-6B41-4B96-A77F-8E90E28CFF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72109" y="5925809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3" name="Agrupar 202">
                      <a:extLst>
                        <a:ext uri="{FF2B5EF4-FFF2-40B4-BE49-F238E27FC236}">
                          <a16:creationId xmlns:a16="http://schemas.microsoft.com/office/drawing/2014/main" id="{93102684-8295-4D29-B344-89B6FE10E8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37699" y="6255596"/>
                      <a:ext cx="1444950" cy="270886"/>
                      <a:chOff x="8750033" y="5861421"/>
                      <a:chExt cx="1444950" cy="270886"/>
                    </a:xfrm>
                  </p:grpSpPr>
                  <p:grpSp>
                    <p:nvGrpSpPr>
                      <p:cNvPr id="204" name="Gráfico 66" descr="Cena com ponte">
                        <a:extLst>
                          <a:ext uri="{FF2B5EF4-FFF2-40B4-BE49-F238E27FC236}">
                            <a16:creationId xmlns:a16="http://schemas.microsoft.com/office/drawing/2014/main" id="{AEE6CCC1-1E22-4BBA-9D69-1D5A7E218B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50033" y="6017586"/>
                        <a:ext cx="720000" cy="113681"/>
                        <a:chOff x="9382386" y="5861840"/>
                        <a:chExt cx="461250" cy="113681"/>
                      </a:xfrm>
                    </p:grpSpPr>
                    <p:sp>
                      <p:nvSpPr>
                        <p:cNvPr id="215" name="Forma Livre: Forma 214">
                          <a:extLst>
                            <a:ext uri="{FF2B5EF4-FFF2-40B4-BE49-F238E27FC236}">
                              <a16:creationId xmlns:a16="http://schemas.microsoft.com/office/drawing/2014/main" id="{CB6CBF76-3AFD-44F7-81B3-834156A489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2386" y="5861840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16" name="Forma Livre: Forma 215">
                          <a:extLst>
                            <a:ext uri="{FF2B5EF4-FFF2-40B4-BE49-F238E27FC236}">
                              <a16:creationId xmlns:a16="http://schemas.microsoft.com/office/drawing/2014/main" id="{C469AC73-9D46-4721-A65B-758008CE2A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2386" y="5929340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205" name="Gráfico 66" descr="Cena com ponte">
                        <a:extLst>
                          <a:ext uri="{FF2B5EF4-FFF2-40B4-BE49-F238E27FC236}">
                            <a16:creationId xmlns:a16="http://schemas.microsoft.com/office/drawing/2014/main" id="{69FC38BE-EB60-48E3-8D7A-56EDBDFD46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461994" y="6019858"/>
                        <a:ext cx="720000" cy="112449"/>
                        <a:chOff x="9382386" y="5861840"/>
                        <a:chExt cx="461250" cy="112449"/>
                      </a:xfrm>
                    </p:grpSpPr>
                    <p:sp>
                      <p:nvSpPr>
                        <p:cNvPr id="213" name="Forma Livre: Forma 212">
                          <a:extLst>
                            <a:ext uri="{FF2B5EF4-FFF2-40B4-BE49-F238E27FC236}">
                              <a16:creationId xmlns:a16="http://schemas.microsoft.com/office/drawing/2014/main" id="{E5225FA3-4BD7-42FE-B81B-00809B5FB7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2386" y="5861840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14" name="Forma Livre: Forma 213">
                          <a:extLst>
                            <a:ext uri="{FF2B5EF4-FFF2-40B4-BE49-F238E27FC236}">
                              <a16:creationId xmlns:a16="http://schemas.microsoft.com/office/drawing/2014/main" id="{790FCE50-573C-425C-BCD1-AE88FAE55E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82386" y="5928108"/>
                          <a:ext cx="461250" cy="46181"/>
                        </a:xfrm>
                        <a:custGeom>
                          <a:avLst/>
                          <a:gdLst>
                            <a:gd name="connsiteX0" fmla="*/ 438188 w 461250"/>
                            <a:gd name="connsiteY0" fmla="*/ 7144 h 46181"/>
                            <a:gd name="connsiteX1" fmla="*/ 403594 w 461250"/>
                            <a:gd name="connsiteY1" fmla="*/ 0 h 46181"/>
                            <a:gd name="connsiteX2" fmla="*/ 369000 w 461250"/>
                            <a:gd name="connsiteY2" fmla="*/ 7144 h 46181"/>
                            <a:gd name="connsiteX3" fmla="*/ 345938 w 461250"/>
                            <a:gd name="connsiteY3" fmla="*/ 12431 h 46181"/>
                            <a:gd name="connsiteX4" fmla="*/ 345938 w 461250"/>
                            <a:gd name="connsiteY4" fmla="*/ 12431 h 46181"/>
                            <a:gd name="connsiteX5" fmla="*/ 322875 w 461250"/>
                            <a:gd name="connsiteY5" fmla="*/ 7144 h 46181"/>
                            <a:gd name="connsiteX6" fmla="*/ 288281 w 461250"/>
                            <a:gd name="connsiteY6" fmla="*/ 0 h 46181"/>
                            <a:gd name="connsiteX7" fmla="*/ 253687 w 461250"/>
                            <a:gd name="connsiteY7" fmla="*/ 7144 h 46181"/>
                            <a:gd name="connsiteX8" fmla="*/ 230625 w 461250"/>
                            <a:gd name="connsiteY8" fmla="*/ 12431 h 46181"/>
                            <a:gd name="connsiteX9" fmla="*/ 207563 w 461250"/>
                            <a:gd name="connsiteY9" fmla="*/ 7144 h 46181"/>
                            <a:gd name="connsiteX10" fmla="*/ 172969 w 461250"/>
                            <a:gd name="connsiteY10" fmla="*/ 0 h 46181"/>
                            <a:gd name="connsiteX11" fmla="*/ 138375 w 461250"/>
                            <a:gd name="connsiteY11" fmla="*/ 7144 h 46181"/>
                            <a:gd name="connsiteX12" fmla="*/ 115313 w 461250"/>
                            <a:gd name="connsiteY12" fmla="*/ 12431 h 46181"/>
                            <a:gd name="connsiteX13" fmla="*/ 92250 w 461250"/>
                            <a:gd name="connsiteY13" fmla="*/ 7144 h 46181"/>
                            <a:gd name="connsiteX14" fmla="*/ 57656 w 461250"/>
                            <a:gd name="connsiteY14" fmla="*/ 0 h 46181"/>
                            <a:gd name="connsiteX15" fmla="*/ 23063 w 461250"/>
                            <a:gd name="connsiteY15" fmla="*/ 7144 h 46181"/>
                            <a:gd name="connsiteX16" fmla="*/ 0 w 461250"/>
                            <a:gd name="connsiteY16" fmla="*/ 12431 h 46181"/>
                            <a:gd name="connsiteX17" fmla="*/ 0 w 461250"/>
                            <a:gd name="connsiteY17" fmla="*/ 46181 h 46181"/>
                            <a:gd name="connsiteX18" fmla="*/ 34594 w 461250"/>
                            <a:gd name="connsiteY18" fmla="*/ 39038 h 46181"/>
                            <a:gd name="connsiteX19" fmla="*/ 57656 w 461250"/>
                            <a:gd name="connsiteY19" fmla="*/ 33413 h 46181"/>
                            <a:gd name="connsiteX20" fmla="*/ 80719 w 461250"/>
                            <a:gd name="connsiteY20" fmla="*/ 39038 h 46181"/>
                            <a:gd name="connsiteX21" fmla="*/ 115313 w 461250"/>
                            <a:gd name="connsiteY21" fmla="*/ 46181 h 46181"/>
                            <a:gd name="connsiteX22" fmla="*/ 149906 w 461250"/>
                            <a:gd name="connsiteY22" fmla="*/ 39038 h 46181"/>
                            <a:gd name="connsiteX23" fmla="*/ 172969 w 461250"/>
                            <a:gd name="connsiteY23" fmla="*/ 33413 h 46181"/>
                            <a:gd name="connsiteX24" fmla="*/ 196031 w 461250"/>
                            <a:gd name="connsiteY24" fmla="*/ 38700 h 46181"/>
                            <a:gd name="connsiteX25" fmla="*/ 230625 w 461250"/>
                            <a:gd name="connsiteY25" fmla="*/ 46181 h 46181"/>
                            <a:gd name="connsiteX26" fmla="*/ 265219 w 461250"/>
                            <a:gd name="connsiteY26" fmla="*/ 39038 h 46181"/>
                            <a:gd name="connsiteX27" fmla="*/ 288281 w 461250"/>
                            <a:gd name="connsiteY27" fmla="*/ 33413 h 46181"/>
                            <a:gd name="connsiteX28" fmla="*/ 311344 w 461250"/>
                            <a:gd name="connsiteY28" fmla="*/ 39038 h 46181"/>
                            <a:gd name="connsiteX29" fmla="*/ 345938 w 461250"/>
                            <a:gd name="connsiteY29" fmla="*/ 46181 h 46181"/>
                            <a:gd name="connsiteX30" fmla="*/ 380531 w 461250"/>
                            <a:gd name="connsiteY30" fmla="*/ 39038 h 46181"/>
                            <a:gd name="connsiteX31" fmla="*/ 403594 w 461250"/>
                            <a:gd name="connsiteY31" fmla="*/ 33413 h 46181"/>
                            <a:gd name="connsiteX32" fmla="*/ 426656 w 461250"/>
                            <a:gd name="connsiteY32" fmla="*/ 38700 h 46181"/>
                            <a:gd name="connsiteX33" fmla="*/ 461250 w 461250"/>
                            <a:gd name="connsiteY33" fmla="*/ 46181 h 46181"/>
                            <a:gd name="connsiteX34" fmla="*/ 461250 w 461250"/>
                            <a:gd name="connsiteY34" fmla="*/ 12431 h 46181"/>
                            <a:gd name="connsiteX35" fmla="*/ 438188 w 461250"/>
                            <a:gd name="connsiteY35" fmla="*/ 7144 h 46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</a:cxnLst>
                          <a:rect l="l" t="t" r="r" b="b"/>
                          <a:pathLst>
                            <a:path w="461250" h="46181">
                              <a:moveTo>
                                <a:pt x="438188" y="7144"/>
                              </a:moveTo>
                              <a:cubicBezTo>
                                <a:pt x="427132" y="2860"/>
                                <a:pt x="415442" y="446"/>
                                <a:pt x="403594" y="0"/>
                              </a:cubicBezTo>
                              <a:cubicBezTo>
                                <a:pt x="391746" y="446"/>
                                <a:pt x="380055" y="2860"/>
                                <a:pt x="369000" y="7144"/>
                              </a:cubicBezTo>
                              <a:cubicBezTo>
                                <a:pt x="361637" y="10106"/>
                                <a:pt x="353855" y="11890"/>
                                <a:pt x="345938" y="12431"/>
                              </a:cubicBezTo>
                              <a:lnTo>
                                <a:pt x="345938" y="12431"/>
                              </a:lnTo>
                              <a:cubicBezTo>
                                <a:pt x="338020" y="11890"/>
                                <a:pt x="330238" y="10106"/>
                                <a:pt x="322875" y="7144"/>
                              </a:cubicBezTo>
                              <a:cubicBezTo>
                                <a:pt x="311820" y="2860"/>
                                <a:pt x="300129" y="446"/>
                                <a:pt x="288281" y="0"/>
                              </a:cubicBezTo>
                              <a:cubicBezTo>
                                <a:pt x="276433" y="446"/>
                                <a:pt x="264743" y="2860"/>
                                <a:pt x="253687" y="7144"/>
                              </a:cubicBezTo>
                              <a:cubicBezTo>
                                <a:pt x="246325" y="10106"/>
                                <a:pt x="238542" y="11890"/>
                                <a:pt x="230625" y="12431"/>
                              </a:cubicBezTo>
                              <a:cubicBezTo>
                                <a:pt x="222708" y="11890"/>
                                <a:pt x="214925" y="10106"/>
                                <a:pt x="207563" y="7144"/>
                              </a:cubicBezTo>
                              <a:cubicBezTo>
                                <a:pt x="196507" y="2860"/>
                                <a:pt x="184817" y="446"/>
                                <a:pt x="172969" y="0"/>
                              </a:cubicBezTo>
                              <a:cubicBezTo>
                                <a:pt x="161121" y="446"/>
                                <a:pt x="149430" y="2860"/>
                                <a:pt x="138375" y="7144"/>
                              </a:cubicBezTo>
                              <a:cubicBezTo>
                                <a:pt x="131012" y="10106"/>
                                <a:pt x="123230" y="11890"/>
                                <a:pt x="115313" y="12431"/>
                              </a:cubicBezTo>
                              <a:cubicBezTo>
                                <a:pt x="107395" y="11890"/>
                                <a:pt x="99613" y="10106"/>
                                <a:pt x="92250" y="7144"/>
                              </a:cubicBezTo>
                              <a:cubicBezTo>
                                <a:pt x="81195" y="2860"/>
                                <a:pt x="69504" y="446"/>
                                <a:pt x="57656" y="0"/>
                              </a:cubicBezTo>
                              <a:cubicBezTo>
                                <a:pt x="45808" y="446"/>
                                <a:pt x="34118" y="2860"/>
                                <a:pt x="23063" y="7144"/>
                              </a:cubicBezTo>
                              <a:cubicBezTo>
                                <a:pt x="15700" y="10106"/>
                                <a:pt x="7917" y="11890"/>
                                <a:pt x="0" y="12431"/>
                              </a:cubicBezTo>
                              <a:lnTo>
                                <a:pt x="0" y="46181"/>
                              </a:lnTo>
                              <a:cubicBezTo>
                                <a:pt x="11848" y="45735"/>
                                <a:pt x="23538" y="43321"/>
                                <a:pt x="34594" y="39038"/>
                              </a:cubicBezTo>
                              <a:cubicBezTo>
                                <a:pt x="41938" y="35962"/>
                                <a:pt x="49721" y="34063"/>
                                <a:pt x="57656" y="33413"/>
                              </a:cubicBezTo>
                              <a:cubicBezTo>
                                <a:pt x="65591" y="34063"/>
                                <a:pt x="73375" y="35962"/>
                                <a:pt x="80719" y="39038"/>
                              </a:cubicBezTo>
                              <a:cubicBezTo>
                                <a:pt x="91774" y="43321"/>
                                <a:pt x="103465" y="45735"/>
                                <a:pt x="115313" y="46181"/>
                              </a:cubicBezTo>
                              <a:cubicBezTo>
                                <a:pt x="127160" y="45735"/>
                                <a:pt x="138851" y="43321"/>
                                <a:pt x="149906" y="39038"/>
                              </a:cubicBezTo>
                              <a:cubicBezTo>
                                <a:pt x="157250" y="35962"/>
                                <a:pt x="165034" y="34063"/>
                                <a:pt x="172969" y="33413"/>
                              </a:cubicBezTo>
                              <a:cubicBezTo>
                                <a:pt x="180886" y="33954"/>
                                <a:pt x="188669" y="35738"/>
                                <a:pt x="196031" y="38700"/>
                              </a:cubicBezTo>
                              <a:cubicBezTo>
                                <a:pt x="207059" y="43123"/>
                                <a:pt x="218755" y="45653"/>
                                <a:pt x="230625" y="46181"/>
                              </a:cubicBezTo>
                              <a:cubicBezTo>
                                <a:pt x="242473" y="45735"/>
                                <a:pt x="254163" y="43321"/>
                                <a:pt x="265219" y="39038"/>
                              </a:cubicBezTo>
                              <a:cubicBezTo>
                                <a:pt x="272563" y="35962"/>
                                <a:pt x="280346" y="34063"/>
                                <a:pt x="288281" y="33413"/>
                              </a:cubicBezTo>
                              <a:cubicBezTo>
                                <a:pt x="296216" y="34063"/>
                                <a:pt x="304000" y="35962"/>
                                <a:pt x="311344" y="39038"/>
                              </a:cubicBezTo>
                              <a:cubicBezTo>
                                <a:pt x="322399" y="43321"/>
                                <a:pt x="334090" y="45735"/>
                                <a:pt x="345938" y="46181"/>
                              </a:cubicBezTo>
                              <a:cubicBezTo>
                                <a:pt x="357785" y="45735"/>
                                <a:pt x="369476" y="43321"/>
                                <a:pt x="380531" y="39038"/>
                              </a:cubicBezTo>
                              <a:cubicBezTo>
                                <a:pt x="387875" y="35962"/>
                                <a:pt x="395659" y="34063"/>
                                <a:pt x="403594" y="33413"/>
                              </a:cubicBezTo>
                              <a:cubicBezTo>
                                <a:pt x="411511" y="33954"/>
                                <a:pt x="419294" y="35738"/>
                                <a:pt x="426656" y="38700"/>
                              </a:cubicBezTo>
                              <a:cubicBezTo>
                                <a:pt x="437684" y="43123"/>
                                <a:pt x="449380" y="45653"/>
                                <a:pt x="461250" y="46181"/>
                              </a:cubicBezTo>
                              <a:lnTo>
                                <a:pt x="461250" y="12431"/>
                              </a:lnTo>
                              <a:cubicBezTo>
                                <a:pt x="453333" y="11890"/>
                                <a:pt x="445550" y="10106"/>
                                <a:pt x="438188" y="71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203864"/>
                        </a:solidFill>
                        <a:ln w="555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206" name="Agrupar 205">
                        <a:extLst>
                          <a:ext uri="{FF2B5EF4-FFF2-40B4-BE49-F238E27FC236}">
                            <a16:creationId xmlns:a16="http://schemas.microsoft.com/office/drawing/2014/main" id="{85BAE059-A52E-4E42-BD2E-6FFB84E3D49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54824" y="5861421"/>
                        <a:ext cx="1440159" cy="124481"/>
                        <a:chOff x="8754824" y="5861421"/>
                        <a:chExt cx="1440159" cy="124481"/>
                      </a:xfrm>
                    </p:grpSpPr>
                    <p:grpSp>
                      <p:nvGrpSpPr>
                        <p:cNvPr id="207" name="Gráfico 66" descr="Cena com ponte">
                          <a:extLst>
                            <a:ext uri="{FF2B5EF4-FFF2-40B4-BE49-F238E27FC236}">
                              <a16:creationId xmlns:a16="http://schemas.microsoft.com/office/drawing/2014/main" id="{D2542757-7657-4617-8483-83221FCEC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54824" y="5861655"/>
                          <a:ext cx="737970" cy="123971"/>
                          <a:chOff x="9386910" y="5858309"/>
                          <a:chExt cx="472762" cy="123971"/>
                        </a:xfrm>
                      </p:grpSpPr>
                      <p:sp>
                        <p:nvSpPr>
                          <p:cNvPr id="211" name="Forma Livre: Forma 210">
                            <a:extLst>
                              <a:ext uri="{FF2B5EF4-FFF2-40B4-BE49-F238E27FC236}">
                                <a16:creationId xmlns:a16="http://schemas.microsoft.com/office/drawing/2014/main" id="{A1D2D095-D2FB-482B-A6DA-A2B1C0AF38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86910" y="5858309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212" name="Forma Livre: Forma 211">
                            <a:extLst>
                              <a:ext uri="{FF2B5EF4-FFF2-40B4-BE49-F238E27FC236}">
                                <a16:creationId xmlns:a16="http://schemas.microsoft.com/office/drawing/2014/main" id="{665D032B-2E07-4398-989D-8CDBCB27D5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98422" y="5936099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</p:grpSp>
                    <p:grpSp>
                      <p:nvGrpSpPr>
                        <p:cNvPr id="208" name="Gráfico 66" descr="Cena com ponte">
                          <a:extLst>
                            <a:ext uri="{FF2B5EF4-FFF2-40B4-BE49-F238E27FC236}">
                              <a16:creationId xmlns:a16="http://schemas.microsoft.com/office/drawing/2014/main" id="{F9562002-F243-4D09-8D74-330DE5D9D3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460859" y="5861421"/>
                          <a:ext cx="734124" cy="124481"/>
                          <a:chOff x="9374371" y="5855803"/>
                          <a:chExt cx="470298" cy="124481"/>
                        </a:xfrm>
                      </p:grpSpPr>
                      <p:sp>
                        <p:nvSpPr>
                          <p:cNvPr id="209" name="Forma Livre: Forma 208">
                            <a:extLst>
                              <a:ext uri="{FF2B5EF4-FFF2-40B4-BE49-F238E27FC236}">
                                <a16:creationId xmlns:a16="http://schemas.microsoft.com/office/drawing/2014/main" id="{8C519DE8-6366-439B-BB52-8E45572D9C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74371" y="5855803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/>
                          </a:p>
                        </p:txBody>
                      </p:sp>
                      <p:sp>
                        <p:nvSpPr>
                          <p:cNvPr id="210" name="Forma Livre: Forma 209">
                            <a:extLst>
                              <a:ext uri="{FF2B5EF4-FFF2-40B4-BE49-F238E27FC236}">
                                <a16:creationId xmlns:a16="http://schemas.microsoft.com/office/drawing/2014/main" id="{B8C016EA-F5FC-4EE4-9415-40321AA150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83419" y="5934103"/>
                            <a:ext cx="461250" cy="46181"/>
                          </a:xfrm>
                          <a:custGeom>
                            <a:avLst/>
                            <a:gdLst>
                              <a:gd name="connsiteX0" fmla="*/ 438188 w 461250"/>
                              <a:gd name="connsiteY0" fmla="*/ 7144 h 46181"/>
                              <a:gd name="connsiteX1" fmla="*/ 403594 w 461250"/>
                              <a:gd name="connsiteY1" fmla="*/ 0 h 46181"/>
                              <a:gd name="connsiteX2" fmla="*/ 369000 w 461250"/>
                              <a:gd name="connsiteY2" fmla="*/ 7144 h 46181"/>
                              <a:gd name="connsiteX3" fmla="*/ 345938 w 461250"/>
                              <a:gd name="connsiteY3" fmla="*/ 12431 h 46181"/>
                              <a:gd name="connsiteX4" fmla="*/ 345938 w 461250"/>
                              <a:gd name="connsiteY4" fmla="*/ 12431 h 46181"/>
                              <a:gd name="connsiteX5" fmla="*/ 322875 w 461250"/>
                              <a:gd name="connsiteY5" fmla="*/ 7144 h 46181"/>
                              <a:gd name="connsiteX6" fmla="*/ 288281 w 461250"/>
                              <a:gd name="connsiteY6" fmla="*/ 0 h 46181"/>
                              <a:gd name="connsiteX7" fmla="*/ 253687 w 461250"/>
                              <a:gd name="connsiteY7" fmla="*/ 7144 h 46181"/>
                              <a:gd name="connsiteX8" fmla="*/ 230625 w 461250"/>
                              <a:gd name="connsiteY8" fmla="*/ 12431 h 46181"/>
                              <a:gd name="connsiteX9" fmla="*/ 207563 w 461250"/>
                              <a:gd name="connsiteY9" fmla="*/ 7144 h 46181"/>
                              <a:gd name="connsiteX10" fmla="*/ 172969 w 461250"/>
                              <a:gd name="connsiteY10" fmla="*/ 0 h 46181"/>
                              <a:gd name="connsiteX11" fmla="*/ 138375 w 461250"/>
                              <a:gd name="connsiteY11" fmla="*/ 7144 h 46181"/>
                              <a:gd name="connsiteX12" fmla="*/ 115313 w 461250"/>
                              <a:gd name="connsiteY12" fmla="*/ 12431 h 46181"/>
                              <a:gd name="connsiteX13" fmla="*/ 92250 w 461250"/>
                              <a:gd name="connsiteY13" fmla="*/ 7144 h 46181"/>
                              <a:gd name="connsiteX14" fmla="*/ 57656 w 461250"/>
                              <a:gd name="connsiteY14" fmla="*/ 0 h 46181"/>
                              <a:gd name="connsiteX15" fmla="*/ 23063 w 461250"/>
                              <a:gd name="connsiteY15" fmla="*/ 7144 h 46181"/>
                              <a:gd name="connsiteX16" fmla="*/ 0 w 461250"/>
                              <a:gd name="connsiteY16" fmla="*/ 12431 h 46181"/>
                              <a:gd name="connsiteX17" fmla="*/ 0 w 461250"/>
                              <a:gd name="connsiteY17" fmla="*/ 46181 h 46181"/>
                              <a:gd name="connsiteX18" fmla="*/ 34594 w 461250"/>
                              <a:gd name="connsiteY18" fmla="*/ 39038 h 46181"/>
                              <a:gd name="connsiteX19" fmla="*/ 57656 w 461250"/>
                              <a:gd name="connsiteY19" fmla="*/ 33413 h 46181"/>
                              <a:gd name="connsiteX20" fmla="*/ 80719 w 461250"/>
                              <a:gd name="connsiteY20" fmla="*/ 39038 h 46181"/>
                              <a:gd name="connsiteX21" fmla="*/ 115313 w 461250"/>
                              <a:gd name="connsiteY21" fmla="*/ 46181 h 46181"/>
                              <a:gd name="connsiteX22" fmla="*/ 149906 w 461250"/>
                              <a:gd name="connsiteY22" fmla="*/ 39038 h 46181"/>
                              <a:gd name="connsiteX23" fmla="*/ 172969 w 461250"/>
                              <a:gd name="connsiteY23" fmla="*/ 33413 h 46181"/>
                              <a:gd name="connsiteX24" fmla="*/ 196031 w 461250"/>
                              <a:gd name="connsiteY24" fmla="*/ 38700 h 46181"/>
                              <a:gd name="connsiteX25" fmla="*/ 230625 w 461250"/>
                              <a:gd name="connsiteY25" fmla="*/ 46181 h 46181"/>
                              <a:gd name="connsiteX26" fmla="*/ 265219 w 461250"/>
                              <a:gd name="connsiteY26" fmla="*/ 39038 h 46181"/>
                              <a:gd name="connsiteX27" fmla="*/ 288281 w 461250"/>
                              <a:gd name="connsiteY27" fmla="*/ 33413 h 46181"/>
                              <a:gd name="connsiteX28" fmla="*/ 311344 w 461250"/>
                              <a:gd name="connsiteY28" fmla="*/ 39038 h 46181"/>
                              <a:gd name="connsiteX29" fmla="*/ 345938 w 461250"/>
                              <a:gd name="connsiteY29" fmla="*/ 46181 h 46181"/>
                              <a:gd name="connsiteX30" fmla="*/ 380531 w 461250"/>
                              <a:gd name="connsiteY30" fmla="*/ 39038 h 46181"/>
                              <a:gd name="connsiteX31" fmla="*/ 403594 w 461250"/>
                              <a:gd name="connsiteY31" fmla="*/ 33413 h 46181"/>
                              <a:gd name="connsiteX32" fmla="*/ 426656 w 461250"/>
                              <a:gd name="connsiteY32" fmla="*/ 38700 h 46181"/>
                              <a:gd name="connsiteX33" fmla="*/ 461250 w 461250"/>
                              <a:gd name="connsiteY33" fmla="*/ 46181 h 46181"/>
                              <a:gd name="connsiteX34" fmla="*/ 461250 w 461250"/>
                              <a:gd name="connsiteY34" fmla="*/ 12431 h 46181"/>
                              <a:gd name="connsiteX35" fmla="*/ 438188 w 461250"/>
                              <a:gd name="connsiteY35" fmla="*/ 7144 h 46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</a:cxnLst>
                            <a:rect l="l" t="t" r="r" b="b"/>
                            <a:pathLst>
                              <a:path w="461250" h="46181">
                                <a:moveTo>
                                  <a:pt x="438188" y="7144"/>
                                </a:moveTo>
                                <a:cubicBezTo>
                                  <a:pt x="427132" y="2860"/>
                                  <a:pt x="415442" y="446"/>
                                  <a:pt x="403594" y="0"/>
                                </a:cubicBezTo>
                                <a:cubicBezTo>
                                  <a:pt x="391746" y="446"/>
                                  <a:pt x="380055" y="2860"/>
                                  <a:pt x="369000" y="7144"/>
                                </a:cubicBezTo>
                                <a:cubicBezTo>
                                  <a:pt x="361637" y="10106"/>
                                  <a:pt x="353855" y="11890"/>
                                  <a:pt x="345938" y="12431"/>
                                </a:cubicBezTo>
                                <a:lnTo>
                                  <a:pt x="345938" y="12431"/>
                                </a:lnTo>
                                <a:cubicBezTo>
                                  <a:pt x="338020" y="11890"/>
                                  <a:pt x="330238" y="10106"/>
                                  <a:pt x="322875" y="7144"/>
                                </a:cubicBezTo>
                                <a:cubicBezTo>
                                  <a:pt x="311820" y="2860"/>
                                  <a:pt x="300129" y="446"/>
                                  <a:pt x="288281" y="0"/>
                                </a:cubicBezTo>
                                <a:cubicBezTo>
                                  <a:pt x="276433" y="446"/>
                                  <a:pt x="264743" y="2860"/>
                                  <a:pt x="253687" y="7144"/>
                                </a:cubicBezTo>
                                <a:cubicBezTo>
                                  <a:pt x="246325" y="10106"/>
                                  <a:pt x="238542" y="11890"/>
                                  <a:pt x="230625" y="12431"/>
                                </a:cubicBezTo>
                                <a:cubicBezTo>
                                  <a:pt x="222708" y="11890"/>
                                  <a:pt x="214925" y="10106"/>
                                  <a:pt x="207563" y="7144"/>
                                </a:cubicBezTo>
                                <a:cubicBezTo>
                                  <a:pt x="196507" y="2860"/>
                                  <a:pt x="184817" y="446"/>
                                  <a:pt x="172969" y="0"/>
                                </a:cubicBezTo>
                                <a:cubicBezTo>
                                  <a:pt x="161121" y="446"/>
                                  <a:pt x="149430" y="2860"/>
                                  <a:pt x="138375" y="7144"/>
                                </a:cubicBezTo>
                                <a:cubicBezTo>
                                  <a:pt x="131012" y="10106"/>
                                  <a:pt x="123230" y="11890"/>
                                  <a:pt x="115313" y="12431"/>
                                </a:cubicBezTo>
                                <a:cubicBezTo>
                                  <a:pt x="107395" y="11890"/>
                                  <a:pt x="99613" y="10106"/>
                                  <a:pt x="92250" y="7144"/>
                                </a:cubicBezTo>
                                <a:cubicBezTo>
                                  <a:pt x="81195" y="2860"/>
                                  <a:pt x="69504" y="446"/>
                                  <a:pt x="57656" y="0"/>
                                </a:cubicBezTo>
                                <a:cubicBezTo>
                                  <a:pt x="45808" y="446"/>
                                  <a:pt x="34118" y="2860"/>
                                  <a:pt x="23063" y="7144"/>
                                </a:cubicBezTo>
                                <a:cubicBezTo>
                                  <a:pt x="15700" y="10106"/>
                                  <a:pt x="7917" y="11890"/>
                                  <a:pt x="0" y="12431"/>
                                </a:cubicBezTo>
                                <a:lnTo>
                                  <a:pt x="0" y="46181"/>
                                </a:lnTo>
                                <a:cubicBezTo>
                                  <a:pt x="11848" y="45735"/>
                                  <a:pt x="23538" y="43321"/>
                                  <a:pt x="34594" y="39038"/>
                                </a:cubicBezTo>
                                <a:cubicBezTo>
                                  <a:pt x="41938" y="35962"/>
                                  <a:pt x="49721" y="34063"/>
                                  <a:pt x="57656" y="33413"/>
                                </a:cubicBezTo>
                                <a:cubicBezTo>
                                  <a:pt x="65591" y="34063"/>
                                  <a:pt x="73375" y="35962"/>
                                  <a:pt x="80719" y="39038"/>
                                </a:cubicBezTo>
                                <a:cubicBezTo>
                                  <a:pt x="91774" y="43321"/>
                                  <a:pt x="103465" y="45735"/>
                                  <a:pt x="115313" y="46181"/>
                                </a:cubicBezTo>
                                <a:cubicBezTo>
                                  <a:pt x="127160" y="45735"/>
                                  <a:pt x="138851" y="43321"/>
                                  <a:pt x="149906" y="39038"/>
                                </a:cubicBezTo>
                                <a:cubicBezTo>
                                  <a:pt x="157250" y="35962"/>
                                  <a:pt x="165034" y="34063"/>
                                  <a:pt x="172969" y="33413"/>
                                </a:cubicBezTo>
                                <a:cubicBezTo>
                                  <a:pt x="180886" y="33954"/>
                                  <a:pt x="188669" y="35738"/>
                                  <a:pt x="196031" y="38700"/>
                                </a:cubicBezTo>
                                <a:cubicBezTo>
                                  <a:pt x="207059" y="43123"/>
                                  <a:pt x="218755" y="45653"/>
                                  <a:pt x="230625" y="46181"/>
                                </a:cubicBezTo>
                                <a:cubicBezTo>
                                  <a:pt x="242473" y="45735"/>
                                  <a:pt x="254163" y="43321"/>
                                  <a:pt x="265219" y="39038"/>
                                </a:cubicBezTo>
                                <a:cubicBezTo>
                                  <a:pt x="272563" y="35962"/>
                                  <a:pt x="280346" y="34063"/>
                                  <a:pt x="288281" y="33413"/>
                                </a:cubicBezTo>
                                <a:cubicBezTo>
                                  <a:pt x="296216" y="34063"/>
                                  <a:pt x="304000" y="35962"/>
                                  <a:pt x="311344" y="39038"/>
                                </a:cubicBezTo>
                                <a:cubicBezTo>
                                  <a:pt x="322399" y="43321"/>
                                  <a:pt x="334090" y="45735"/>
                                  <a:pt x="345938" y="46181"/>
                                </a:cubicBezTo>
                                <a:cubicBezTo>
                                  <a:pt x="357785" y="45735"/>
                                  <a:pt x="369476" y="43321"/>
                                  <a:pt x="380531" y="39038"/>
                                </a:cubicBezTo>
                                <a:cubicBezTo>
                                  <a:pt x="387875" y="35962"/>
                                  <a:pt x="395659" y="34063"/>
                                  <a:pt x="403594" y="33413"/>
                                </a:cubicBezTo>
                                <a:cubicBezTo>
                                  <a:pt x="411511" y="33954"/>
                                  <a:pt x="419294" y="35738"/>
                                  <a:pt x="426656" y="38700"/>
                                </a:cubicBezTo>
                                <a:cubicBezTo>
                                  <a:pt x="437684" y="43123"/>
                                  <a:pt x="449380" y="45653"/>
                                  <a:pt x="461250" y="46181"/>
                                </a:cubicBezTo>
                                <a:lnTo>
                                  <a:pt x="461250" y="12431"/>
                                </a:lnTo>
                                <a:cubicBezTo>
                                  <a:pt x="453333" y="11890"/>
                                  <a:pt x="445550" y="10106"/>
                                  <a:pt x="438188" y="714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03864"/>
                          </a:solidFill>
                          <a:ln w="555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pt-BR" dirty="0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56" name="Agrupar 255">
                    <a:extLst>
                      <a:ext uri="{FF2B5EF4-FFF2-40B4-BE49-F238E27FC236}">
                        <a16:creationId xmlns:a16="http://schemas.microsoft.com/office/drawing/2014/main" id="{1DC4EED6-4E1F-4D29-9F1B-735BB4214F9D}"/>
                      </a:ext>
                    </a:extLst>
                  </p:cNvPr>
                  <p:cNvGrpSpPr/>
                  <p:nvPr/>
                </p:nvGrpSpPr>
                <p:grpSpPr>
                  <a:xfrm>
                    <a:off x="8845650" y="3770748"/>
                    <a:ext cx="930389" cy="2041594"/>
                    <a:chOff x="8845650" y="3770748"/>
                    <a:chExt cx="930389" cy="2041594"/>
                  </a:xfrm>
                </p:grpSpPr>
                <p:cxnSp>
                  <p:nvCxnSpPr>
                    <p:cNvPr id="257" name="Conector: Angulado 256">
                      <a:extLst>
                        <a:ext uri="{FF2B5EF4-FFF2-40B4-BE49-F238E27FC236}">
                          <a16:creationId xmlns:a16="http://schemas.microsoft.com/office/drawing/2014/main" id="{254B95B6-09A7-4E6F-9FD7-BAE4BA05E2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>
                      <a:off x="8417080" y="4453382"/>
                      <a:ext cx="2041594" cy="676325"/>
                    </a:xfrm>
                    <a:prstGeom prst="bent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8" name="Forma Livre: Forma 257">
                      <a:extLst>
                        <a:ext uri="{FF2B5EF4-FFF2-40B4-BE49-F238E27FC236}">
                          <a16:creationId xmlns:a16="http://schemas.microsoft.com/office/drawing/2014/main" id="{2BFDC5ED-C6EF-40AA-82AF-EF6C6BE1175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912325" y="5465932"/>
                      <a:ext cx="38100" cy="171450"/>
                    </a:xfrm>
                    <a:custGeom>
                      <a:avLst/>
                      <a:gdLst>
                        <a:gd name="connsiteX0" fmla="*/ 0 w 38100"/>
                        <a:gd name="connsiteY0" fmla="*/ 0 h 171450"/>
                        <a:gd name="connsiteX1" fmla="*/ 38100 w 38100"/>
                        <a:gd name="connsiteY1" fmla="*/ 0 h 171450"/>
                        <a:gd name="connsiteX2" fmla="*/ 38100 w 38100"/>
                        <a:gd name="connsiteY2" fmla="*/ 171450 h 171450"/>
                        <a:gd name="connsiteX3" fmla="*/ 0 w 38100"/>
                        <a:gd name="connsiteY3" fmla="*/ 171450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8100" h="171450">
                          <a:moveTo>
                            <a:pt x="0" y="0"/>
                          </a:moveTo>
                          <a:lnTo>
                            <a:pt x="38100" y="0"/>
                          </a:lnTo>
                          <a:lnTo>
                            <a:pt x="38100" y="171450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solidFill>
                      <a:srgbClr val="2038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t-BR" dirty="0"/>
                    </a:p>
                  </p:txBody>
                </p:sp>
              </p:grpSp>
              <p:sp>
                <p:nvSpPr>
                  <p:cNvPr id="268" name="CaixaDeTexto 267">
                    <a:extLst>
                      <a:ext uri="{FF2B5EF4-FFF2-40B4-BE49-F238E27FC236}">
                        <a16:creationId xmlns:a16="http://schemas.microsoft.com/office/drawing/2014/main" id="{681223B6-8A52-4CB4-AB3F-F9A054FEE63D}"/>
                      </a:ext>
                    </a:extLst>
                  </p:cNvPr>
                  <p:cNvSpPr txBox="1"/>
                  <p:nvPr/>
                </p:nvSpPr>
                <p:spPr>
                  <a:xfrm>
                    <a:off x="9204625" y="5495682"/>
                    <a:ext cx="228252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w Cen MT" panose="020B0602020104020603" pitchFamily="34" charset="0"/>
                      </a:rPr>
                      <a:t>Water</a:t>
                    </a:r>
                    <a:r>
                      <a:rPr lang="pt-BR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w Cen MT" panose="020B0602020104020603" pitchFamily="34" charset="0"/>
                      </a:rPr>
                      <a:t> </a:t>
                    </a:r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w Cen MT" panose="020B0602020104020603" pitchFamily="34" charset="0"/>
                      </a:rPr>
                      <a:t>quality</a:t>
                    </a:r>
                  </a:p>
                </p:txBody>
              </p:sp>
            </p:grpSp>
            <p:cxnSp>
              <p:nvCxnSpPr>
                <p:cNvPr id="1024" name="Conector: Angulado 1023">
                  <a:extLst>
                    <a:ext uri="{FF2B5EF4-FFF2-40B4-BE49-F238E27FC236}">
                      <a16:creationId xmlns:a16="http://schemas.microsoft.com/office/drawing/2014/main" id="{C826D902-828A-4CF2-9AAA-AC53207ED0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3083" y="2563716"/>
                  <a:ext cx="5258583" cy="3456601"/>
                </a:xfrm>
                <a:prstGeom prst="bentConnector3">
                  <a:avLst>
                    <a:gd name="adj1" fmla="val 103997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Conector: Angulado 1030">
                  <a:extLst>
                    <a:ext uri="{FF2B5EF4-FFF2-40B4-BE49-F238E27FC236}">
                      <a16:creationId xmlns:a16="http://schemas.microsoft.com/office/drawing/2014/main" id="{4355AFEA-FBC6-4A80-B5D5-295483811B96}"/>
                    </a:ext>
                  </a:extLst>
                </p:cNvPr>
                <p:cNvCxnSpPr>
                  <a:cxnSpLocks/>
                  <a:stCxn id="182" idx="3"/>
                  <a:endCxn id="201" idx="1"/>
                </p:cNvCxnSpPr>
                <p:nvPr/>
              </p:nvCxnSpPr>
              <p:spPr>
                <a:xfrm>
                  <a:off x="6015764" y="3181370"/>
                  <a:ext cx="2375612" cy="2796707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" name="Forma Livre: Forma 286">
                <a:extLst>
                  <a:ext uri="{FF2B5EF4-FFF2-40B4-BE49-F238E27FC236}">
                    <a16:creationId xmlns:a16="http://schemas.microsoft.com/office/drawing/2014/main" id="{E7E56951-0A38-4731-BF7D-70D23F8CF33B}"/>
                  </a:ext>
                </a:extLst>
              </p:cNvPr>
              <p:cNvSpPr/>
              <p:nvPr/>
            </p:nvSpPr>
            <p:spPr>
              <a:xfrm rot="16200000">
                <a:off x="11771270" y="5511086"/>
                <a:ext cx="38100" cy="171450"/>
              </a:xfrm>
              <a:custGeom>
                <a:avLst/>
                <a:gdLst>
                  <a:gd name="connsiteX0" fmla="*/ 0 w 38100"/>
                  <a:gd name="connsiteY0" fmla="*/ 0 h 171450"/>
                  <a:gd name="connsiteX1" fmla="*/ 38100 w 38100"/>
                  <a:gd name="connsiteY1" fmla="*/ 0 h 171450"/>
                  <a:gd name="connsiteX2" fmla="*/ 38100 w 38100"/>
                  <a:gd name="connsiteY2" fmla="*/ 171450 h 171450"/>
                  <a:gd name="connsiteX3" fmla="*/ 0 w 38100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7145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714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2038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</p:grpSp>
      </p:grpSp>
      <p:sp>
        <p:nvSpPr>
          <p:cNvPr id="119" name="TextBox 49">
            <a:extLst>
              <a:ext uri="{FF2B5EF4-FFF2-40B4-BE49-F238E27FC236}">
                <a16:creationId xmlns:a16="http://schemas.microsoft.com/office/drawing/2014/main" id="{EDF51AE3-8575-4F98-A02A-95B82FC55B6C}"/>
              </a:ext>
            </a:extLst>
          </p:cNvPr>
          <p:cNvSpPr txBox="1"/>
          <p:nvPr/>
        </p:nvSpPr>
        <p:spPr>
          <a:xfrm>
            <a:off x="3619273" y="123255"/>
            <a:ext cx="455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WHAT'S THE PROBLEM?</a:t>
            </a:r>
            <a:endParaRPr lang="en-US" sz="3200" b="1" i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94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2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0C420A-A4AD-4460-9A1F-9E7A904E0051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3B5998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9" name="TextBox 49">
            <a:extLst>
              <a:ext uri="{FF2B5EF4-FFF2-40B4-BE49-F238E27FC236}">
                <a16:creationId xmlns:a16="http://schemas.microsoft.com/office/drawing/2014/main" id="{EDF51AE3-8575-4F98-A02A-95B82FC55B6C}"/>
              </a:ext>
            </a:extLst>
          </p:cNvPr>
          <p:cNvSpPr txBox="1"/>
          <p:nvPr/>
        </p:nvSpPr>
        <p:spPr>
          <a:xfrm>
            <a:off x="3619273" y="123255"/>
            <a:ext cx="455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THIS IS THE PROBLEM</a:t>
            </a:r>
            <a:endParaRPr lang="en-US" sz="3200" b="1" i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pic>
        <p:nvPicPr>
          <p:cNvPr id="2062" name="Picture 14" descr="Vegetação aquática toma conta das águas da represa de Guarapiranga, zona Sul de São Paulo. Foto: JOSÉ LUIS DA CONCEIÇÃO/AE">
            <a:extLst>
              <a:ext uri="{FF2B5EF4-FFF2-40B4-BE49-F238E27FC236}">
                <a16:creationId xmlns:a16="http://schemas.microsoft.com/office/drawing/2014/main" id="{168850C5-81C9-4DB1-A9B8-F8A495A2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65" y="932230"/>
            <a:ext cx="6926669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getação aquática toma conta das águas da represa do Guarapiranga, zona Sul de São Paulo. Foto: JOSÉ LUIS DA CONCEIÇÃO/AE">
            <a:extLst>
              <a:ext uri="{FF2B5EF4-FFF2-40B4-BE49-F238E27FC236}">
                <a16:creationId xmlns:a16="http://schemas.microsoft.com/office/drawing/2014/main" id="{7F4C8D6C-D01F-4D07-9C78-2BDFFAE0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3" y="923326"/>
            <a:ext cx="864455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Área de Mineração próxima à represa do Guarapiranga, zona Sul de São Paulo. Foto: JOSÉ LUIS DA CONCEIÇÃO/AE">
            <a:extLst>
              <a:ext uri="{FF2B5EF4-FFF2-40B4-BE49-F238E27FC236}">
                <a16:creationId xmlns:a16="http://schemas.microsoft.com/office/drawing/2014/main" id="{DBD5389B-6438-494D-86CF-5D24E313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3" y="926619"/>
            <a:ext cx="864455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xtensa faixa de plantas aquáticas que crescem ao longo da represa do Guarapiranga, zona Sul de São Paulo. Foto: JOSÉ LUIS DA CONCEIÇÃO/AE">
            <a:extLst>
              <a:ext uri="{FF2B5EF4-FFF2-40B4-BE49-F238E27FC236}">
                <a16:creationId xmlns:a16="http://schemas.microsoft.com/office/drawing/2014/main" id="{CFEA6D62-8B62-4936-97E6-67334DF0F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3" y="926619"/>
            <a:ext cx="864455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lantas aquáticas que crescem ao longo da represa de Guarapiranga, zona Sul de São Paulo. Foto: JOSÉ LUIS DA CONCEIÇÃO/AE">
            <a:extLst>
              <a:ext uri="{FF2B5EF4-FFF2-40B4-BE49-F238E27FC236}">
                <a16:creationId xmlns:a16="http://schemas.microsoft.com/office/drawing/2014/main" id="{D74B4120-62FA-41CB-B09B-B0937A9E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3" y="938545"/>
            <a:ext cx="864455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Vegetação aquática toma conta das águas da represa de Guarapiranga, zona Sul de São Paulo. Foto: JOSÉ LUIS DA CONCEIÇÃO/AE">
            <a:extLst>
              <a:ext uri="{FF2B5EF4-FFF2-40B4-BE49-F238E27FC236}">
                <a16:creationId xmlns:a16="http://schemas.microsoft.com/office/drawing/2014/main" id="{5C10388F-F20B-4F7E-A4DC-F9D0B925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3" y="961097"/>
            <a:ext cx="864455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49">
            <a:extLst>
              <a:ext uri="{FF2B5EF4-FFF2-40B4-BE49-F238E27FC236}">
                <a16:creationId xmlns:a16="http://schemas.microsoft.com/office/drawing/2014/main" id="{D7A3011E-0B4B-469E-9B1B-AAFF4BCC3014}"/>
              </a:ext>
            </a:extLst>
          </p:cNvPr>
          <p:cNvSpPr txBox="1"/>
          <p:nvPr/>
        </p:nvSpPr>
        <p:spPr>
          <a:xfrm>
            <a:off x="2434473" y="978060"/>
            <a:ext cx="692666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w Cen MT" panose="020B0602020104020603" pitchFamily="34" charset="0"/>
              </a:rPr>
              <a:t>EUTROPHICATION </a:t>
            </a:r>
            <a:endParaRPr lang="pt-BR" sz="6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35" name="TextBox 49">
            <a:extLst>
              <a:ext uri="{FF2B5EF4-FFF2-40B4-BE49-F238E27FC236}">
                <a16:creationId xmlns:a16="http://schemas.microsoft.com/office/drawing/2014/main" id="{898C3B87-EA95-4F02-9BFB-E7B32D6FD3A5}"/>
              </a:ext>
            </a:extLst>
          </p:cNvPr>
          <p:cNvSpPr txBox="1"/>
          <p:nvPr/>
        </p:nvSpPr>
        <p:spPr>
          <a:xfrm>
            <a:off x="2205617" y="5325942"/>
            <a:ext cx="65590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w Cen MT" panose="020B0602020104020603" pitchFamily="34" charset="0"/>
              </a:rPr>
              <a:t>N </a:t>
            </a:r>
            <a:endParaRPr lang="pt-BR" sz="6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36" name="TextBox 49">
            <a:extLst>
              <a:ext uri="{FF2B5EF4-FFF2-40B4-BE49-F238E27FC236}">
                <a16:creationId xmlns:a16="http://schemas.microsoft.com/office/drawing/2014/main" id="{AA71981E-F227-47BB-B911-9BD6EB240F4A}"/>
              </a:ext>
            </a:extLst>
          </p:cNvPr>
          <p:cNvSpPr txBox="1"/>
          <p:nvPr/>
        </p:nvSpPr>
        <p:spPr>
          <a:xfrm>
            <a:off x="9101623" y="5325942"/>
            <a:ext cx="655903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FF0000"/>
                </a:solidFill>
                <a:latin typeface="Tw Cen MT" panose="020B0602020104020603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9803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A135B4A-025E-4BCB-9716-A71AFF13DA5A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Guarapiranga_ok">
            <a:hlinkClick r:id="" action="ppaction://media"/>
            <a:extLst>
              <a:ext uri="{FF2B5EF4-FFF2-40B4-BE49-F238E27FC236}">
                <a16:creationId xmlns:a16="http://schemas.microsoft.com/office/drawing/2014/main" id="{A7E1F2F2-8EA3-4098-833F-BBDA534FB3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747" y="767622"/>
            <a:ext cx="10730505" cy="5952716"/>
          </a:xfrm>
          <a:prstGeom prst="rect">
            <a:avLst/>
          </a:prstGeom>
        </p:spPr>
      </p:pic>
      <p:sp>
        <p:nvSpPr>
          <p:cNvPr id="15" name="TextBox 49">
            <a:extLst>
              <a:ext uri="{FF2B5EF4-FFF2-40B4-BE49-F238E27FC236}">
                <a16:creationId xmlns:a16="http://schemas.microsoft.com/office/drawing/2014/main" id="{9A590BD7-29C7-4978-9901-7AFE2BBE8D98}"/>
              </a:ext>
            </a:extLst>
          </p:cNvPr>
          <p:cNvSpPr txBox="1"/>
          <p:nvPr/>
        </p:nvSpPr>
        <p:spPr>
          <a:xfrm>
            <a:off x="730747" y="779147"/>
            <a:ext cx="428202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Guarapiranga </a:t>
            </a:r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Reservoir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271EBAE-7FE3-43A5-8C13-D7E4A43470CF}"/>
              </a:ext>
            </a:extLst>
          </p:cNvPr>
          <p:cNvSpPr txBox="1"/>
          <p:nvPr/>
        </p:nvSpPr>
        <p:spPr>
          <a:xfrm>
            <a:off x="7914534" y="4946969"/>
            <a:ext cx="3140153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Area: 33,91 km².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Capacity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: 171 000 000 m³.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Supply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: 5,8 M </a:t>
            </a:r>
            <a:r>
              <a:rPr 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people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  <a:p>
            <a:pPr algn="just"/>
            <a:r>
              <a:rPr lang="pt-BR" sz="20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Managed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: SABESP</a:t>
            </a: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650D1DE0-C597-43EC-B60A-4F9A2DA4D826}"/>
              </a:ext>
            </a:extLst>
          </p:cNvPr>
          <p:cNvSpPr txBox="1"/>
          <p:nvPr/>
        </p:nvSpPr>
        <p:spPr>
          <a:xfrm>
            <a:off x="3619273" y="123255"/>
            <a:ext cx="455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WHERE IS THE PROBLEM?</a:t>
            </a:r>
            <a:endParaRPr lang="en-US" sz="3200" b="1" i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5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40C420A-A4AD-4460-9A1F-9E7A904E0051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15C7223C-98A7-472A-B30D-333D0C2FB556}"/>
              </a:ext>
            </a:extLst>
          </p:cNvPr>
          <p:cNvSpPr txBox="1"/>
          <p:nvPr/>
        </p:nvSpPr>
        <p:spPr>
          <a:xfrm>
            <a:off x="4148935" y="149189"/>
            <a:ext cx="389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PROJECT GOAL</a:t>
            </a:r>
          </a:p>
        </p:txBody>
      </p:sp>
      <p:sp>
        <p:nvSpPr>
          <p:cNvPr id="9" name="TextBox 57">
            <a:extLst>
              <a:ext uri="{FF2B5EF4-FFF2-40B4-BE49-F238E27FC236}">
                <a16:creationId xmlns:a16="http://schemas.microsoft.com/office/drawing/2014/main" id="{092B4862-762C-4472-B683-F4F975529D5E}"/>
              </a:ext>
            </a:extLst>
          </p:cNvPr>
          <p:cNvSpPr txBox="1"/>
          <p:nvPr/>
        </p:nvSpPr>
        <p:spPr>
          <a:xfrm>
            <a:off x="168724" y="2297968"/>
            <a:ext cx="11854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u="sng" dirty="0">
                <a:solidFill>
                  <a:srgbClr val="203864"/>
                </a:solidFill>
                <a:latin typeface="Tw Cen MT" panose="020B0602020104020603" pitchFamily="34" charset="0"/>
              </a:rPr>
              <a:t>Development a water quality management model</a:t>
            </a:r>
            <a:r>
              <a:rPr lang="en-US" sz="4400" dirty="0">
                <a:solidFill>
                  <a:srgbClr val="203864"/>
                </a:solidFill>
                <a:latin typeface="Tw Cen MT" panose="020B0602020104020603" pitchFamily="34" charset="0"/>
              </a:rPr>
              <a:t>, based on </a:t>
            </a:r>
            <a:r>
              <a:rPr lang="en-US" sz="4400" i="1" dirty="0">
                <a:solidFill>
                  <a:srgbClr val="203864"/>
                </a:solidFill>
                <a:latin typeface="Tw Cen MT" panose="020B0602020104020603" pitchFamily="34" charset="0"/>
              </a:rPr>
              <a:t>system dynamics </a:t>
            </a:r>
            <a:r>
              <a:rPr lang="en-US" sz="4400" dirty="0">
                <a:solidFill>
                  <a:srgbClr val="203864"/>
                </a:solidFill>
                <a:latin typeface="Tw Cen MT" panose="020B0602020104020603" pitchFamily="34" charset="0"/>
              </a:rPr>
              <a:t>modeling, using the Guarapiranga reservoir - São Paulo - Brazil as a case study.</a:t>
            </a:r>
            <a:endParaRPr lang="pt-BR" sz="4400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7F3414F6-3003-47D2-A1D7-150161ACA5F7}"/>
              </a:ext>
            </a:extLst>
          </p:cNvPr>
          <p:cNvSpPr txBox="1"/>
          <p:nvPr/>
        </p:nvSpPr>
        <p:spPr>
          <a:xfrm>
            <a:off x="168724" y="1143750"/>
            <a:ext cx="1178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MODELING</a:t>
            </a:r>
            <a:r>
              <a:rPr lang="en-US" sz="3200" b="1" dirty="0">
                <a:latin typeface="Tw Cen MT" panose="020B0602020104020603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TOOL FOR WATER RESOURCE QUALITY MONITORING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3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3C96AD8-BB21-47D7-B2A2-C27EF07AC767}"/>
              </a:ext>
            </a:extLst>
          </p:cNvPr>
          <p:cNvSpPr/>
          <p:nvPr/>
        </p:nvSpPr>
        <p:spPr>
          <a:xfrm>
            <a:off x="0" y="149189"/>
            <a:ext cx="12192000" cy="561723"/>
          </a:xfrm>
          <a:prstGeom prst="rect">
            <a:avLst/>
          </a:prstGeom>
          <a:ln w="28575">
            <a:solidFill>
              <a:srgbClr val="203864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135FD5FC-D92D-4E8F-9077-D4B7E5450234}"/>
              </a:ext>
            </a:extLst>
          </p:cNvPr>
          <p:cNvSpPr txBox="1"/>
          <p:nvPr/>
        </p:nvSpPr>
        <p:spPr>
          <a:xfrm>
            <a:off x="1849346" y="137662"/>
            <a:ext cx="849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03864"/>
                </a:solidFill>
                <a:latin typeface="Tw Cen MT" panose="020B0602020104020603" pitchFamily="34" charset="0"/>
              </a:rPr>
              <a:t>APPROACH – STRUCTURE</a:t>
            </a: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88D5B101-617D-45A6-ABE7-A6B235A55607}"/>
              </a:ext>
            </a:extLst>
          </p:cNvPr>
          <p:cNvSpPr txBox="1"/>
          <p:nvPr/>
        </p:nvSpPr>
        <p:spPr>
          <a:xfrm>
            <a:off x="861753" y="2894729"/>
            <a:ext cx="3665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Literature research.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Definition of the system to be studied.</a:t>
            </a: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D2C7CEDF-5EC2-4B16-919D-C06C94F0ACC8}"/>
              </a:ext>
            </a:extLst>
          </p:cNvPr>
          <p:cNvSpPr txBox="1"/>
          <p:nvPr/>
        </p:nvSpPr>
        <p:spPr>
          <a:xfrm>
            <a:off x="4499730" y="2922325"/>
            <a:ext cx="3165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System behavior.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System structure.</a:t>
            </a: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91C84953-E65E-457E-9B6F-B47C3EB578F4}"/>
              </a:ext>
            </a:extLst>
          </p:cNvPr>
          <p:cNvSpPr txBox="1"/>
          <p:nvPr/>
        </p:nvSpPr>
        <p:spPr>
          <a:xfrm>
            <a:off x="8165120" y="2922325"/>
            <a:ext cx="3898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Simulation.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Validation.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Proposal for decisions.</a:t>
            </a: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665E9066-0BB0-453C-B82D-9C9F06F738FA}"/>
              </a:ext>
            </a:extLst>
          </p:cNvPr>
          <p:cNvSpPr/>
          <p:nvPr/>
        </p:nvSpPr>
        <p:spPr>
          <a:xfrm>
            <a:off x="4475623" y="1779743"/>
            <a:ext cx="3432721" cy="967408"/>
          </a:xfrm>
          <a:prstGeom prst="chevron">
            <a:avLst/>
          </a:prstGeom>
          <a:noFill/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  <a:latin typeface="Tw Cen MT" panose="020B0602020104020603" pitchFamily="34" charset="0"/>
              </a:rPr>
              <a:t>MODELING</a:t>
            </a:r>
            <a:endParaRPr lang="en-US" b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703D2FCB-E92B-4C92-9261-E367FF5D76BB}"/>
              </a:ext>
            </a:extLst>
          </p:cNvPr>
          <p:cNvSpPr/>
          <p:nvPr/>
        </p:nvSpPr>
        <p:spPr>
          <a:xfrm>
            <a:off x="978088" y="1779743"/>
            <a:ext cx="3432721" cy="967408"/>
          </a:xfrm>
          <a:prstGeom prst="chevron">
            <a:avLst/>
          </a:prstGeom>
          <a:noFill/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  <a:latin typeface="Tw Cen MT" panose="020B0602020104020603" pitchFamily="34" charset="0"/>
              </a:rPr>
              <a:t>CHARACTERIZATION</a:t>
            </a:r>
            <a:endParaRPr lang="en-US" b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8EBC2BC-9E05-44F8-986E-BF1A761847CF}"/>
              </a:ext>
            </a:extLst>
          </p:cNvPr>
          <p:cNvSpPr/>
          <p:nvPr/>
        </p:nvSpPr>
        <p:spPr>
          <a:xfrm>
            <a:off x="7973159" y="1802078"/>
            <a:ext cx="3432721" cy="967408"/>
          </a:xfrm>
          <a:prstGeom prst="chevron">
            <a:avLst/>
          </a:prstGeom>
          <a:noFill/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  <a:latin typeface="Tw Cen MT" panose="020B0602020104020603" pitchFamily="34" charset="0"/>
              </a:rPr>
              <a:t>MODEL RESOLUTION</a:t>
            </a:r>
            <a:endParaRPr lang="en-US" b="1" dirty="0">
              <a:solidFill>
                <a:srgbClr val="203864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C2E934C3-39D9-45A2-9365-F780A1B77019}"/>
              </a:ext>
            </a:extLst>
          </p:cNvPr>
          <p:cNvSpPr txBox="1"/>
          <p:nvPr/>
        </p:nvSpPr>
        <p:spPr>
          <a:xfrm>
            <a:off x="2631999" y="5464282"/>
            <a:ext cx="943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Adapted from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Beiler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et al. (2020). Reverse logistics system analysis of a Brazilian beverage company: An exploratory study.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Journal of Cleaner Production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, 274, 122624.</a:t>
            </a:r>
          </a:p>
        </p:txBody>
      </p:sp>
    </p:spTree>
    <p:extLst>
      <p:ext uri="{BB962C8B-B14F-4D97-AF65-F5344CB8AC3E}">
        <p14:creationId xmlns:p14="http://schemas.microsoft.com/office/powerpoint/2010/main" val="92668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" grpId="0" animBg="1"/>
      <p:bldP spid="11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20297</TotalTime>
  <Words>359</Words>
  <Application>Microsoft Office PowerPoint</Application>
  <PresentationFormat>Widescreen</PresentationFormat>
  <Paragraphs>84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Adina</cp:lastModifiedBy>
  <cp:revision>472</cp:revision>
  <dcterms:created xsi:type="dcterms:W3CDTF">2017-10-30T13:02:30Z</dcterms:created>
  <dcterms:modified xsi:type="dcterms:W3CDTF">2021-04-09T16:06:10Z</dcterms:modified>
</cp:coreProperties>
</file>