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8" r:id="rId5"/>
    <p:sldId id="267" r:id="rId6"/>
    <p:sldId id="258" r:id="rId7"/>
    <p:sldId id="262" r:id="rId8"/>
    <p:sldId id="263" r:id="rId9"/>
    <p:sldId id="265" r:id="rId10"/>
    <p:sldId id="264" r:id="rId11"/>
    <p:sldId id="260" r:id="rId12"/>
    <p:sldId id="273" r:id="rId13"/>
    <p:sldId id="269" r:id="rId14"/>
    <p:sldId id="271" r:id="rId15"/>
    <p:sldId id="272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624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426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959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457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133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219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535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313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536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921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391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0738-9115-4876-B22C-00F622FCC5B9}" type="datetimeFigureOut">
              <a:rPr lang="en-ZA" smtClean="0"/>
              <a:t>2019/05/08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765D0-9F04-42DB-8B39-EBC7090D00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98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rc.org.za/mdocs-posts/kv-365-18/kv-365-18-2/?sf_paged=18" TargetMode="External"/><Relationship Id="rId3" Type="http://schemas.openxmlformats.org/officeDocument/2006/relationships/hyperlink" Target="https://iopscience.iop.org/article/10.1088/1748-9326/aaa9c6" TargetMode="External"/><Relationship Id="rId7" Type="http://schemas.openxmlformats.org/officeDocument/2006/relationships/hyperlink" Target="https://www.sciencedirect.com/science/article/pii/S2214581815001251" TargetMode="External"/><Relationship Id="rId2" Type="http://schemas.openxmlformats.org/officeDocument/2006/relationships/hyperlink" Target="https://iopscience.iop.org/article/10.1088/1748-9326/ab076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direct.com/science/article/pii/S0959378017300031" TargetMode="External"/><Relationship Id="rId5" Type="http://schemas.openxmlformats.org/officeDocument/2006/relationships/hyperlink" Target="https://link.springer.com/article/10.1007/s13412-016-0378-5" TargetMode="External"/><Relationship Id="rId4" Type="http://schemas.openxmlformats.org/officeDocument/2006/relationships/hyperlink" Target="https://www.mdpi.com/2073-4441/7/10/580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748" y="0"/>
            <a:ext cx="9144000" cy="2387600"/>
          </a:xfrm>
        </p:spPr>
        <p:txBody>
          <a:bodyPr/>
          <a:lstStyle/>
          <a:p>
            <a:r>
              <a:rPr lang="en-ZA" b="1" dirty="0" smtClean="0"/>
              <a:t>Progress on Cape Town’s ULL:</a:t>
            </a:r>
            <a:br>
              <a:rPr lang="en-ZA" b="1" dirty="0" smtClean="0"/>
            </a:br>
            <a:r>
              <a:rPr lang="en-ZA" b="1" dirty="0" smtClean="0"/>
              <a:t>Water </a:t>
            </a:r>
            <a:r>
              <a:rPr lang="en-ZA" b="1" dirty="0" smtClean="0"/>
              <a:t>Hub</a:t>
            </a:r>
            <a:endParaRPr lang="en-ZA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7748" y="5000049"/>
            <a:ext cx="9144000" cy="1655762"/>
          </a:xfrm>
        </p:spPr>
        <p:txBody>
          <a:bodyPr>
            <a:noAutofit/>
          </a:bodyPr>
          <a:lstStyle/>
          <a:p>
            <a:endParaRPr lang="en-ZA" sz="3600" dirty="0"/>
          </a:p>
          <a:p>
            <a:r>
              <a:rPr lang="en-ZA" sz="3600" dirty="0" smtClean="0"/>
              <a:t>May 2019</a:t>
            </a:r>
            <a:endParaRPr lang="en-ZA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794768" y="3264462"/>
            <a:ext cx="6409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Photos – telling the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Some gaps identified from FEW nexus literature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References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175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4172" y="223025"/>
            <a:ext cx="4793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/>
              <a:t>Next steps and longer term</a:t>
            </a:r>
            <a:endParaRPr lang="en-ZA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3725" y="807800"/>
            <a:ext cx="1025400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Seek funding for the South African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Complete demonstration permaculture, hydroponics and aquaponics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Determine health risks of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Enlist interest and commitment from local resident: urban poor living in adjacent informal settlement: collaborate and reach agreement on forms of business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Training for participants in business enterprise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Map current nexus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Build stakeholder interest from local town, businesses and tourism industry, municipality and local farmers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Establish co-operation for local market produce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Develop appropriate analytical tool(s) to assess the FEW nexus and evaluate changing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/>
              <a:t>Draft policy for local municipality and includes FEW in SDGs 2, 6 and 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 smtClean="0"/>
          </a:p>
        </p:txBody>
      </p:sp>
    </p:spTree>
    <p:extLst>
      <p:ext uri="{BB962C8B-B14F-4D97-AF65-F5344CB8AC3E}">
        <p14:creationId xmlns:p14="http://schemas.microsoft.com/office/powerpoint/2010/main" val="6158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937" y="200723"/>
            <a:ext cx="10242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/>
              <a:t>Selected of gaps in FEW: identified from recent literature #1</a:t>
            </a:r>
            <a:endParaRPr lang="en-ZA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6117" y="856357"/>
            <a:ext cx="118202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Limited consideration to multi-scalar interactions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Issues of institutional structure, governance, equity resource access and behaviour underdeveloped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Quantification of FEW flows of urban metabolism in isolation rather than a nexus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Political and socio-economic factors shaping flows tend to be ignored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Lack of integration of heterogeneous models and approaches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Limited understanding of linkages between urban consumption and transboundary flows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Role of actors and institutions in shaping resource access, distribution, use and fair trade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Limited case study material in co-production of knowledge with stakeholders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Practices and outcome resulting from interdisciplinary and transdisciplinary collaboration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Role of how informal networks of actors manage FEW resources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Nexus methods fall short of capturing interactions among water, energy and food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Assessment favour a quantitative approach – limited social science methods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Nexus remains largely conceptual: analytical tools are limited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Key features of analytical approach that need attention: innovation; influence of context; collaboration; and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2342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8937" y="200723"/>
            <a:ext cx="9805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b="1" dirty="0" smtClean="0"/>
              <a:t>Selected gaps in FEW: identified from recent literature #2</a:t>
            </a:r>
            <a:endParaRPr lang="en-ZA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6117" y="856357"/>
            <a:ext cx="118202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Three governance gaps: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conditions for cross-sector co-ordination and collaboration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Dynamics that influence the nexus beyond cross-sector interactions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Political and cognitive factors as determinants of policy change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Clarity on overarching objectives and guiding principles of nexus concept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Clarity on how policy coherence could be achieved through different pathways and different outcomes for different stakeholders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Need to develop a unifying framework of nexus research to share solution-oriented common goals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Limited application of local to global connected nexus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In South Africa a need for: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ZA" sz="2400" dirty="0" smtClean="0"/>
              <a:t>an </a:t>
            </a:r>
            <a:r>
              <a:rPr lang="en-ZA" sz="2400" dirty="0"/>
              <a:t>integrated model, metrics and indices to assess </a:t>
            </a:r>
            <a:r>
              <a:rPr lang="en-ZA" sz="2400" dirty="0" smtClean="0"/>
              <a:t>the nexus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ZA" sz="2400" dirty="0"/>
              <a:t>translation of existing knowledge to inform policies for integrated sustainable resource management </a:t>
            </a:r>
            <a:endParaRPr lang="en-ZA" sz="2400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ZA" sz="2400" dirty="0"/>
              <a:t>participatory research aimed at demonstrating the applicability of the WEF nexus at the local level</a:t>
            </a:r>
            <a:endParaRPr lang="en-ZA" sz="2400" dirty="0" smtClean="0"/>
          </a:p>
        </p:txBody>
      </p:sp>
    </p:spTree>
    <p:extLst>
      <p:ext uri="{BB962C8B-B14F-4D97-AF65-F5344CB8AC3E}">
        <p14:creationId xmlns:p14="http://schemas.microsoft.com/office/powerpoint/2010/main" val="231699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334536" y="0"/>
            <a:ext cx="11351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302" y="0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 smtClean="0"/>
              <a:t>References</a:t>
            </a:r>
            <a:endParaRPr lang="en-ZA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617032" y="523220"/>
            <a:ext cx="10623395" cy="6052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ZA" sz="1600" b="1" dirty="0">
                <a:solidFill>
                  <a:srgbClr val="222222"/>
                </a:solidFill>
                <a:ea typeface="Calibri" panose="020F0502020204030204" pitchFamily="34" charset="0"/>
                <a:cs typeface="Calibri-Bold"/>
              </a:rPr>
              <a:t>A 40-Year Review of Food-Energy-Water Nexus Literature with a Focus on the Urban</a:t>
            </a:r>
            <a:endParaRPr lang="en-ZA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6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Joshua P. Newell, Benjamin Goldstein, and Alec </a:t>
            </a:r>
            <a:r>
              <a:rPr lang="en-ZA" sz="16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Foster </a:t>
            </a:r>
            <a:r>
              <a:rPr lang="en-ZA" sz="1600" dirty="0">
                <a:hlinkClick r:id="rId2"/>
              </a:rPr>
              <a:t>https://</a:t>
            </a:r>
            <a:r>
              <a:rPr lang="en-ZA" sz="1600" dirty="0" smtClean="0">
                <a:hlinkClick r:id="rId2"/>
              </a:rPr>
              <a:t>iopscience.iop.org/article/10.1088/1748-9326/ab0767</a:t>
            </a:r>
            <a:endParaRPr lang="en-ZA" sz="1600" dirty="0" smtClean="0"/>
          </a:p>
          <a:p>
            <a:r>
              <a:rPr lang="en-ZA" sz="1600" dirty="0"/>
              <a:t>The Water-Energy-Food Nexus: A systematic review of methods for nexus assessment</a:t>
            </a:r>
          </a:p>
          <a:p>
            <a:r>
              <a:rPr lang="en-ZA" sz="1600" dirty="0" err="1"/>
              <a:t>Tamee</a:t>
            </a:r>
            <a:r>
              <a:rPr lang="en-ZA" sz="1600" dirty="0"/>
              <a:t> R Albrecht, Arica </a:t>
            </a:r>
            <a:r>
              <a:rPr lang="en-ZA" sz="1600" dirty="0" err="1"/>
              <a:t>Crootof</a:t>
            </a:r>
            <a:r>
              <a:rPr lang="en-ZA" sz="1600" dirty="0"/>
              <a:t> and Christopher A </a:t>
            </a:r>
            <a:r>
              <a:rPr lang="en-ZA" sz="1600" dirty="0" smtClean="0"/>
              <a:t>Scott </a:t>
            </a:r>
            <a:r>
              <a:rPr lang="en-ZA" sz="1600" dirty="0">
                <a:hlinkClick r:id="rId3"/>
              </a:rPr>
              <a:t>https://</a:t>
            </a:r>
            <a:r>
              <a:rPr lang="en-ZA" sz="1600" dirty="0" smtClean="0">
                <a:hlinkClick r:id="rId3"/>
              </a:rPr>
              <a:t>iopscience.iop.org/article/10.1088/1748-9326/aaa9c6</a:t>
            </a:r>
            <a:endParaRPr lang="en-ZA" sz="1600" dirty="0" smtClean="0"/>
          </a:p>
          <a:p>
            <a:endParaRPr lang="en-ZA" sz="1600" dirty="0"/>
          </a:p>
          <a:p>
            <a:r>
              <a:rPr lang="en-ZA" sz="1600" b="1" dirty="0"/>
              <a:t>Methods of the Water-Energy-Food Nexus</a:t>
            </a:r>
            <a:endParaRPr lang="en-ZA" sz="1600" dirty="0"/>
          </a:p>
          <a:p>
            <a:r>
              <a:rPr lang="en-ZA" sz="1600" b="1" dirty="0"/>
              <a:t>Aiko Endo, Kimberly Burnett, </a:t>
            </a:r>
            <a:r>
              <a:rPr lang="en-ZA" sz="1600" b="1" dirty="0" err="1"/>
              <a:t>Pedcris</a:t>
            </a:r>
            <a:r>
              <a:rPr lang="en-ZA" sz="1600" b="1" dirty="0"/>
              <a:t> M. </a:t>
            </a:r>
            <a:r>
              <a:rPr lang="en-ZA" sz="1600" b="1" dirty="0" err="1"/>
              <a:t>Orencio</a:t>
            </a:r>
            <a:r>
              <a:rPr lang="en-ZA" sz="1600" b="1" dirty="0"/>
              <a:t>, </a:t>
            </a:r>
            <a:r>
              <a:rPr lang="en-ZA" sz="1600" b="1" dirty="0" err="1"/>
              <a:t>Terukazu</a:t>
            </a:r>
            <a:r>
              <a:rPr lang="en-ZA" sz="1600" b="1" dirty="0"/>
              <a:t> </a:t>
            </a:r>
            <a:r>
              <a:rPr lang="en-ZA" sz="1600" b="1" dirty="0" err="1"/>
              <a:t>Kumazawa</a:t>
            </a:r>
            <a:r>
              <a:rPr lang="en-ZA" sz="1600" b="1" dirty="0"/>
              <a:t>, </a:t>
            </a:r>
            <a:r>
              <a:rPr lang="en-ZA" sz="1600" dirty="0">
                <a:hlinkClick r:id="rId4"/>
              </a:rPr>
              <a:t>https://</a:t>
            </a:r>
            <a:r>
              <a:rPr lang="en-ZA" sz="1600" dirty="0" smtClean="0">
                <a:hlinkClick r:id="rId4"/>
              </a:rPr>
              <a:t>www.mdpi.com/2073-4441/7/10/5806</a:t>
            </a:r>
            <a:endParaRPr lang="en-ZA" sz="1600" dirty="0" smtClean="0"/>
          </a:p>
          <a:p>
            <a:endParaRPr lang="en-ZA" sz="1600" dirty="0"/>
          </a:p>
          <a:p>
            <a:r>
              <a:rPr lang="en-ZA" sz="1600" dirty="0"/>
              <a:t>Present and future of the water-energy-food nexus and the role of the community of practice</a:t>
            </a:r>
          </a:p>
          <a:p>
            <a:r>
              <a:rPr lang="en-ZA" sz="1600" dirty="0"/>
              <a:t>Rabi H. </a:t>
            </a:r>
            <a:r>
              <a:rPr lang="en-ZA" sz="1600" dirty="0" err="1"/>
              <a:t>Mohtar</a:t>
            </a:r>
            <a:r>
              <a:rPr lang="en-ZA" sz="1600" dirty="0"/>
              <a:t> &amp; Richard </a:t>
            </a:r>
            <a:r>
              <a:rPr lang="en-ZA" sz="1600" dirty="0" err="1"/>
              <a:t>Lawford</a:t>
            </a:r>
            <a:r>
              <a:rPr lang="en-ZA" sz="1600" dirty="0"/>
              <a:t> J Environ Stud </a:t>
            </a:r>
            <a:r>
              <a:rPr lang="en-ZA" sz="1600" dirty="0" err="1"/>
              <a:t>Sci</a:t>
            </a:r>
            <a:r>
              <a:rPr lang="en-ZA" sz="1600" dirty="0"/>
              <a:t> (2016) </a:t>
            </a:r>
            <a:r>
              <a:rPr lang="en-ZA" sz="1600" dirty="0" smtClean="0"/>
              <a:t>6:192–199 </a:t>
            </a:r>
          </a:p>
          <a:p>
            <a:r>
              <a:rPr lang="en-ZA" sz="1600" dirty="0">
                <a:hlinkClick r:id="rId5"/>
              </a:rPr>
              <a:t>https://</a:t>
            </a:r>
            <a:r>
              <a:rPr lang="en-ZA" sz="1600" dirty="0" smtClean="0">
                <a:hlinkClick r:id="rId5"/>
              </a:rPr>
              <a:t>link.springer.com/article/10.1007/s13412-016-0378-5</a:t>
            </a:r>
            <a:endParaRPr lang="en-ZA" sz="1600" dirty="0" smtClean="0"/>
          </a:p>
          <a:p>
            <a:endParaRPr lang="en-ZA" sz="1600" dirty="0"/>
          </a:p>
          <a:p>
            <a:r>
              <a:rPr lang="en-ZA" sz="1600" dirty="0"/>
              <a:t>Closing the governance gaps in the water-energy-food nexus: Insights from integrative governance</a:t>
            </a:r>
          </a:p>
          <a:p>
            <a:r>
              <a:rPr lang="en-ZA" sz="1600" dirty="0"/>
              <a:t>Nina </a:t>
            </a:r>
            <a:r>
              <a:rPr lang="en-ZA" sz="1600" dirty="0" err="1"/>
              <a:t>Weitz</a:t>
            </a:r>
            <a:r>
              <a:rPr lang="en-ZA" sz="1600" dirty="0"/>
              <a:t>, Claudia </a:t>
            </a:r>
            <a:r>
              <a:rPr lang="en-ZA" sz="1600" dirty="0" err="1"/>
              <a:t>Strambo</a:t>
            </a:r>
            <a:r>
              <a:rPr lang="en-ZA" sz="1600" dirty="0"/>
              <a:t>, Eric Kemp-Benedict, </a:t>
            </a:r>
            <a:r>
              <a:rPr lang="en-ZA" sz="1600" dirty="0" err="1"/>
              <a:t>Måns</a:t>
            </a:r>
            <a:r>
              <a:rPr lang="en-ZA" sz="1600" dirty="0"/>
              <a:t> Nilsson Global Environmental Change 45 (2017) </a:t>
            </a:r>
            <a:r>
              <a:rPr lang="en-ZA" sz="1600" dirty="0" smtClean="0"/>
              <a:t>165–173 </a:t>
            </a:r>
            <a:r>
              <a:rPr lang="en-ZA" sz="1600" dirty="0">
                <a:hlinkClick r:id="rId6"/>
              </a:rPr>
              <a:t>https://</a:t>
            </a:r>
            <a:r>
              <a:rPr lang="en-ZA" sz="1600" dirty="0" smtClean="0">
                <a:hlinkClick r:id="rId6"/>
              </a:rPr>
              <a:t>www.sciencedirect.com/science/article/pii/S0959378017300031</a:t>
            </a:r>
            <a:endParaRPr lang="en-ZA" sz="1600" dirty="0" smtClean="0"/>
          </a:p>
          <a:p>
            <a:endParaRPr lang="en-ZA" sz="1600" dirty="0"/>
          </a:p>
          <a:p>
            <a:r>
              <a:rPr lang="en-ZA" sz="1600" dirty="0"/>
              <a:t>A review of the current state of research on the water, energy, and food nexus Aiko Endo, Izumi </a:t>
            </a:r>
            <a:r>
              <a:rPr lang="en-ZA" sz="1600" dirty="0" err="1"/>
              <a:t>Tsurita</a:t>
            </a:r>
            <a:r>
              <a:rPr lang="en-ZA" sz="1600" dirty="0"/>
              <a:t>, Kimberly Burnett, </a:t>
            </a:r>
            <a:r>
              <a:rPr lang="en-ZA" sz="1600" dirty="0" err="1"/>
              <a:t>Pedcris</a:t>
            </a:r>
            <a:r>
              <a:rPr lang="en-ZA" sz="1600" dirty="0"/>
              <a:t> M. </a:t>
            </a:r>
            <a:r>
              <a:rPr lang="en-ZA" sz="1600" dirty="0" err="1"/>
              <a:t>Orencio</a:t>
            </a:r>
            <a:r>
              <a:rPr lang="en-ZA" sz="1600" dirty="0"/>
              <a:t>  Journal of Hydrology: Regional Studies 11 (2017) </a:t>
            </a:r>
            <a:r>
              <a:rPr lang="en-ZA" sz="1600" dirty="0" smtClean="0"/>
              <a:t>20–30 </a:t>
            </a:r>
            <a:r>
              <a:rPr lang="en-ZA" sz="1600" dirty="0" smtClean="0">
                <a:hlinkClick r:id="rId7"/>
              </a:rPr>
              <a:t>https</a:t>
            </a:r>
            <a:r>
              <a:rPr lang="en-ZA" sz="1600" dirty="0">
                <a:hlinkClick r:id="rId7"/>
              </a:rPr>
              <a:t>://www.sciencedirect.com/science/article/pii/S2214581815001251</a:t>
            </a:r>
            <a:endParaRPr lang="en-ZA" sz="1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ZA" sz="16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600" dirty="0"/>
              <a:t>T </a:t>
            </a:r>
            <a:r>
              <a:rPr lang="en-ZA" sz="1600" dirty="0" err="1"/>
              <a:t>Mabhaudhi</a:t>
            </a:r>
            <a:r>
              <a:rPr lang="en-ZA" sz="1600" dirty="0"/>
              <a:t>, G Simpson, J Badenhorst, M Mohammed, T </a:t>
            </a:r>
            <a:r>
              <a:rPr lang="en-ZA" sz="1600" dirty="0" err="1"/>
              <a:t>Motongera</a:t>
            </a:r>
            <a:r>
              <a:rPr lang="en-ZA" sz="1600" dirty="0"/>
              <a:t>, A </a:t>
            </a:r>
            <a:r>
              <a:rPr lang="en-ZA" sz="1600" dirty="0" err="1"/>
              <a:t>Senzanje</a:t>
            </a:r>
            <a:r>
              <a:rPr lang="en-ZA" sz="1600" dirty="0"/>
              <a:t> and A </a:t>
            </a:r>
            <a:r>
              <a:rPr lang="en-ZA" sz="1600" dirty="0" err="1"/>
              <a:t>Jewitt</a:t>
            </a:r>
            <a:r>
              <a:rPr lang="en-ZA" sz="1600" dirty="0"/>
              <a:t> 2018 Assessing the State of the Water-Energy-Food (WEF) Nexus in South Africa WRC Report No KV 365/18 </a:t>
            </a:r>
            <a:r>
              <a:rPr lang="en-ZA" sz="1600" dirty="0" smtClean="0"/>
              <a:t> </a:t>
            </a:r>
            <a:r>
              <a:rPr lang="en-ZA" sz="1600" dirty="0">
                <a:hlinkClick r:id="rId8"/>
              </a:rPr>
              <a:t>http://www.wrc.org.za/mdocs-posts/kv-365-18/kv-365-18-2/?sf_paged=18</a:t>
            </a:r>
            <a:endParaRPr lang="en-ZA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160168" y="1467853"/>
            <a:ext cx="2767264" cy="10106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16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48" r="18044"/>
          <a:stretch/>
        </p:blipFill>
        <p:spPr>
          <a:xfrm>
            <a:off x="3122341" y="890280"/>
            <a:ext cx="6133171" cy="5747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1784" y="188640"/>
            <a:ext cx="3592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2800" b="1" dirty="0">
                <a:solidFill>
                  <a:schemeClr val="bg1"/>
                </a:solidFill>
              </a:rPr>
              <a:t>Reduction in Ammonia</a:t>
            </a:r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8064209">
            <a:off x="2118205" y="2844818"/>
            <a:ext cx="1557877" cy="184286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chemeClr val="tx1"/>
                </a:solidFill>
              </a:rPr>
              <a:t>Input water</a:t>
            </a:r>
            <a:endParaRPr lang="en-ZA" dirty="0">
              <a:solidFill>
                <a:schemeClr val="tx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 rot="732587">
            <a:off x="4907221" y="2213457"/>
            <a:ext cx="1212551" cy="209642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chemeClr val="tx1"/>
                </a:solidFill>
              </a:rPr>
              <a:t>Best cells</a:t>
            </a:r>
            <a:endParaRPr lang="en-Z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2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711640"/>
              </p:ext>
            </p:extLst>
          </p:nvPr>
        </p:nvGraphicFramePr>
        <p:xfrm>
          <a:off x="698810" y="1703534"/>
          <a:ext cx="10794380" cy="4060532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4644095"/>
                <a:gridCol w="6150285"/>
              </a:tblGrid>
              <a:tr h="923693"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Parameter</a:t>
                      </a:r>
                      <a:endParaRPr lang="en-Z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Results : influent vs effluent</a:t>
                      </a:r>
                      <a:endParaRPr lang="en-ZA" sz="2400" b="1" dirty="0"/>
                    </a:p>
                  </a:txBody>
                  <a:tcPr/>
                </a:tc>
              </a:tr>
              <a:tr h="923693">
                <a:tc>
                  <a:txBody>
                    <a:bodyPr/>
                    <a:lstStyle/>
                    <a:p>
                      <a:r>
                        <a:rPr lang="en-ZA" sz="2400" b="1" dirty="0" err="1" smtClean="0"/>
                        <a:t>E.Coli</a:t>
                      </a:r>
                      <a:r>
                        <a:rPr lang="en-ZA" sz="2400" b="1" dirty="0" smtClean="0"/>
                        <a:t> (Counts / 100</a:t>
                      </a:r>
                      <a:r>
                        <a:rPr lang="en-ZA" sz="2400" b="1" baseline="0" dirty="0" smtClean="0"/>
                        <a:t> ml) </a:t>
                      </a:r>
                      <a:r>
                        <a:rPr lang="en-ZA" sz="2400" b="1" dirty="0" err="1" smtClean="0"/>
                        <a:t>cfu</a:t>
                      </a:r>
                      <a:r>
                        <a:rPr lang="en-ZA" sz="2400" b="1" baseline="0" dirty="0" smtClean="0"/>
                        <a:t> </a:t>
                      </a:r>
                      <a:endParaRPr lang="en-Z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Influent</a:t>
                      </a:r>
                      <a:r>
                        <a:rPr lang="en-ZA" sz="2400" b="1" baseline="0" dirty="0" smtClean="0"/>
                        <a:t> upper range 80 000 -120 000 to &lt;8</a:t>
                      </a:r>
                      <a:endParaRPr lang="en-ZA" sz="2400" b="1" dirty="0"/>
                    </a:p>
                  </a:txBody>
                  <a:tcPr/>
                </a:tc>
              </a:tr>
              <a:tr h="923693"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Orthophosphate PO</a:t>
                      </a:r>
                      <a:r>
                        <a:rPr lang="en-ZA" sz="2400" b="1" baseline="-25000" dirty="0" smtClean="0"/>
                        <a:t>4</a:t>
                      </a:r>
                      <a:r>
                        <a:rPr lang="en-ZA" sz="2400" b="1" baseline="30000" dirty="0" smtClean="0"/>
                        <a:t>-3 </a:t>
                      </a:r>
                      <a:r>
                        <a:rPr lang="en-ZA" sz="2400" b="1" baseline="0" dirty="0" smtClean="0"/>
                        <a:t>mg/L</a:t>
                      </a:r>
                      <a:endParaRPr lang="en-ZA" sz="24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Influent</a:t>
                      </a:r>
                      <a:r>
                        <a:rPr lang="en-ZA" sz="2400" b="1" baseline="0" dirty="0" smtClean="0"/>
                        <a:t> upper range 4.5 to 6.5 to &lt;0.8 </a:t>
                      </a:r>
                      <a:endParaRPr lang="en-ZA" sz="2400" b="1" dirty="0"/>
                    </a:p>
                  </a:txBody>
                  <a:tcPr/>
                </a:tc>
              </a:tr>
              <a:tr h="923693">
                <a:tc>
                  <a:txBody>
                    <a:bodyPr/>
                    <a:lstStyle/>
                    <a:p>
                      <a:r>
                        <a:rPr lang="en-ZA" sz="2400" b="1" dirty="0" smtClean="0"/>
                        <a:t>Ammonia-Nitrogen NH</a:t>
                      </a:r>
                      <a:r>
                        <a:rPr lang="en-ZA" sz="2400" b="1" baseline="-25000" dirty="0" smtClean="0"/>
                        <a:t>3</a:t>
                      </a:r>
                      <a:r>
                        <a:rPr lang="en-ZA" sz="2400" b="1" dirty="0" smtClean="0"/>
                        <a:t>-N mg/L</a:t>
                      </a:r>
                      <a:endParaRPr lang="en-ZA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400" b="1" dirty="0" smtClean="0"/>
                        <a:t>Influent upper</a:t>
                      </a:r>
                      <a:r>
                        <a:rPr lang="en-ZA" sz="2400" b="1" baseline="0" dirty="0" smtClean="0"/>
                        <a:t> range between 30 to 40 to &lt;1.2 </a:t>
                      </a:r>
                      <a:endParaRPr lang="en-ZA" sz="2400" b="1" dirty="0" smtClean="0"/>
                    </a:p>
                  </a:txBody>
                  <a:tcPr/>
                </a:tc>
              </a:tr>
              <a:tr h="120804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0654" y="499347"/>
            <a:ext cx="10883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dirty="0">
                <a:solidFill>
                  <a:schemeClr val="accent4"/>
                </a:solidFill>
              </a:rPr>
              <a:t>Selection of results from </a:t>
            </a:r>
            <a:r>
              <a:rPr lang="en-ZA" sz="3200" dirty="0" err="1">
                <a:solidFill>
                  <a:schemeClr val="accent4"/>
                </a:solidFill>
              </a:rPr>
              <a:t>biofiter</a:t>
            </a:r>
            <a:r>
              <a:rPr lang="en-ZA" sz="3200" dirty="0">
                <a:solidFill>
                  <a:schemeClr val="accent4"/>
                </a:solidFill>
              </a:rPr>
              <a:t> performance (12 month study) </a:t>
            </a:r>
            <a:endParaRPr lang="en-ZA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7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1" b="19719"/>
          <a:stretch/>
        </p:blipFill>
        <p:spPr>
          <a:xfrm>
            <a:off x="3493971" y="-32638"/>
            <a:ext cx="6392681" cy="68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4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734</Words>
  <Application>Microsoft Office PowerPoint</Application>
  <PresentationFormat>Widescreen</PresentationFormat>
  <Paragraphs>78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Calibri-Bold</vt:lpstr>
      <vt:lpstr>Times New Roman</vt:lpstr>
      <vt:lpstr>Wingdings</vt:lpstr>
      <vt:lpstr>Office Theme</vt:lpstr>
      <vt:lpstr>Progress on Cape Town’s ULL: Water 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Cape Town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 of Water Hub</dc:title>
  <dc:creator>Kevin</dc:creator>
  <cp:lastModifiedBy>Kevin</cp:lastModifiedBy>
  <cp:revision>23</cp:revision>
  <dcterms:created xsi:type="dcterms:W3CDTF">2019-05-02T11:27:15Z</dcterms:created>
  <dcterms:modified xsi:type="dcterms:W3CDTF">2019-05-08T14:49:39Z</dcterms:modified>
</cp:coreProperties>
</file>