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3" r:id="rId2"/>
    <p:sldId id="275" r:id="rId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63" d="100"/>
          <a:sy n="63" d="100"/>
        </p:scale>
        <p:origin x="2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Text"/>
          <p:cNvSpPr txBox="1">
            <a:spLocks noGrp="1"/>
          </p:cNvSpPr>
          <p:nvPr>
            <p:ph type="title"/>
          </p:nvPr>
        </p:nvSpPr>
        <p:spPr>
          <a:xfrm>
            <a:off x="1269999" y="1638300"/>
            <a:ext cx="10464801" cy="3302000"/>
          </a:xfrm>
          <a:prstGeom prst="rect">
            <a:avLst/>
          </a:prstGeom>
        </p:spPr>
        <p:txBody>
          <a:bodyPr anchor="b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1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69999" y="5029200"/>
            <a:ext cx="10464801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000"/>
            </a:lvl1pPr>
            <a:lvl2pPr marL="0" indent="228600" algn="ctr">
              <a:spcBef>
                <a:spcPts val="0"/>
              </a:spcBef>
              <a:buSzTx/>
              <a:buNone/>
              <a:defRPr sz="3000"/>
            </a:lvl2pPr>
            <a:lvl3pPr marL="0" indent="457200" algn="ctr">
              <a:spcBef>
                <a:spcPts val="0"/>
              </a:spcBef>
              <a:buSzTx/>
              <a:buNone/>
              <a:defRPr sz="3000"/>
            </a:lvl3pPr>
            <a:lvl4pPr marL="0" indent="685800" algn="ctr">
              <a:spcBef>
                <a:spcPts val="0"/>
              </a:spcBef>
              <a:buSzTx/>
              <a:buNone/>
              <a:defRPr sz="3000"/>
            </a:lvl4pPr>
            <a:lvl5pPr marL="0" indent="914400" algn="ctr">
              <a:spcBef>
                <a:spcPts val="0"/>
              </a:spcBef>
              <a:buSzTx/>
              <a:buNone/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5920" y="9251950"/>
            <a:ext cx="340260" cy="3429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1.jpg" descr="image1.jpg"/>
          <p:cNvPicPr>
            <a:picLocks noChangeAspect="1"/>
          </p:cNvPicPr>
          <p:nvPr/>
        </p:nvPicPr>
        <p:blipFill>
          <a:blip r:embed="rId2"/>
          <a:srcRect t="43319" b="41092"/>
          <a:stretch>
            <a:fillRect/>
          </a:stretch>
        </p:blipFill>
        <p:spPr>
          <a:xfrm>
            <a:off x="-1" y="8319840"/>
            <a:ext cx="13004801" cy="143376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Title Text"/>
          <p:cNvSpPr txBox="1">
            <a:spLocks noGrp="1"/>
          </p:cNvSpPr>
          <p:nvPr>
            <p:ph type="title"/>
          </p:nvPr>
        </p:nvSpPr>
        <p:spPr>
          <a:xfrm>
            <a:off x="866985" y="866986"/>
            <a:ext cx="9027859" cy="1878472"/>
          </a:xfrm>
          <a:prstGeom prst="rect">
            <a:avLst/>
          </a:prstGeom>
        </p:spPr>
        <p:txBody>
          <a:bodyPr lIns="65023" tIns="65023" rIns="65023" bIns="65023" anchor="t"/>
          <a:lstStyle>
            <a:lvl1pPr algn="l" defTabSz="650240">
              <a:defRPr sz="5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3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66985" y="3072839"/>
            <a:ext cx="9027861" cy="5519322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57200" indent="-457200" defTabSz="650240">
              <a:spcBef>
                <a:spcPts val="1400"/>
              </a:spcBef>
              <a:buClr>
                <a:srgbClr val="90C226"/>
              </a:buClr>
              <a:buSzPct val="80000"/>
              <a:buChar char="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885825" indent="-428625" defTabSz="650240">
              <a:spcBef>
                <a:spcPts val="1400"/>
              </a:spcBef>
              <a:buClr>
                <a:srgbClr val="90C226"/>
              </a:buClr>
              <a:buSzPct val="80000"/>
              <a:buChar char="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marL="1306285" indent="-391885" defTabSz="650240">
              <a:spcBef>
                <a:spcPts val="1400"/>
              </a:spcBef>
              <a:buClr>
                <a:srgbClr val="90C226"/>
              </a:buClr>
              <a:buSzPct val="80000"/>
              <a:buChar char=""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marL="1828800" indent="-457200" defTabSz="650240">
              <a:spcBef>
                <a:spcPts val="1400"/>
              </a:spcBef>
              <a:buClr>
                <a:srgbClr val="90C226"/>
              </a:buClr>
              <a:buSzPct val="80000"/>
              <a:buChar char=""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marL="2286000" indent="-457200" defTabSz="650240">
              <a:spcBef>
                <a:spcPts val="1400"/>
              </a:spcBef>
              <a:buClr>
                <a:srgbClr val="90C226"/>
              </a:buClr>
              <a:buSzPct val="80000"/>
              <a:buChar char=""/>
              <a:defRPr sz="2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165761" y="8592160"/>
            <a:ext cx="484445" cy="485649"/>
          </a:xfrm>
          <a:prstGeom prst="rect">
            <a:avLst/>
          </a:prstGeom>
        </p:spPr>
        <p:txBody>
          <a:bodyPr lIns="65023" tIns="65023" rIns="65023" bIns="65023"/>
          <a:lstStyle>
            <a:lvl1pPr indent="25400" algn="l" defTabSz="650240">
              <a:defRPr sz="2400" spc="-13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tif"/><Relationship Id="rId10" Type="http://schemas.openxmlformats.org/officeDocument/2006/relationships/image" Target="../media/image11.png"/><Relationship Id="rId4" Type="http://schemas.openxmlformats.org/officeDocument/2006/relationships/image" Target="../media/image5.tif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6.tif"/><Relationship Id="rId10" Type="http://schemas.openxmlformats.org/officeDocument/2006/relationships/image" Target="../media/image14.png"/><Relationship Id="rId4" Type="http://schemas.openxmlformats.org/officeDocument/2006/relationships/image" Target="../media/image5.tif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Full CBA (inc. external costs/benefits) of phosphate recovery from liquid sludge?"/>
          <p:cNvSpPr txBox="1"/>
          <p:nvPr/>
        </p:nvSpPr>
        <p:spPr>
          <a:xfrm>
            <a:off x="6950733" y="8366974"/>
            <a:ext cx="3338394" cy="749304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0">
                <a:latin typeface="+mn-lt"/>
                <a:ea typeface="+mn-ea"/>
                <a:cs typeface="+mn-cs"/>
                <a:sym typeface="Helvetica Light"/>
              </a:rPr>
              <a:t>Full CBA (inc. external costs/benefits) of</a:t>
            </a:r>
            <a:r>
              <a:t> phosphate recovery from liquid sludge?</a:t>
            </a:r>
          </a:p>
        </p:txBody>
      </p:sp>
      <p:grpSp>
        <p:nvGrpSpPr>
          <p:cNvPr id="315" name="Group"/>
          <p:cNvGrpSpPr/>
          <p:nvPr/>
        </p:nvGrpSpPr>
        <p:grpSpPr>
          <a:xfrm>
            <a:off x="2811858" y="1315030"/>
            <a:ext cx="853878" cy="1153053"/>
            <a:chOff x="0" y="0"/>
            <a:chExt cx="853877" cy="1153051"/>
          </a:xfrm>
        </p:grpSpPr>
        <p:pic>
          <p:nvPicPr>
            <p:cNvPr id="313" name="pasted-image.png" descr="pasted-image.png"/>
            <p:cNvPicPr>
              <a:picLocks noChangeAspect="1"/>
            </p:cNvPicPr>
            <p:nvPr/>
          </p:nvPicPr>
          <p:blipFill>
            <a:blip r:embed="rId2"/>
            <a:srcRect b="8635"/>
            <a:stretch>
              <a:fillRect/>
            </a:stretch>
          </p:blipFill>
          <p:spPr>
            <a:xfrm>
              <a:off x="0" y="0"/>
              <a:ext cx="853878" cy="7494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4" name="Farms"/>
            <p:cNvSpPr txBox="1"/>
            <p:nvPr/>
          </p:nvSpPr>
          <p:spPr>
            <a:xfrm>
              <a:off x="121323" y="835551"/>
              <a:ext cx="611429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400"/>
              </a:lvl1pPr>
            </a:lstStyle>
            <a:p>
              <a:r>
                <a:t>Farms</a:t>
              </a:r>
            </a:p>
          </p:txBody>
        </p:sp>
      </p:grpSp>
      <p:pic>
        <p:nvPicPr>
          <p:cNvPr id="316" name="pasted-image.png" descr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505" y="2668896"/>
            <a:ext cx="538088" cy="538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471" y="2672427"/>
            <a:ext cx="1739530" cy="869766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Food Waste…"/>
          <p:cNvSpPr txBox="1"/>
          <p:nvPr/>
        </p:nvSpPr>
        <p:spPr>
          <a:xfrm>
            <a:off x="3435833" y="3603673"/>
            <a:ext cx="3149629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400" b="1">
                <a:latin typeface="Helvetica"/>
                <a:ea typeface="Helvetica"/>
                <a:cs typeface="Helvetica"/>
                <a:sym typeface="Helvetica"/>
              </a:defRPr>
            </a:pPr>
            <a:r>
              <a:t>Food Waste</a:t>
            </a:r>
          </a:p>
          <a:p>
            <a:pPr>
              <a:defRPr sz="1400"/>
            </a:pPr>
            <a:r>
              <a:t>Household collections (50%, not commercial) (inc. plastics), abattoirs</a:t>
            </a:r>
          </a:p>
        </p:txBody>
      </p:sp>
      <p:grpSp>
        <p:nvGrpSpPr>
          <p:cNvPr id="322" name="Group"/>
          <p:cNvGrpSpPr/>
          <p:nvPr/>
        </p:nvGrpSpPr>
        <p:grpSpPr>
          <a:xfrm>
            <a:off x="3554367" y="2778007"/>
            <a:ext cx="3149628" cy="767924"/>
            <a:chOff x="0" y="0"/>
            <a:chExt cx="3149627" cy="767923"/>
          </a:xfrm>
        </p:grpSpPr>
        <p:pic>
          <p:nvPicPr>
            <p:cNvPr id="319" name="Image" descr="Image"/>
            <p:cNvPicPr>
              <a:picLocks noChangeAspect="1"/>
            </p:cNvPicPr>
            <p:nvPr/>
          </p:nvPicPr>
          <p:blipFill>
            <a:blip r:embed="rId5"/>
            <a:srcRect t="3731" b="10137"/>
            <a:stretch>
              <a:fillRect/>
            </a:stretch>
          </p:blipFill>
          <p:spPr>
            <a:xfrm>
              <a:off x="0" y="0"/>
              <a:ext cx="806654" cy="7494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0" name="pasted-image.png" descr="pasted-image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7184" y="25500"/>
              <a:ext cx="717583" cy="7175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1" name="pasted-image.png" descr="pasted-image.png"/>
            <p:cNvPicPr>
              <a:picLocks noChangeAspect="1"/>
            </p:cNvPicPr>
            <p:nvPr/>
          </p:nvPicPr>
          <p:blipFill>
            <a:blip r:embed="rId7"/>
            <a:srcRect t="37327" b="11980"/>
            <a:stretch>
              <a:fillRect/>
            </a:stretch>
          </p:blipFill>
          <p:spPr>
            <a:xfrm>
              <a:off x="1673961" y="18737"/>
              <a:ext cx="1475667" cy="7491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23" name="Market Gardens?…"/>
          <p:cNvSpPr txBox="1"/>
          <p:nvPr/>
        </p:nvSpPr>
        <p:spPr>
          <a:xfrm>
            <a:off x="1500231" y="3711623"/>
            <a:ext cx="166560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400"/>
            </a:pPr>
            <a:r>
              <a:t>Market Gardens?</a:t>
            </a:r>
          </a:p>
          <a:p>
            <a:pPr>
              <a:defRPr sz="1400"/>
            </a:pPr>
            <a:r>
              <a:t>Local employment?</a:t>
            </a:r>
          </a:p>
        </p:txBody>
      </p:sp>
      <p:pic>
        <p:nvPicPr>
          <p:cNvPr id="324" name="pasted-image.png" descr="pasted-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5894" y="3185900"/>
            <a:ext cx="729470" cy="472637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Line"/>
          <p:cNvSpPr/>
          <p:nvPr/>
        </p:nvSpPr>
        <p:spPr>
          <a:xfrm>
            <a:off x="5233764" y="2150805"/>
            <a:ext cx="1046684" cy="519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2956"/>
                </a:lnTo>
                <a:lnTo>
                  <a:pt x="0" y="12956"/>
                </a:lnTo>
                <a:lnTo>
                  <a:pt x="0" y="21600"/>
                </a:ln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26" name="Line"/>
          <p:cNvSpPr/>
          <p:nvPr/>
        </p:nvSpPr>
        <p:spPr>
          <a:xfrm>
            <a:off x="7357637" y="2144291"/>
            <a:ext cx="2055915" cy="5321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2956"/>
                </a:lnTo>
                <a:lnTo>
                  <a:pt x="21600" y="12956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27" name="Line"/>
          <p:cNvSpPr/>
          <p:nvPr/>
        </p:nvSpPr>
        <p:spPr>
          <a:xfrm>
            <a:off x="2545182" y="4376354"/>
            <a:ext cx="2068614" cy="2305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</a:path>
            </a:pathLst>
          </a:custGeom>
          <a:ln w="25400">
            <a:solidFill>
              <a:schemeClr val="accent4">
                <a:hueOff val="46120"/>
                <a:satOff val="4178"/>
                <a:lumOff val="-16732"/>
              </a:scheme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28" name="Cleaned to compost…"/>
          <p:cNvSpPr txBox="1"/>
          <p:nvPr/>
        </p:nvSpPr>
        <p:spPr>
          <a:xfrm>
            <a:off x="1964587" y="5786979"/>
            <a:ext cx="1072084" cy="635001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200"/>
            </a:pPr>
            <a:r>
              <a:t>Cleaned to compost</a:t>
            </a:r>
          </a:p>
          <a:p>
            <a:pPr>
              <a:defRPr sz="1200" b="1">
                <a:latin typeface="Helvetica"/>
                <a:ea typeface="Helvetica"/>
                <a:cs typeface="Helvetica"/>
                <a:sym typeface="Helvetica"/>
              </a:defRPr>
            </a:pPr>
            <a:r>
              <a:t>(high quality)</a:t>
            </a:r>
          </a:p>
        </p:txBody>
      </p:sp>
      <p:sp>
        <p:nvSpPr>
          <p:cNvPr id="329" name="Line"/>
          <p:cNvSpPr/>
          <p:nvPr/>
        </p:nvSpPr>
        <p:spPr>
          <a:xfrm rot="5400000">
            <a:off x="4161857" y="-71169"/>
            <a:ext cx="444501" cy="22789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</a:path>
            </a:pathLst>
          </a:custGeom>
          <a:ln w="25400">
            <a:solidFill>
              <a:schemeClr val="accent2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30" name="Line"/>
          <p:cNvSpPr/>
          <p:nvPr/>
        </p:nvSpPr>
        <p:spPr>
          <a:xfrm rot="5400000">
            <a:off x="2818970" y="281845"/>
            <a:ext cx="2406026" cy="30032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</a:path>
            </a:pathLst>
          </a:custGeom>
          <a:ln w="25400">
            <a:solidFill>
              <a:schemeClr val="accent2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31" name="Line"/>
          <p:cNvSpPr/>
          <p:nvPr/>
        </p:nvSpPr>
        <p:spPr>
          <a:xfrm rot="16200000">
            <a:off x="6660292" y="1911339"/>
            <a:ext cx="304801" cy="794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grpSp>
        <p:nvGrpSpPr>
          <p:cNvPr id="337" name="Group"/>
          <p:cNvGrpSpPr/>
          <p:nvPr/>
        </p:nvGrpSpPr>
        <p:grpSpPr>
          <a:xfrm>
            <a:off x="10941439" y="4711379"/>
            <a:ext cx="1765089" cy="2786201"/>
            <a:chOff x="0" y="0"/>
            <a:chExt cx="1765087" cy="2786199"/>
          </a:xfrm>
        </p:grpSpPr>
        <p:grpSp>
          <p:nvGrpSpPr>
            <p:cNvPr id="335" name="Group"/>
            <p:cNvGrpSpPr/>
            <p:nvPr/>
          </p:nvGrpSpPr>
          <p:grpSpPr>
            <a:xfrm>
              <a:off x="79344" y="0"/>
              <a:ext cx="1606400" cy="2579642"/>
              <a:chOff x="0" y="0"/>
              <a:chExt cx="1606398" cy="2579641"/>
            </a:xfrm>
          </p:grpSpPr>
          <p:pic>
            <p:nvPicPr>
              <p:cNvPr id="332" name="Screenshot 2020-02-26 at 05.26.57.png" descr="Screenshot 2020-02-26 at 05.26.57.pn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0071" y="873284"/>
                <a:ext cx="875352" cy="92886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33" name="Screenshot 2020-02-26 at 05.27.09.png" descr="Screenshot 2020-02-26 at 05.27.09.png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1095" y="1782962"/>
                <a:ext cx="1505304" cy="79668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34" name="Screenshot 2020-02-26 at 05.26.32.png" descr="Screenshot 2020-02-26 at 05.26.32.png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0" y="0"/>
                <a:ext cx="936080" cy="127741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336" name="Rectangle"/>
            <p:cNvSpPr/>
            <p:nvPr/>
          </p:nvSpPr>
          <p:spPr>
            <a:xfrm>
              <a:off x="0" y="24174"/>
              <a:ext cx="1765088" cy="2762026"/>
            </a:xfrm>
            <a:prstGeom prst="rect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38" name="Liquid sludge"/>
          <p:cNvSpPr txBox="1"/>
          <p:nvPr/>
        </p:nvSpPr>
        <p:spPr>
          <a:xfrm>
            <a:off x="8366838" y="5788815"/>
            <a:ext cx="936081" cy="533401"/>
          </a:xfrm>
          <a:prstGeom prst="rect">
            <a:avLst/>
          </a:prstGeom>
          <a:solidFill>
            <a:srgbClr val="C0C0C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Liquid sludge</a:t>
            </a:r>
          </a:p>
        </p:txBody>
      </p:sp>
      <p:sp>
        <p:nvSpPr>
          <p:cNvPr id="339" name="Rectangle"/>
          <p:cNvSpPr/>
          <p:nvPr/>
        </p:nvSpPr>
        <p:spPr>
          <a:xfrm>
            <a:off x="4183591" y="4620911"/>
            <a:ext cx="5610928" cy="2959498"/>
          </a:xfrm>
          <a:prstGeom prst="rect">
            <a:avLst/>
          </a:prstGeom>
          <a:ln w="12700">
            <a:solidFill>
              <a:schemeClr val="accent2">
                <a:hueOff val="-2473793"/>
                <a:satOff val="-50209"/>
                <a:lumOff val="23543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0" name="GENeco AD Plant"/>
          <p:cNvSpPr txBox="1"/>
          <p:nvPr/>
        </p:nvSpPr>
        <p:spPr>
          <a:xfrm>
            <a:off x="5802866" y="4487561"/>
            <a:ext cx="2476402" cy="317501"/>
          </a:xfrm>
          <a:prstGeom prst="rect">
            <a:avLst/>
          </a:prstGeom>
          <a:solidFill>
            <a:schemeClr val="accent2">
              <a:hueOff val="-2473793"/>
              <a:satOff val="-50209"/>
              <a:lumOff val="235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/>
              <a:t>GENeco</a:t>
            </a:r>
            <a:r>
              <a:rPr dirty="0"/>
              <a:t> AD Plant</a:t>
            </a:r>
          </a:p>
        </p:txBody>
      </p:sp>
      <p:sp>
        <p:nvSpPr>
          <p:cNvPr id="341" name="Line"/>
          <p:cNvSpPr/>
          <p:nvPr/>
        </p:nvSpPr>
        <p:spPr>
          <a:xfrm>
            <a:off x="6816456" y="4376354"/>
            <a:ext cx="2290764" cy="1250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2956"/>
                </a:lnTo>
                <a:lnTo>
                  <a:pt x="0" y="12956"/>
                </a:lnTo>
                <a:lnTo>
                  <a:pt x="0" y="21600"/>
                </a:lnTo>
              </a:path>
            </a:pathLst>
          </a:custGeom>
          <a:ln w="25400">
            <a:solidFill>
              <a:schemeClr val="accent4">
                <a:hueOff val="46120"/>
                <a:satOff val="4178"/>
                <a:lumOff val="-1673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42" name="Line"/>
          <p:cNvSpPr/>
          <p:nvPr/>
        </p:nvSpPr>
        <p:spPr>
          <a:xfrm>
            <a:off x="8815847" y="5150858"/>
            <a:ext cx="1" cy="469423"/>
          </a:xfrm>
          <a:prstGeom prst="line">
            <a:avLst/>
          </a:prstGeom>
          <a:ln w="25400">
            <a:solidFill>
              <a:schemeClr val="accent4">
                <a:hueOff val="46120"/>
                <a:satOff val="4178"/>
                <a:lumOff val="-1673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43" name="2/3 phosphorous - recovery unviable"/>
          <p:cNvSpPr txBox="1"/>
          <p:nvPr/>
        </p:nvSpPr>
        <p:spPr>
          <a:xfrm>
            <a:off x="8046306" y="6435499"/>
            <a:ext cx="1539082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200"/>
            </a:pPr>
            <a:r>
              <a:t>2/3 phosphorous -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recovery unviable</a:t>
            </a:r>
          </a:p>
        </p:txBody>
      </p:sp>
      <p:sp>
        <p:nvSpPr>
          <p:cNvPr id="344" name="Solid sludge"/>
          <p:cNvSpPr txBox="1"/>
          <p:nvPr/>
        </p:nvSpPr>
        <p:spPr>
          <a:xfrm>
            <a:off x="6367495" y="5779460"/>
            <a:ext cx="846989" cy="533401"/>
          </a:xfrm>
          <a:prstGeom prst="rect">
            <a:avLst/>
          </a:prstGeom>
          <a:solidFill>
            <a:srgbClr val="53585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Solid sludge</a:t>
            </a:r>
          </a:p>
        </p:txBody>
      </p:sp>
      <p:sp>
        <p:nvSpPr>
          <p:cNvPr id="345" name="1/3 phosphorous - recovery viable"/>
          <p:cNvSpPr txBox="1"/>
          <p:nvPr/>
        </p:nvSpPr>
        <p:spPr>
          <a:xfrm>
            <a:off x="6027835" y="6426144"/>
            <a:ext cx="152631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200"/>
            </a:lvl1pPr>
          </a:lstStyle>
          <a:p>
            <a:r>
              <a:t>1/3 phosphorous - recovery viable</a:t>
            </a:r>
          </a:p>
        </p:txBody>
      </p:sp>
      <p:sp>
        <p:nvSpPr>
          <p:cNvPr id="346" name="Plastics / contaminants"/>
          <p:cNvSpPr txBox="1"/>
          <p:nvPr/>
        </p:nvSpPr>
        <p:spPr>
          <a:xfrm>
            <a:off x="4646932" y="6433663"/>
            <a:ext cx="152631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200"/>
            </a:lvl1pPr>
          </a:lstStyle>
          <a:p>
            <a:r>
              <a:t>Plastics / contaminants</a:t>
            </a:r>
          </a:p>
        </p:txBody>
      </p:sp>
      <p:sp>
        <p:nvSpPr>
          <p:cNvPr id="347" name="Food waste"/>
          <p:cNvSpPr txBox="1"/>
          <p:nvPr/>
        </p:nvSpPr>
        <p:spPr>
          <a:xfrm>
            <a:off x="4986592" y="5786979"/>
            <a:ext cx="846989" cy="533401"/>
          </a:xfrm>
          <a:prstGeom prst="rect">
            <a:avLst/>
          </a:prstGeom>
          <a:solidFill>
            <a:srgbClr val="929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Food waste</a:t>
            </a:r>
          </a:p>
        </p:txBody>
      </p:sp>
      <p:sp>
        <p:nvSpPr>
          <p:cNvPr id="348" name="Rectangle"/>
          <p:cNvSpPr/>
          <p:nvPr/>
        </p:nvSpPr>
        <p:spPr>
          <a:xfrm>
            <a:off x="4670470" y="5612005"/>
            <a:ext cx="2877378" cy="1452620"/>
          </a:xfrm>
          <a:prstGeom prst="rect">
            <a:avLst/>
          </a:prstGeom>
          <a:ln w="12700">
            <a:solidFill>
              <a:schemeClr val="accent4">
                <a:hueOff val="46120"/>
                <a:satOff val="4178"/>
                <a:lumOff val="-1673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9" name="Digestate"/>
          <p:cNvSpPr txBox="1"/>
          <p:nvPr/>
        </p:nvSpPr>
        <p:spPr>
          <a:xfrm rot="16200000">
            <a:off x="4112405" y="6186246"/>
            <a:ext cx="1125391" cy="317501"/>
          </a:xfrm>
          <a:prstGeom prst="rect">
            <a:avLst/>
          </a:prstGeom>
          <a:solidFill>
            <a:srgbClr val="9452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t>Digestate</a:t>
            </a:r>
          </a:p>
        </p:txBody>
      </p:sp>
      <p:sp>
        <p:nvSpPr>
          <p:cNvPr id="350" name="Line"/>
          <p:cNvSpPr/>
          <p:nvPr/>
        </p:nvSpPr>
        <p:spPr>
          <a:xfrm>
            <a:off x="4917834" y="4493757"/>
            <a:ext cx="185628" cy="11370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2956"/>
                </a:lnTo>
                <a:lnTo>
                  <a:pt x="21600" y="12956"/>
                </a:lnTo>
                <a:lnTo>
                  <a:pt x="21600" y="21600"/>
                </a:lnTo>
              </a:path>
            </a:pathLst>
          </a:custGeom>
          <a:ln w="25400">
            <a:solidFill>
              <a:schemeClr val="accent4">
                <a:hueOff val="46120"/>
                <a:satOff val="4178"/>
                <a:lumOff val="-1673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51" name="Sewage…"/>
          <p:cNvSpPr txBox="1"/>
          <p:nvPr/>
        </p:nvSpPr>
        <p:spPr>
          <a:xfrm>
            <a:off x="7977376" y="3541121"/>
            <a:ext cx="2728346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400" b="1">
                <a:latin typeface="Helvetica"/>
                <a:ea typeface="Helvetica"/>
                <a:cs typeface="Helvetica"/>
                <a:sym typeface="Helvetica"/>
              </a:defRPr>
            </a:pPr>
            <a:r>
              <a:t>Sewage</a:t>
            </a:r>
          </a:p>
          <a:p>
            <a:pPr>
              <a:defRPr sz="1400"/>
            </a:pPr>
            <a:r>
              <a:t>Phosphates: diet (40%), food additives (29%), laundry (14%)</a:t>
            </a:r>
          </a:p>
        </p:txBody>
      </p:sp>
      <p:sp>
        <p:nvSpPr>
          <p:cNvPr id="352" name="Bristol’s FEW ULL Waste Challenge"/>
          <p:cNvSpPr txBox="1"/>
          <p:nvPr/>
        </p:nvSpPr>
        <p:spPr>
          <a:xfrm>
            <a:off x="172023" y="184205"/>
            <a:ext cx="1539082" cy="1371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1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Bristol’s</a:t>
            </a:r>
            <a:r>
              <a:rPr b="0">
                <a:latin typeface="+mn-lt"/>
                <a:ea typeface="+mn-ea"/>
                <a:cs typeface="+mn-cs"/>
                <a:sym typeface="Helvetica Light"/>
              </a:rPr>
              <a:t> FEW ULL </a:t>
            </a:r>
            <a:r>
              <a:t>Waste Challenge</a:t>
            </a:r>
          </a:p>
        </p:txBody>
      </p:sp>
      <p:sp>
        <p:nvSpPr>
          <p:cNvPr id="353" name="Line"/>
          <p:cNvSpPr/>
          <p:nvPr/>
        </p:nvSpPr>
        <p:spPr>
          <a:xfrm>
            <a:off x="9945285" y="6338315"/>
            <a:ext cx="693549" cy="1"/>
          </a:xfrm>
          <a:prstGeom prst="line">
            <a:avLst/>
          </a:prstGeom>
          <a:ln w="50800" cap="rnd">
            <a:solidFill>
              <a:schemeClr val="accent2"/>
            </a:solidFill>
            <a:custDash>
              <a:ds d="100000" sp="200000"/>
            </a:custDash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54" name="Line"/>
          <p:cNvSpPr/>
          <p:nvPr/>
        </p:nvSpPr>
        <p:spPr>
          <a:xfrm>
            <a:off x="3193297" y="2492539"/>
            <a:ext cx="1334911" cy="34759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</a:path>
            </a:pathLst>
          </a:custGeom>
          <a:ln w="25400">
            <a:solidFill>
              <a:schemeClr val="accent4">
                <a:hueOff val="46120"/>
                <a:satOff val="4178"/>
                <a:lumOff val="-1673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55" name="Recycled to bio-fertiliser…"/>
          <p:cNvSpPr txBox="1"/>
          <p:nvPr/>
        </p:nvSpPr>
        <p:spPr>
          <a:xfrm>
            <a:off x="2702755" y="4616912"/>
            <a:ext cx="1072084" cy="635001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200"/>
            </a:pPr>
            <a:r>
              <a:t>Recycled to bio-fertiliser</a:t>
            </a:r>
          </a:p>
          <a:p>
            <a:pPr>
              <a:defRPr sz="1200" b="1">
                <a:latin typeface="Helvetica"/>
                <a:ea typeface="Helvetica"/>
                <a:cs typeface="Helvetica"/>
                <a:sym typeface="Helvetica"/>
              </a:defRPr>
            </a:pPr>
            <a:r>
              <a:t>(low quality)</a:t>
            </a:r>
          </a:p>
        </p:txBody>
      </p:sp>
      <p:sp>
        <p:nvSpPr>
          <p:cNvPr id="356" name="Full CBA (inc. external costs/benefits) of plastic/contaminant removal from food waste and solid sludge?"/>
          <p:cNvSpPr txBox="1"/>
          <p:nvPr/>
        </p:nvSpPr>
        <p:spPr>
          <a:xfrm>
            <a:off x="3365601" y="8366974"/>
            <a:ext cx="3338394" cy="749304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0">
                <a:latin typeface="+mn-lt"/>
                <a:ea typeface="+mn-ea"/>
                <a:cs typeface="+mn-cs"/>
                <a:sym typeface="Helvetica Light"/>
              </a:rPr>
              <a:t>Full CBA (inc. external costs/benefits) of</a:t>
            </a:r>
            <a:r>
              <a:t> plastic/contaminant removal from food waste and solid sludge?</a:t>
            </a:r>
          </a:p>
        </p:txBody>
      </p:sp>
      <p:sp>
        <p:nvSpPr>
          <p:cNvPr id="357" name="Rectangle"/>
          <p:cNvSpPr/>
          <p:nvPr/>
        </p:nvSpPr>
        <p:spPr>
          <a:xfrm>
            <a:off x="8052656" y="5598864"/>
            <a:ext cx="1564445" cy="1478903"/>
          </a:xfrm>
          <a:prstGeom prst="rect">
            <a:avLst/>
          </a:prstGeom>
          <a:ln w="38100">
            <a:solidFill>
              <a:schemeClr val="accent1">
                <a:hueOff val="47394"/>
                <a:satOff val="-25753"/>
                <a:lumOff val="-7544"/>
              </a:scheme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8" name="Line"/>
          <p:cNvSpPr/>
          <p:nvPr/>
        </p:nvSpPr>
        <p:spPr>
          <a:xfrm>
            <a:off x="8834878" y="7053644"/>
            <a:ext cx="1" cy="1153053"/>
          </a:xfrm>
          <a:prstGeom prst="line">
            <a:avLst/>
          </a:prstGeom>
          <a:ln w="38100">
            <a:solidFill>
              <a:schemeClr val="accent1">
                <a:hueOff val="47394"/>
                <a:satOff val="-25753"/>
                <a:lumOff val="-7544"/>
              </a:scheme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359" name="pasted-image.png" descr="pasted-image.png"/>
          <p:cNvPicPr>
            <a:picLocks noChangeAspect="1"/>
          </p:cNvPicPr>
          <p:nvPr/>
        </p:nvPicPr>
        <p:blipFill>
          <a:blip r:embed="rId12"/>
          <a:srcRect l="6398" t="9600" r="6399" b="9599"/>
          <a:stretch>
            <a:fillRect/>
          </a:stretch>
        </p:blipFill>
        <p:spPr>
          <a:xfrm>
            <a:off x="5926816" y="1037800"/>
            <a:ext cx="714388" cy="661957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Shape 302"/>
          <p:cNvSpPr txBox="1"/>
          <p:nvPr/>
        </p:nvSpPr>
        <p:spPr>
          <a:xfrm>
            <a:off x="6934973" y="1758206"/>
            <a:ext cx="913756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Households</a:t>
            </a:r>
          </a:p>
        </p:txBody>
      </p:sp>
      <p:pic>
        <p:nvPicPr>
          <p:cNvPr id="361" name="pasted-image.png" descr="pasted-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44408" y="950002"/>
            <a:ext cx="913760" cy="7891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pasted-image.png" descr="pasted-image.png"/>
          <p:cNvPicPr>
            <a:picLocks noChangeAspect="1"/>
          </p:cNvPicPr>
          <p:nvPr/>
        </p:nvPicPr>
        <p:blipFill>
          <a:blip r:embed="rId14"/>
          <a:srcRect l="2734" t="22248" r="2733" b="22248"/>
          <a:stretch>
            <a:fillRect/>
          </a:stretch>
        </p:blipFill>
        <p:spPr>
          <a:xfrm>
            <a:off x="5941138" y="256839"/>
            <a:ext cx="2316130" cy="567070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Shape 302"/>
          <p:cNvSpPr txBox="1"/>
          <p:nvPr/>
        </p:nvSpPr>
        <p:spPr>
          <a:xfrm>
            <a:off x="5846328" y="1776028"/>
            <a:ext cx="875352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Processors</a:t>
            </a:r>
          </a:p>
        </p:txBody>
      </p:sp>
      <p:sp>
        <p:nvSpPr>
          <p:cNvPr id="364" name="Rectangle"/>
          <p:cNvSpPr/>
          <p:nvPr/>
        </p:nvSpPr>
        <p:spPr>
          <a:xfrm>
            <a:off x="5686575" y="192351"/>
            <a:ext cx="2708983" cy="1831328"/>
          </a:xfrm>
          <a:prstGeom prst="rect">
            <a:avLst/>
          </a:prstGeom>
          <a:ln w="38100">
            <a:solidFill>
              <a:schemeClr val="accent1">
                <a:hueOff val="47394"/>
                <a:satOff val="-25753"/>
                <a:lumOff val="-7544"/>
              </a:scheme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5" name="Rectangle"/>
          <p:cNvSpPr/>
          <p:nvPr/>
        </p:nvSpPr>
        <p:spPr>
          <a:xfrm>
            <a:off x="4386433" y="5502184"/>
            <a:ext cx="3300294" cy="1876421"/>
          </a:xfrm>
          <a:prstGeom prst="rect">
            <a:avLst/>
          </a:prstGeom>
          <a:ln w="38100">
            <a:solidFill>
              <a:schemeClr val="accent1">
                <a:hueOff val="47394"/>
                <a:satOff val="-25753"/>
                <a:lumOff val="-7544"/>
              </a:scheme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6" name="Line"/>
          <p:cNvSpPr/>
          <p:nvPr/>
        </p:nvSpPr>
        <p:spPr>
          <a:xfrm>
            <a:off x="5195232" y="7451310"/>
            <a:ext cx="1" cy="862011"/>
          </a:xfrm>
          <a:prstGeom prst="line">
            <a:avLst/>
          </a:prstGeom>
          <a:ln w="38100">
            <a:solidFill>
              <a:schemeClr val="accent1">
                <a:hueOff val="47394"/>
                <a:satOff val="-25753"/>
                <a:lumOff val="-7544"/>
              </a:scheme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67" name="Modelling and testing realistic scenarios of plastic/contaminant removal from food waste and pre-sewage upstream?"/>
          <p:cNvSpPr txBox="1"/>
          <p:nvPr/>
        </p:nvSpPr>
        <p:spPr>
          <a:xfrm>
            <a:off x="9083558" y="1357219"/>
            <a:ext cx="3669594" cy="749301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0">
                <a:latin typeface="+mn-lt"/>
                <a:ea typeface="+mn-ea"/>
                <a:cs typeface="+mn-cs"/>
                <a:sym typeface="Helvetica Light"/>
              </a:rPr>
              <a:t>Modelling and testing realistic scenarios of </a:t>
            </a:r>
            <a:r>
              <a:t>plastic/contaminant removal from food waste and pre-sewage upstream?</a:t>
            </a:r>
          </a:p>
        </p:txBody>
      </p:sp>
      <p:sp>
        <p:nvSpPr>
          <p:cNvPr id="368" name="Line"/>
          <p:cNvSpPr/>
          <p:nvPr/>
        </p:nvSpPr>
        <p:spPr>
          <a:xfrm>
            <a:off x="8500426" y="1777111"/>
            <a:ext cx="497314" cy="1"/>
          </a:xfrm>
          <a:prstGeom prst="line">
            <a:avLst/>
          </a:prstGeom>
          <a:ln w="38100">
            <a:solidFill>
              <a:schemeClr val="accent1">
                <a:hueOff val="47394"/>
                <a:satOff val="-25753"/>
                <a:lumOff val="-7544"/>
              </a:scheme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69" name="Line"/>
          <p:cNvSpPr/>
          <p:nvPr/>
        </p:nvSpPr>
        <p:spPr>
          <a:xfrm>
            <a:off x="3571899" y="6729318"/>
            <a:ext cx="5074519" cy="11417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492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ln w="25400">
            <a:solidFill>
              <a:schemeClr val="accent4">
                <a:hueOff val="46120"/>
                <a:satOff val="4178"/>
                <a:lumOff val="-16732"/>
              </a:scheme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70" name="Modelling / testing energy optimisation (inc. external cost-benefit) from gas usage (e.g. storage/peak load vs transport)"/>
          <p:cNvSpPr txBox="1"/>
          <p:nvPr/>
        </p:nvSpPr>
        <p:spPr>
          <a:xfrm>
            <a:off x="10777073" y="2723715"/>
            <a:ext cx="2036859" cy="1397007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0">
                <a:latin typeface="+mn-lt"/>
                <a:ea typeface="+mn-ea"/>
                <a:cs typeface="+mn-cs"/>
                <a:sym typeface="Helvetica Light"/>
              </a:rPr>
              <a:t>Modelling / testing </a:t>
            </a:r>
            <a:r>
              <a:t>energy optimisation </a:t>
            </a:r>
            <a:r>
              <a:rPr b="0">
                <a:latin typeface="+mn-lt"/>
                <a:ea typeface="+mn-ea"/>
                <a:cs typeface="+mn-cs"/>
                <a:sym typeface="Helvetica Light"/>
              </a:rPr>
              <a:t>(inc. external cost-benefit) from gas usage (e.g. </a:t>
            </a:r>
            <a:r>
              <a:t>storage/peak load vs transport</a:t>
            </a:r>
            <a:r>
              <a:rPr b="0">
                <a:latin typeface="+mn-lt"/>
                <a:ea typeface="+mn-ea"/>
                <a:cs typeface="+mn-cs"/>
                <a:sym typeface="Helvetica Light"/>
              </a:rPr>
              <a:t>)</a:t>
            </a:r>
          </a:p>
        </p:txBody>
      </p:sp>
      <p:sp>
        <p:nvSpPr>
          <p:cNvPr id="371" name="Non-market valuation suggests that reducing food waste is significantly more impactful (on GHGs, air pollution and eutrophication) than shifts in recycling"/>
          <p:cNvSpPr txBox="1"/>
          <p:nvPr/>
        </p:nvSpPr>
        <p:spPr>
          <a:xfrm>
            <a:off x="9083558" y="123764"/>
            <a:ext cx="3669594" cy="977901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hueOff val="47394"/>
                <a:satOff val="-25753"/>
                <a:lumOff val="-7544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defRPr>
            </a:lvl1pPr>
          </a:lstStyle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b="0">
                <a:latin typeface="+mn-lt"/>
                <a:ea typeface="+mn-ea"/>
                <a:cs typeface="+mn-cs"/>
                <a:sym typeface="Helvetica Light"/>
              </a:rPr>
              <a:t>Non-market valuation suggests that reducing food waste is significantly more impactful (on GHGs, air pollution and eutrophication) than shifts in recycling</a:t>
            </a:r>
          </a:p>
        </p:txBody>
      </p:sp>
      <p:sp>
        <p:nvSpPr>
          <p:cNvPr id="372" name="Line"/>
          <p:cNvSpPr/>
          <p:nvPr/>
        </p:nvSpPr>
        <p:spPr>
          <a:xfrm>
            <a:off x="8438929" y="615756"/>
            <a:ext cx="620308" cy="1"/>
          </a:xfrm>
          <a:prstGeom prst="line">
            <a:avLst/>
          </a:prstGeom>
          <a:ln w="12700">
            <a:solidFill>
              <a:schemeClr val="accent1">
                <a:hueOff val="47394"/>
                <a:satOff val="-25753"/>
                <a:lumOff val="-7544"/>
              </a:scheme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grpSp>
        <p:nvGrpSpPr>
          <p:cNvPr id="377" name="Group"/>
          <p:cNvGrpSpPr/>
          <p:nvPr/>
        </p:nvGrpSpPr>
        <p:grpSpPr>
          <a:xfrm>
            <a:off x="218958" y="8728732"/>
            <a:ext cx="1975449" cy="787930"/>
            <a:chOff x="0" y="0"/>
            <a:chExt cx="1975447" cy="787929"/>
          </a:xfrm>
        </p:grpSpPr>
        <p:sp>
          <p:nvSpPr>
            <p:cNvPr id="373" name="XYZ"/>
            <p:cNvSpPr txBox="1"/>
            <p:nvPr/>
          </p:nvSpPr>
          <p:spPr>
            <a:xfrm>
              <a:off x="0" y="0"/>
              <a:ext cx="538087" cy="317500"/>
            </a:xfrm>
            <a:prstGeom prst="rect">
              <a:avLst/>
            </a:prstGeom>
            <a:solidFill>
              <a:schemeClr val="accent1">
                <a:hueOff val="47394"/>
                <a:satOff val="-25753"/>
                <a:lumOff val="-7544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400">
                  <a:solidFill>
                    <a:srgbClr val="FFFFFF"/>
                  </a:solidFill>
                </a:defRPr>
              </a:lvl1pPr>
            </a:lstStyle>
            <a:p>
              <a:pPr>
                <a:defRPr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b="0">
                  <a:latin typeface="+mn-lt"/>
                  <a:ea typeface="+mn-ea"/>
                  <a:cs typeface="+mn-cs"/>
                  <a:sym typeface="Helvetica Light"/>
                </a:rPr>
                <a:t>XYZ</a:t>
              </a:r>
            </a:p>
          </p:txBody>
        </p:sp>
        <p:sp>
          <p:nvSpPr>
            <p:cNvPr id="374" name="XYZ"/>
            <p:cNvSpPr txBox="1"/>
            <p:nvPr/>
          </p:nvSpPr>
          <p:spPr>
            <a:xfrm>
              <a:off x="0" y="460904"/>
              <a:ext cx="538087" cy="327026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accent1">
                  <a:hueOff val="47394"/>
                  <a:satOff val="-25753"/>
                  <a:lumOff val="-7544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400"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</a:defRPr>
              </a:lvl1pPr>
            </a:lstStyle>
            <a:p>
              <a:pPr>
                <a:defRPr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b="0">
                  <a:latin typeface="+mn-lt"/>
                  <a:ea typeface="+mn-ea"/>
                  <a:cs typeface="+mn-cs"/>
                  <a:sym typeface="Helvetica Light"/>
                </a:rPr>
                <a:t>XYZ</a:t>
              </a:r>
            </a:p>
          </p:txBody>
        </p:sp>
        <p:sp>
          <p:nvSpPr>
            <p:cNvPr id="375" name="COMPLETED"/>
            <p:cNvSpPr txBox="1"/>
            <p:nvPr/>
          </p:nvSpPr>
          <p:spPr>
            <a:xfrm>
              <a:off x="618066" y="465666"/>
              <a:ext cx="1347611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1400"/>
              </a:lvl1pPr>
            </a:lstStyle>
            <a:p>
              <a:pPr>
                <a:defRPr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b="0">
                  <a:latin typeface="+mn-lt"/>
                  <a:ea typeface="+mn-ea"/>
                  <a:cs typeface="+mn-cs"/>
                  <a:sym typeface="Helvetica Light"/>
                </a:rPr>
                <a:t>COMPLETED</a:t>
              </a:r>
            </a:p>
          </p:txBody>
        </p:sp>
        <p:sp>
          <p:nvSpPr>
            <p:cNvPr id="376" name="PROPOSED"/>
            <p:cNvSpPr txBox="1"/>
            <p:nvPr/>
          </p:nvSpPr>
          <p:spPr>
            <a:xfrm>
              <a:off x="627837" y="0"/>
              <a:ext cx="1347611" cy="317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1400"/>
              </a:lvl1pPr>
            </a:lstStyle>
            <a:p>
              <a:pPr>
                <a:defRPr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b="0">
                  <a:latin typeface="+mn-lt"/>
                  <a:ea typeface="+mn-ea"/>
                  <a:cs typeface="+mn-cs"/>
                  <a:sym typeface="Helvetica Light"/>
                </a:rPr>
                <a:t>PROPOSED</a:t>
              </a:r>
            </a:p>
          </p:txBody>
        </p:sp>
      </p:grpSp>
      <p:sp>
        <p:nvSpPr>
          <p:cNvPr id="378" name="Rectangle"/>
          <p:cNvSpPr/>
          <p:nvPr/>
        </p:nvSpPr>
        <p:spPr>
          <a:xfrm>
            <a:off x="10826565" y="4646118"/>
            <a:ext cx="1998759" cy="3010443"/>
          </a:xfrm>
          <a:prstGeom prst="rect">
            <a:avLst/>
          </a:prstGeom>
          <a:ln w="38100">
            <a:solidFill>
              <a:schemeClr val="accent1">
                <a:hueOff val="47394"/>
                <a:satOff val="-25753"/>
                <a:lumOff val="-7544"/>
              </a:scheme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9" name="Line"/>
          <p:cNvSpPr/>
          <p:nvPr/>
        </p:nvSpPr>
        <p:spPr>
          <a:xfrm>
            <a:off x="11823983" y="4179753"/>
            <a:ext cx="1" cy="369822"/>
          </a:xfrm>
          <a:prstGeom prst="line">
            <a:avLst/>
          </a:prstGeom>
          <a:ln w="38100">
            <a:solidFill>
              <a:schemeClr val="accent1">
                <a:hueOff val="47394"/>
                <a:satOff val="-25753"/>
                <a:lumOff val="-7544"/>
              </a:scheme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Full CBA (inc. external costs/benefits) of phosphate recovery from liquid sludge?"/>
          <p:cNvSpPr txBox="1"/>
          <p:nvPr/>
        </p:nvSpPr>
        <p:spPr>
          <a:xfrm>
            <a:off x="7805960" y="8604035"/>
            <a:ext cx="3245529" cy="748923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0" dirty="0">
                <a:latin typeface="+mn-lt"/>
                <a:ea typeface="+mn-ea"/>
                <a:cs typeface="+mn-cs"/>
                <a:sym typeface="Helvetica Light"/>
              </a:rPr>
              <a:t>Full CBA (</a:t>
            </a:r>
            <a:r>
              <a:rPr b="0" dirty="0" err="1">
                <a:latin typeface="+mn-lt"/>
                <a:ea typeface="+mn-ea"/>
                <a:cs typeface="+mn-cs"/>
                <a:sym typeface="Helvetica Light"/>
              </a:rPr>
              <a:t>inc.</a:t>
            </a:r>
            <a:r>
              <a:rPr b="0" dirty="0">
                <a:latin typeface="+mn-lt"/>
                <a:ea typeface="+mn-ea"/>
                <a:cs typeface="+mn-cs"/>
                <a:sym typeface="Helvetica Light"/>
              </a:rPr>
              <a:t> external costs/benefits) of</a:t>
            </a:r>
            <a:r>
              <a:rPr dirty="0"/>
              <a:t> phosphate recovery from </a:t>
            </a:r>
            <a:r>
              <a:rPr lang="en-GB" dirty="0"/>
              <a:t> effluent and / or anaerobic digestion liquors</a:t>
            </a:r>
            <a:endParaRPr dirty="0"/>
          </a:p>
        </p:txBody>
      </p:sp>
      <p:grpSp>
        <p:nvGrpSpPr>
          <p:cNvPr id="315" name="Group"/>
          <p:cNvGrpSpPr/>
          <p:nvPr/>
        </p:nvGrpSpPr>
        <p:grpSpPr>
          <a:xfrm>
            <a:off x="3028554" y="1300419"/>
            <a:ext cx="853878" cy="1153053"/>
            <a:chOff x="0" y="0"/>
            <a:chExt cx="853877" cy="1153051"/>
          </a:xfrm>
        </p:grpSpPr>
        <p:pic>
          <p:nvPicPr>
            <p:cNvPr id="313" name="pasted-image.png" descr="pasted-image.png"/>
            <p:cNvPicPr>
              <a:picLocks noChangeAspect="1"/>
            </p:cNvPicPr>
            <p:nvPr/>
          </p:nvPicPr>
          <p:blipFill>
            <a:blip r:embed="rId2"/>
            <a:srcRect b="8635"/>
            <a:stretch>
              <a:fillRect/>
            </a:stretch>
          </p:blipFill>
          <p:spPr>
            <a:xfrm>
              <a:off x="0" y="0"/>
              <a:ext cx="853878" cy="7494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4" name="Farms"/>
            <p:cNvSpPr txBox="1"/>
            <p:nvPr/>
          </p:nvSpPr>
          <p:spPr>
            <a:xfrm>
              <a:off x="121323" y="835551"/>
              <a:ext cx="611429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400"/>
              </a:lvl1pPr>
            </a:lstStyle>
            <a:p>
              <a:r>
                <a:t>Farms</a:t>
              </a:r>
            </a:p>
          </p:txBody>
        </p:sp>
      </p:grpSp>
      <p:pic>
        <p:nvPicPr>
          <p:cNvPr id="316" name="pasted-image.png" descr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9442" y="2655765"/>
            <a:ext cx="538088" cy="538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3511" y="5510753"/>
            <a:ext cx="1739530" cy="869766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Food Waste…"/>
          <p:cNvSpPr txBox="1"/>
          <p:nvPr/>
        </p:nvSpPr>
        <p:spPr>
          <a:xfrm>
            <a:off x="4067449" y="3383971"/>
            <a:ext cx="29123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Food Waste</a:t>
            </a:r>
          </a:p>
          <a:p>
            <a:pPr>
              <a:defRPr sz="1400"/>
            </a:pPr>
            <a:r>
              <a:rPr dirty="0"/>
              <a:t>Household collections (50%, not commercial) (</a:t>
            </a:r>
            <a:r>
              <a:rPr dirty="0" err="1"/>
              <a:t>inc.</a:t>
            </a:r>
            <a:r>
              <a:rPr dirty="0"/>
              <a:t> plastics), abattoirs</a:t>
            </a:r>
          </a:p>
        </p:txBody>
      </p:sp>
      <p:grpSp>
        <p:nvGrpSpPr>
          <p:cNvPr id="322" name="Group"/>
          <p:cNvGrpSpPr/>
          <p:nvPr/>
        </p:nvGrpSpPr>
        <p:grpSpPr>
          <a:xfrm>
            <a:off x="4254500" y="2623695"/>
            <a:ext cx="3149628" cy="767924"/>
            <a:chOff x="0" y="0"/>
            <a:chExt cx="3149627" cy="767923"/>
          </a:xfrm>
        </p:grpSpPr>
        <p:pic>
          <p:nvPicPr>
            <p:cNvPr id="319" name="Image" descr="Image"/>
            <p:cNvPicPr>
              <a:picLocks noChangeAspect="1"/>
            </p:cNvPicPr>
            <p:nvPr/>
          </p:nvPicPr>
          <p:blipFill>
            <a:blip r:embed="rId5"/>
            <a:srcRect t="3731" b="10137"/>
            <a:stretch>
              <a:fillRect/>
            </a:stretch>
          </p:blipFill>
          <p:spPr>
            <a:xfrm>
              <a:off x="0" y="0"/>
              <a:ext cx="806654" cy="7494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0" name="pasted-image.png" descr="pasted-image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7184" y="25500"/>
              <a:ext cx="717583" cy="7175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1" name="pasted-image.png" descr="pasted-image.png"/>
            <p:cNvPicPr>
              <a:picLocks noChangeAspect="1"/>
            </p:cNvPicPr>
            <p:nvPr/>
          </p:nvPicPr>
          <p:blipFill>
            <a:blip r:embed="rId7"/>
            <a:srcRect t="37327" b="11980"/>
            <a:stretch>
              <a:fillRect/>
            </a:stretch>
          </p:blipFill>
          <p:spPr>
            <a:xfrm>
              <a:off x="1673961" y="18737"/>
              <a:ext cx="1475667" cy="7491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23" name="Market Gardens?…"/>
          <p:cNvSpPr txBox="1"/>
          <p:nvPr/>
        </p:nvSpPr>
        <p:spPr>
          <a:xfrm>
            <a:off x="953482" y="3497182"/>
            <a:ext cx="166560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400"/>
            </a:pPr>
            <a:r>
              <a:rPr dirty="0"/>
              <a:t>Market Gardens?</a:t>
            </a:r>
          </a:p>
          <a:p>
            <a:pPr>
              <a:defRPr sz="1400"/>
            </a:pPr>
            <a:r>
              <a:rPr dirty="0"/>
              <a:t>Local employment?</a:t>
            </a:r>
          </a:p>
        </p:txBody>
      </p:sp>
      <p:pic>
        <p:nvPicPr>
          <p:cNvPr id="324" name="pasted-image.png" descr="pasted-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0831" y="2904855"/>
            <a:ext cx="670956" cy="434725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Line"/>
          <p:cNvSpPr/>
          <p:nvPr/>
        </p:nvSpPr>
        <p:spPr>
          <a:xfrm>
            <a:off x="5233764" y="2150805"/>
            <a:ext cx="1046684" cy="370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2956"/>
                </a:lnTo>
                <a:lnTo>
                  <a:pt x="0" y="12956"/>
                </a:lnTo>
                <a:lnTo>
                  <a:pt x="0" y="21600"/>
                </a:ln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26" name="Line"/>
          <p:cNvSpPr/>
          <p:nvPr/>
        </p:nvSpPr>
        <p:spPr>
          <a:xfrm>
            <a:off x="7357637" y="2144291"/>
            <a:ext cx="2055915" cy="377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2956"/>
                </a:lnTo>
                <a:lnTo>
                  <a:pt x="21600" y="12956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29" name="Line"/>
          <p:cNvSpPr/>
          <p:nvPr/>
        </p:nvSpPr>
        <p:spPr>
          <a:xfrm rot="5400000">
            <a:off x="4161857" y="-71169"/>
            <a:ext cx="444501" cy="22789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</a:path>
            </a:pathLst>
          </a:custGeom>
          <a:ln w="25400">
            <a:solidFill>
              <a:schemeClr val="accent2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30" name="Line"/>
          <p:cNvSpPr/>
          <p:nvPr/>
        </p:nvSpPr>
        <p:spPr>
          <a:xfrm rot="5400000">
            <a:off x="2705006" y="167881"/>
            <a:ext cx="2406026" cy="32311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</a:path>
            </a:pathLst>
          </a:custGeom>
          <a:ln w="25400">
            <a:solidFill>
              <a:schemeClr val="accent2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31" name="Line"/>
          <p:cNvSpPr/>
          <p:nvPr/>
        </p:nvSpPr>
        <p:spPr>
          <a:xfrm rot="16200000">
            <a:off x="6701443" y="1870188"/>
            <a:ext cx="217205" cy="7888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38" name="Liquid sludge"/>
          <p:cNvSpPr txBox="1"/>
          <p:nvPr/>
        </p:nvSpPr>
        <p:spPr>
          <a:xfrm>
            <a:off x="8862816" y="5804302"/>
            <a:ext cx="1143245" cy="5334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Sewage treatment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39" name="Rectangle"/>
          <p:cNvSpPr/>
          <p:nvPr/>
        </p:nvSpPr>
        <p:spPr>
          <a:xfrm>
            <a:off x="4271239" y="4447531"/>
            <a:ext cx="6086115" cy="3248789"/>
          </a:xfrm>
          <a:prstGeom prst="rect">
            <a:avLst/>
          </a:prstGeom>
          <a:ln w="12700">
            <a:solidFill>
              <a:schemeClr val="accent2">
                <a:hueOff val="-2473793"/>
                <a:satOff val="-50209"/>
                <a:lumOff val="23543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0" name="GENeco AD Plant"/>
          <p:cNvSpPr txBox="1"/>
          <p:nvPr/>
        </p:nvSpPr>
        <p:spPr>
          <a:xfrm>
            <a:off x="6085824" y="4306873"/>
            <a:ext cx="2866020" cy="318036"/>
          </a:xfrm>
          <a:prstGeom prst="rect">
            <a:avLst/>
          </a:prstGeom>
          <a:solidFill>
            <a:schemeClr val="accent2">
              <a:hueOff val="-2473793"/>
              <a:satOff val="-50209"/>
              <a:lumOff val="235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GB" dirty="0"/>
              <a:t>Bristol Water Recycling Centre</a:t>
            </a:r>
            <a:endParaRPr dirty="0"/>
          </a:p>
        </p:txBody>
      </p:sp>
      <p:sp>
        <p:nvSpPr>
          <p:cNvPr id="343" name="2/3 phosphorous - recovery unviable"/>
          <p:cNvSpPr txBox="1"/>
          <p:nvPr/>
        </p:nvSpPr>
        <p:spPr>
          <a:xfrm>
            <a:off x="7192627" y="7415444"/>
            <a:ext cx="2984134" cy="65659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200"/>
            </a:pPr>
            <a:r>
              <a:rPr lang="en-GB" dirty="0"/>
              <a:t>5mg/l </a:t>
            </a:r>
            <a:r>
              <a:rPr dirty="0"/>
              <a:t> phosphorous - </a:t>
            </a:r>
            <a:r>
              <a:rPr i="1" dirty="0">
                <a:latin typeface="Helvetica"/>
                <a:ea typeface="Helvetica"/>
                <a:cs typeface="Helvetica"/>
                <a:sym typeface="Helvetica"/>
              </a:rPr>
              <a:t>recovery </a:t>
            </a:r>
            <a:r>
              <a:rPr lang="en-GB" i="1" dirty="0">
                <a:latin typeface="Helvetica"/>
                <a:ea typeface="Helvetica"/>
                <a:cs typeface="Helvetica"/>
                <a:sym typeface="Helvetica"/>
              </a:rPr>
              <a:t>neither mandated by regulation nor  economically viable in  terms of end-product value</a:t>
            </a:r>
            <a:endParaRPr i="1" dirty="0"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44" name="Solid sludge"/>
          <p:cNvSpPr txBox="1"/>
          <p:nvPr/>
        </p:nvSpPr>
        <p:spPr>
          <a:xfrm>
            <a:off x="5377885" y="6423099"/>
            <a:ext cx="1527909" cy="360000"/>
          </a:xfrm>
          <a:prstGeom prst="rect">
            <a:avLst/>
          </a:prstGeom>
          <a:solidFill>
            <a:srgbClr val="53585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GB" dirty="0"/>
              <a:t>Sewage</a:t>
            </a:r>
            <a:r>
              <a:rPr dirty="0"/>
              <a:t> sludge</a:t>
            </a:r>
          </a:p>
        </p:txBody>
      </p:sp>
      <p:sp>
        <p:nvSpPr>
          <p:cNvPr id="346" name="Plastics / contaminants"/>
          <p:cNvSpPr txBox="1"/>
          <p:nvPr/>
        </p:nvSpPr>
        <p:spPr>
          <a:xfrm>
            <a:off x="5451133" y="6018219"/>
            <a:ext cx="1764802" cy="240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200"/>
            </a:lvl1pPr>
          </a:lstStyle>
          <a:p>
            <a:r>
              <a:rPr dirty="0"/>
              <a:t>Plastics / contaminants</a:t>
            </a:r>
          </a:p>
        </p:txBody>
      </p:sp>
      <p:sp>
        <p:nvSpPr>
          <p:cNvPr id="347" name="Food waste"/>
          <p:cNvSpPr txBox="1"/>
          <p:nvPr/>
        </p:nvSpPr>
        <p:spPr>
          <a:xfrm>
            <a:off x="5377885" y="5572805"/>
            <a:ext cx="1260000" cy="360000"/>
          </a:xfrm>
          <a:prstGeom prst="rect">
            <a:avLst/>
          </a:prstGeom>
          <a:solidFill>
            <a:srgbClr val="929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Food waste</a:t>
            </a:r>
          </a:p>
        </p:txBody>
      </p:sp>
      <p:sp>
        <p:nvSpPr>
          <p:cNvPr id="348" name="Rectangle"/>
          <p:cNvSpPr/>
          <p:nvPr/>
        </p:nvSpPr>
        <p:spPr>
          <a:xfrm>
            <a:off x="4963652" y="5131044"/>
            <a:ext cx="2402175" cy="2049492"/>
          </a:xfrm>
          <a:prstGeom prst="rect">
            <a:avLst/>
          </a:prstGeom>
          <a:ln w="12700">
            <a:solidFill>
              <a:schemeClr val="accent4">
                <a:hueOff val="46120"/>
                <a:satOff val="4178"/>
                <a:lumOff val="-1673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9" name="Digestate"/>
          <p:cNvSpPr txBox="1"/>
          <p:nvPr/>
        </p:nvSpPr>
        <p:spPr>
          <a:xfrm>
            <a:off x="3782962" y="5979716"/>
            <a:ext cx="990284" cy="31750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rPr dirty="0"/>
              <a:t>Digestate</a:t>
            </a:r>
          </a:p>
        </p:txBody>
      </p:sp>
      <p:sp>
        <p:nvSpPr>
          <p:cNvPr id="351" name="Sewage…"/>
          <p:cNvSpPr txBox="1"/>
          <p:nvPr/>
        </p:nvSpPr>
        <p:spPr>
          <a:xfrm>
            <a:off x="7736011" y="3271823"/>
            <a:ext cx="3669593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Sewage</a:t>
            </a:r>
          </a:p>
          <a:p>
            <a:pPr>
              <a:defRPr sz="1400"/>
            </a:pPr>
            <a:r>
              <a:rPr dirty="0"/>
              <a:t>Phosphates: diet (40%), food additives (29%), laundry (14%)</a:t>
            </a:r>
          </a:p>
        </p:txBody>
      </p:sp>
      <p:sp>
        <p:nvSpPr>
          <p:cNvPr id="352" name="Bristol’s FEW ULL Waste Challenge"/>
          <p:cNvSpPr txBox="1"/>
          <p:nvPr/>
        </p:nvSpPr>
        <p:spPr>
          <a:xfrm>
            <a:off x="231622" y="172885"/>
            <a:ext cx="1539082" cy="2041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1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Bristol’s</a:t>
            </a:r>
            <a:r>
              <a:rPr b="0" dirty="0">
                <a:latin typeface="+mn-lt"/>
                <a:ea typeface="+mn-ea"/>
                <a:cs typeface="+mn-cs"/>
                <a:sym typeface="Helvetica Light"/>
              </a:rPr>
              <a:t> FEW ULL </a:t>
            </a:r>
            <a:r>
              <a:rPr dirty="0"/>
              <a:t>Waste Challenge</a:t>
            </a:r>
            <a:endParaRPr lang="en-GB" dirty="0"/>
          </a:p>
          <a:p>
            <a:pPr algn="l">
              <a:defRPr sz="21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GB" dirty="0"/>
          </a:p>
          <a:p>
            <a:pPr algn="l">
              <a:defRPr sz="21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dirty="0"/>
              <a:t>CURRENT</a:t>
            </a:r>
            <a:endParaRPr dirty="0"/>
          </a:p>
        </p:txBody>
      </p:sp>
      <p:sp>
        <p:nvSpPr>
          <p:cNvPr id="356" name="Full CBA (inc. external costs/benefits) of plastic/contaminant removal from food waste and solid sludge?"/>
          <p:cNvSpPr txBox="1"/>
          <p:nvPr/>
        </p:nvSpPr>
        <p:spPr>
          <a:xfrm>
            <a:off x="3908019" y="8603654"/>
            <a:ext cx="3338394" cy="749304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0">
                <a:latin typeface="+mn-lt"/>
                <a:ea typeface="+mn-ea"/>
                <a:cs typeface="+mn-cs"/>
                <a:sym typeface="Helvetica Light"/>
              </a:rPr>
              <a:t>Full CBA (inc. external costs/benefits) of</a:t>
            </a:r>
            <a:r>
              <a:t> plastic/contaminant removal from food waste and solid sludge?</a:t>
            </a:r>
          </a:p>
        </p:txBody>
      </p:sp>
      <p:sp>
        <p:nvSpPr>
          <p:cNvPr id="357" name="Rectangle"/>
          <p:cNvSpPr/>
          <p:nvPr/>
        </p:nvSpPr>
        <p:spPr>
          <a:xfrm>
            <a:off x="8482193" y="6760561"/>
            <a:ext cx="1360896" cy="540111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noFill/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Treated effluent </a:t>
            </a:r>
            <a:endParaRPr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9" name="pasted-image.png" descr="pasted-image.png"/>
          <p:cNvPicPr>
            <a:picLocks noChangeAspect="1"/>
          </p:cNvPicPr>
          <p:nvPr/>
        </p:nvPicPr>
        <p:blipFill>
          <a:blip r:embed="rId9"/>
          <a:srcRect l="6398" t="9600" r="6399" b="9599"/>
          <a:stretch>
            <a:fillRect/>
          </a:stretch>
        </p:blipFill>
        <p:spPr>
          <a:xfrm>
            <a:off x="5926816" y="1037800"/>
            <a:ext cx="714388" cy="661957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Shape 302"/>
          <p:cNvSpPr txBox="1"/>
          <p:nvPr/>
        </p:nvSpPr>
        <p:spPr>
          <a:xfrm>
            <a:off x="6934973" y="1758206"/>
            <a:ext cx="913756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Households</a:t>
            </a:r>
          </a:p>
        </p:txBody>
      </p:sp>
      <p:pic>
        <p:nvPicPr>
          <p:cNvPr id="361" name="pasted-image.png" descr="pasted-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44408" y="950002"/>
            <a:ext cx="913760" cy="7891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pasted-image.png" descr="pasted-image.png"/>
          <p:cNvPicPr>
            <a:picLocks noChangeAspect="1"/>
          </p:cNvPicPr>
          <p:nvPr/>
        </p:nvPicPr>
        <p:blipFill>
          <a:blip r:embed="rId11"/>
          <a:srcRect l="2734" t="22248" r="2733" b="22248"/>
          <a:stretch>
            <a:fillRect/>
          </a:stretch>
        </p:blipFill>
        <p:spPr>
          <a:xfrm>
            <a:off x="5941138" y="256839"/>
            <a:ext cx="2316130" cy="567070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Shape 302"/>
          <p:cNvSpPr txBox="1"/>
          <p:nvPr/>
        </p:nvSpPr>
        <p:spPr>
          <a:xfrm>
            <a:off x="5846328" y="1776028"/>
            <a:ext cx="875352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Processors</a:t>
            </a:r>
          </a:p>
        </p:txBody>
      </p:sp>
      <p:sp>
        <p:nvSpPr>
          <p:cNvPr id="364" name="Rectangle"/>
          <p:cNvSpPr/>
          <p:nvPr/>
        </p:nvSpPr>
        <p:spPr>
          <a:xfrm>
            <a:off x="5686575" y="192351"/>
            <a:ext cx="2708983" cy="1831328"/>
          </a:xfrm>
          <a:prstGeom prst="rect">
            <a:avLst/>
          </a:prstGeom>
          <a:ln w="38100">
            <a:solidFill>
              <a:schemeClr val="accent1">
                <a:hueOff val="47394"/>
                <a:satOff val="-25753"/>
                <a:lumOff val="-7544"/>
              </a:scheme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7" name="Modelling and testing realistic scenarios of plastic/contaminant removal from food waste and pre-sewage upstream?"/>
          <p:cNvSpPr txBox="1"/>
          <p:nvPr/>
        </p:nvSpPr>
        <p:spPr>
          <a:xfrm>
            <a:off x="9083558" y="1357219"/>
            <a:ext cx="3669594" cy="749301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0">
                <a:latin typeface="+mn-lt"/>
                <a:ea typeface="+mn-ea"/>
                <a:cs typeface="+mn-cs"/>
                <a:sym typeface="Helvetica Light"/>
              </a:rPr>
              <a:t>Modelling and testing realistic scenarios of </a:t>
            </a:r>
            <a:r>
              <a:t>plastic/contaminant removal from food waste and pre-sewage upstream?</a:t>
            </a:r>
          </a:p>
        </p:txBody>
      </p:sp>
      <p:sp>
        <p:nvSpPr>
          <p:cNvPr id="368" name="Line"/>
          <p:cNvSpPr/>
          <p:nvPr/>
        </p:nvSpPr>
        <p:spPr>
          <a:xfrm>
            <a:off x="8500426" y="1777111"/>
            <a:ext cx="497314" cy="1"/>
          </a:xfrm>
          <a:prstGeom prst="line">
            <a:avLst/>
          </a:prstGeom>
          <a:ln w="38100">
            <a:solidFill>
              <a:schemeClr val="accent1">
                <a:hueOff val="47394"/>
                <a:satOff val="-25753"/>
                <a:lumOff val="-7544"/>
              </a:scheme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70" name="Modelling / testing energy optimisation (inc. external cost-benefit) from gas usage (e.g. storage/peak load vs transport)"/>
          <p:cNvSpPr txBox="1"/>
          <p:nvPr/>
        </p:nvSpPr>
        <p:spPr>
          <a:xfrm>
            <a:off x="487529" y="4809523"/>
            <a:ext cx="2240120" cy="1179810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0">
                <a:latin typeface="+mn-lt"/>
                <a:ea typeface="+mn-ea"/>
                <a:cs typeface="+mn-cs"/>
                <a:sym typeface="Helvetica Light"/>
              </a:rPr>
              <a:t>Modelling / testing </a:t>
            </a:r>
            <a:r>
              <a:t>energy optimisation </a:t>
            </a:r>
            <a:r>
              <a:rPr b="0">
                <a:latin typeface="+mn-lt"/>
                <a:ea typeface="+mn-ea"/>
                <a:cs typeface="+mn-cs"/>
                <a:sym typeface="Helvetica Light"/>
              </a:rPr>
              <a:t>(inc. external cost-benefit) from gas usage (e.g. </a:t>
            </a:r>
            <a:r>
              <a:t>storage/peak load vs transport</a:t>
            </a:r>
            <a:r>
              <a:rPr b="0">
                <a:latin typeface="+mn-lt"/>
                <a:ea typeface="+mn-ea"/>
                <a:cs typeface="+mn-cs"/>
                <a:sym typeface="Helvetica Light"/>
              </a:rPr>
              <a:t>)</a:t>
            </a:r>
          </a:p>
        </p:txBody>
      </p:sp>
      <p:sp>
        <p:nvSpPr>
          <p:cNvPr id="371" name="Non-market valuation suggests that reducing food waste is significantly more impactful (on GHGs, air pollution and eutrophication) than shifts in recycling"/>
          <p:cNvSpPr txBox="1"/>
          <p:nvPr/>
        </p:nvSpPr>
        <p:spPr>
          <a:xfrm>
            <a:off x="9083558" y="123764"/>
            <a:ext cx="3669594" cy="977901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hueOff val="47394"/>
                <a:satOff val="-25753"/>
                <a:lumOff val="-7544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defRPr>
            </a:lvl1pPr>
          </a:lstStyle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b="0">
                <a:latin typeface="+mn-lt"/>
                <a:ea typeface="+mn-ea"/>
                <a:cs typeface="+mn-cs"/>
                <a:sym typeface="Helvetica Light"/>
              </a:rPr>
              <a:t>Non-market valuation suggests that reducing food waste is significantly more impactful (on GHGs, air pollution and eutrophication) than shifts in recycling</a:t>
            </a:r>
          </a:p>
        </p:txBody>
      </p:sp>
      <p:sp>
        <p:nvSpPr>
          <p:cNvPr id="372" name="Line"/>
          <p:cNvSpPr/>
          <p:nvPr/>
        </p:nvSpPr>
        <p:spPr>
          <a:xfrm>
            <a:off x="8438929" y="615756"/>
            <a:ext cx="620308" cy="1"/>
          </a:xfrm>
          <a:prstGeom prst="line">
            <a:avLst/>
          </a:prstGeom>
          <a:ln w="12700">
            <a:solidFill>
              <a:schemeClr val="accent1">
                <a:hueOff val="47394"/>
                <a:satOff val="-25753"/>
                <a:lumOff val="-7544"/>
              </a:scheme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grpSp>
        <p:nvGrpSpPr>
          <p:cNvPr id="377" name="Group"/>
          <p:cNvGrpSpPr/>
          <p:nvPr/>
        </p:nvGrpSpPr>
        <p:grpSpPr>
          <a:xfrm>
            <a:off x="218958" y="8728732"/>
            <a:ext cx="1975449" cy="787930"/>
            <a:chOff x="0" y="0"/>
            <a:chExt cx="1975447" cy="787929"/>
          </a:xfrm>
        </p:grpSpPr>
        <p:sp>
          <p:nvSpPr>
            <p:cNvPr id="373" name="XYZ"/>
            <p:cNvSpPr txBox="1"/>
            <p:nvPr/>
          </p:nvSpPr>
          <p:spPr>
            <a:xfrm>
              <a:off x="0" y="0"/>
              <a:ext cx="538087" cy="317500"/>
            </a:xfrm>
            <a:prstGeom prst="rect">
              <a:avLst/>
            </a:prstGeom>
            <a:solidFill>
              <a:schemeClr val="accent1">
                <a:hueOff val="47394"/>
                <a:satOff val="-25753"/>
                <a:lumOff val="-7544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400">
                  <a:solidFill>
                    <a:srgbClr val="FFFFFF"/>
                  </a:solidFill>
                </a:defRPr>
              </a:lvl1pPr>
            </a:lstStyle>
            <a:p>
              <a:pPr>
                <a:defRPr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b="0">
                  <a:latin typeface="+mn-lt"/>
                  <a:ea typeface="+mn-ea"/>
                  <a:cs typeface="+mn-cs"/>
                  <a:sym typeface="Helvetica Light"/>
                </a:rPr>
                <a:t>XYZ</a:t>
              </a:r>
            </a:p>
          </p:txBody>
        </p:sp>
        <p:sp>
          <p:nvSpPr>
            <p:cNvPr id="374" name="XYZ"/>
            <p:cNvSpPr txBox="1"/>
            <p:nvPr/>
          </p:nvSpPr>
          <p:spPr>
            <a:xfrm>
              <a:off x="0" y="460904"/>
              <a:ext cx="538087" cy="327026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accent1">
                  <a:hueOff val="47394"/>
                  <a:satOff val="-25753"/>
                  <a:lumOff val="-7544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400"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</a:defRPr>
              </a:lvl1pPr>
            </a:lstStyle>
            <a:p>
              <a:pPr>
                <a:defRPr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b="0">
                  <a:latin typeface="+mn-lt"/>
                  <a:ea typeface="+mn-ea"/>
                  <a:cs typeface="+mn-cs"/>
                  <a:sym typeface="Helvetica Light"/>
                </a:rPr>
                <a:t>XYZ</a:t>
              </a:r>
            </a:p>
          </p:txBody>
        </p:sp>
        <p:sp>
          <p:nvSpPr>
            <p:cNvPr id="375" name="COMPLETED"/>
            <p:cNvSpPr txBox="1"/>
            <p:nvPr/>
          </p:nvSpPr>
          <p:spPr>
            <a:xfrm>
              <a:off x="618066" y="465666"/>
              <a:ext cx="1347611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1400"/>
              </a:lvl1pPr>
            </a:lstStyle>
            <a:p>
              <a:pPr>
                <a:defRPr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b="0">
                  <a:latin typeface="+mn-lt"/>
                  <a:ea typeface="+mn-ea"/>
                  <a:cs typeface="+mn-cs"/>
                  <a:sym typeface="Helvetica Light"/>
                </a:rPr>
                <a:t>COMPLETED</a:t>
              </a:r>
            </a:p>
          </p:txBody>
        </p:sp>
        <p:sp>
          <p:nvSpPr>
            <p:cNvPr id="376" name="PROPOSED"/>
            <p:cNvSpPr txBox="1"/>
            <p:nvPr/>
          </p:nvSpPr>
          <p:spPr>
            <a:xfrm>
              <a:off x="627837" y="0"/>
              <a:ext cx="1347611" cy="317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1400"/>
              </a:lvl1pPr>
            </a:lstStyle>
            <a:p>
              <a:pPr>
                <a:defRPr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b="0">
                  <a:latin typeface="+mn-lt"/>
                  <a:ea typeface="+mn-ea"/>
                  <a:cs typeface="+mn-cs"/>
                  <a:sym typeface="Helvetica Light"/>
                </a:rPr>
                <a:t>PROPOSED</a:t>
              </a:r>
            </a:p>
          </p:txBody>
        </p:sp>
      </p:grpSp>
      <p:sp>
        <p:nvSpPr>
          <p:cNvPr id="378" name="Rectangle"/>
          <p:cNvSpPr/>
          <p:nvPr/>
        </p:nvSpPr>
        <p:spPr>
          <a:xfrm>
            <a:off x="605056" y="6762636"/>
            <a:ext cx="2362455" cy="887477"/>
          </a:xfrm>
          <a:prstGeom prst="rect">
            <a:avLst/>
          </a:prstGeom>
          <a:ln w="38100">
            <a:solidFill>
              <a:schemeClr val="accent1">
                <a:hueOff val="47394"/>
                <a:satOff val="-25753"/>
                <a:lumOff val="-7544"/>
              </a:scheme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Electricity generation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Biomethane to gas grid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Biomethane to vehicles</a:t>
            </a:r>
            <a:endParaRPr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Digestate">
            <a:extLst>
              <a:ext uri="{FF2B5EF4-FFF2-40B4-BE49-F238E27FC236}">
                <a16:creationId xmlns:a16="http://schemas.microsoft.com/office/drawing/2014/main" id="{8F40896B-07AD-49AE-9F20-40BE7CE41051}"/>
              </a:ext>
            </a:extLst>
          </p:cNvPr>
          <p:cNvSpPr txBox="1"/>
          <p:nvPr/>
        </p:nvSpPr>
        <p:spPr>
          <a:xfrm>
            <a:off x="6359465" y="4860823"/>
            <a:ext cx="1199526" cy="48062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Anaerobic digestion</a:t>
            </a:r>
            <a:endParaRPr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DE7C78E6-C764-4221-88C0-2DE3B243EA8C}"/>
              </a:ext>
            </a:extLst>
          </p:cNvPr>
          <p:cNvCxnSpPr>
            <a:cxnSpLocks/>
            <a:stCxn id="351" idx="2"/>
            <a:endCxn id="338" idx="0"/>
          </p:cNvCxnSpPr>
          <p:nvPr/>
        </p:nvCxnSpPr>
        <p:spPr>
          <a:xfrm rot="5400000">
            <a:off x="8611035" y="4844529"/>
            <a:ext cx="1783178" cy="136369"/>
          </a:xfrm>
          <a:prstGeom prst="bentConnector3">
            <a:avLst>
              <a:gd name="adj1" fmla="val 50000"/>
            </a:avLst>
          </a:prstGeom>
          <a:noFill/>
          <a:ln w="25400" cap="flat">
            <a:solidFill>
              <a:schemeClr val="tx1">
                <a:lumMod val="85000"/>
                <a:lumOff val="1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20DA2B28-3895-4E0B-801E-FD754431630E}"/>
              </a:ext>
            </a:extLst>
          </p:cNvPr>
          <p:cNvCxnSpPr>
            <a:cxnSpLocks/>
            <a:stCxn id="338" idx="1"/>
            <a:endCxn id="344" idx="3"/>
          </p:cNvCxnSpPr>
          <p:nvPr/>
        </p:nvCxnSpPr>
        <p:spPr>
          <a:xfrm rot="10800000" flipV="1">
            <a:off x="6905794" y="6071041"/>
            <a:ext cx="1957022" cy="532057"/>
          </a:xfrm>
          <a:prstGeom prst="bentConnector3">
            <a:avLst/>
          </a:prstGeom>
          <a:noFill/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8" name="Connector: Elbow 87">
            <a:extLst>
              <a:ext uri="{FF2B5EF4-FFF2-40B4-BE49-F238E27FC236}">
                <a16:creationId xmlns:a16="http://schemas.microsoft.com/office/drawing/2014/main" id="{000BD807-9E12-4164-A77D-C102669E398F}"/>
              </a:ext>
            </a:extLst>
          </p:cNvPr>
          <p:cNvCxnSpPr>
            <a:cxnSpLocks/>
            <a:stCxn id="349" idx="1"/>
            <a:endCxn id="314" idx="2"/>
          </p:cNvCxnSpPr>
          <p:nvPr/>
        </p:nvCxnSpPr>
        <p:spPr>
          <a:xfrm rot="10800000">
            <a:off x="3455592" y="2453473"/>
            <a:ext cx="327370" cy="3684994"/>
          </a:xfrm>
          <a:prstGeom prst="bentConnector2">
            <a:avLst/>
          </a:prstGeom>
          <a:noFill/>
          <a:ln w="25400" cap="flat">
            <a:solidFill>
              <a:schemeClr val="accent4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1" name="Recycled to bio-fertiliser…">
            <a:extLst>
              <a:ext uri="{FF2B5EF4-FFF2-40B4-BE49-F238E27FC236}">
                <a16:creationId xmlns:a16="http://schemas.microsoft.com/office/drawing/2014/main" id="{7B803115-F98D-448D-8C76-B4E60983DD64}"/>
              </a:ext>
            </a:extLst>
          </p:cNvPr>
          <p:cNvSpPr txBox="1"/>
          <p:nvPr/>
        </p:nvSpPr>
        <p:spPr>
          <a:xfrm>
            <a:off x="2828256" y="2810959"/>
            <a:ext cx="1254473" cy="47192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200"/>
            </a:pPr>
            <a:r>
              <a:rPr lang="en-GB" dirty="0">
                <a:solidFill>
                  <a:schemeClr val="bg1"/>
                </a:solidFill>
              </a:rPr>
              <a:t>Digestate r</a:t>
            </a:r>
            <a:r>
              <a:rPr dirty="0" err="1">
                <a:solidFill>
                  <a:schemeClr val="bg1"/>
                </a:solidFill>
              </a:rPr>
              <a:t>ecycled</a:t>
            </a:r>
            <a:r>
              <a:rPr dirty="0">
                <a:solidFill>
                  <a:schemeClr val="bg1"/>
                </a:solidFill>
              </a:rPr>
              <a:t> to </a:t>
            </a:r>
            <a:r>
              <a:rPr lang="en-GB" dirty="0">
                <a:solidFill>
                  <a:schemeClr val="bg1"/>
                </a:solidFill>
              </a:rPr>
              <a:t>land</a:t>
            </a:r>
            <a:endParaRPr dirty="0">
              <a:solidFill>
                <a:schemeClr val="bg1"/>
              </a:solidFill>
            </a:endParaRPr>
          </a:p>
        </p:txBody>
      </p:sp>
      <p:cxnSp>
        <p:nvCxnSpPr>
          <p:cNvPr id="94" name="Connector: Elbow 93">
            <a:extLst>
              <a:ext uri="{FF2B5EF4-FFF2-40B4-BE49-F238E27FC236}">
                <a16:creationId xmlns:a16="http://schemas.microsoft.com/office/drawing/2014/main" id="{1F9B90FE-E11F-4332-A6CD-AA80CA6E132F}"/>
              </a:ext>
            </a:extLst>
          </p:cNvPr>
          <p:cNvCxnSpPr>
            <a:cxnSpLocks/>
            <a:stCxn id="338" idx="2"/>
            <a:endCxn id="357" idx="0"/>
          </p:cNvCxnSpPr>
          <p:nvPr/>
        </p:nvCxnSpPr>
        <p:spPr>
          <a:xfrm rot="5400000">
            <a:off x="9087150" y="6413272"/>
            <a:ext cx="422780" cy="271798"/>
          </a:xfrm>
          <a:prstGeom prst="bentConnector3">
            <a:avLst>
              <a:gd name="adj1" fmla="val 50000"/>
            </a:avLst>
          </a:prstGeom>
          <a:noFill/>
          <a:ln w="25400" cap="flat">
            <a:solidFill>
              <a:schemeClr val="bg2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9" name="2/3 phosphorous - recovery unviable">
            <a:extLst>
              <a:ext uri="{FF2B5EF4-FFF2-40B4-BE49-F238E27FC236}">
                <a16:creationId xmlns:a16="http://schemas.microsoft.com/office/drawing/2014/main" id="{2F17338E-C925-426B-948F-C3D5F3F8DD67}"/>
              </a:ext>
            </a:extLst>
          </p:cNvPr>
          <p:cNvSpPr txBox="1"/>
          <p:nvPr/>
        </p:nvSpPr>
        <p:spPr>
          <a:xfrm>
            <a:off x="9058635" y="4785563"/>
            <a:ext cx="957334" cy="47192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200"/>
            </a:pPr>
            <a:r>
              <a:rPr lang="en-GB" dirty="0"/>
              <a:t>9mg/l </a:t>
            </a:r>
            <a:r>
              <a:rPr dirty="0"/>
              <a:t> phosphorous</a:t>
            </a:r>
            <a:endParaRPr i="1" dirty="0">
              <a:latin typeface="Helvetica"/>
              <a:ea typeface="Helvetica"/>
              <a:cs typeface="Helvetica"/>
              <a:sym typeface="Helvetica"/>
            </a:endParaRPr>
          </a:p>
        </p:txBody>
      </p:sp>
      <p:cxnSp>
        <p:nvCxnSpPr>
          <p:cNvPr id="102" name="Connector: Elbow 101">
            <a:extLst>
              <a:ext uri="{FF2B5EF4-FFF2-40B4-BE49-F238E27FC236}">
                <a16:creationId xmlns:a16="http://schemas.microsoft.com/office/drawing/2014/main" id="{FB048C6A-9E30-42D1-B577-7314D2DE47BF}"/>
              </a:ext>
            </a:extLst>
          </p:cNvPr>
          <p:cNvCxnSpPr>
            <a:cxnSpLocks/>
            <a:stCxn id="318" idx="2"/>
            <a:endCxn id="347" idx="0"/>
          </p:cNvCxnSpPr>
          <p:nvPr/>
        </p:nvCxnSpPr>
        <p:spPr>
          <a:xfrm rot="16200000" flipH="1">
            <a:off x="5045976" y="4610895"/>
            <a:ext cx="1439533" cy="484285"/>
          </a:xfrm>
          <a:prstGeom prst="bentConnector3">
            <a:avLst>
              <a:gd name="adj1" fmla="val 50000"/>
            </a:avLst>
          </a:prstGeom>
          <a:noFill/>
          <a:ln w="25400" cap="flat">
            <a:solidFill>
              <a:schemeClr val="accent3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2" name="Connector: Elbow 111">
            <a:extLst>
              <a:ext uri="{FF2B5EF4-FFF2-40B4-BE49-F238E27FC236}">
                <a16:creationId xmlns:a16="http://schemas.microsoft.com/office/drawing/2014/main" id="{7F321CCF-7F27-485D-A0FA-090BDCA1C8DE}"/>
              </a:ext>
            </a:extLst>
          </p:cNvPr>
          <p:cNvCxnSpPr>
            <a:cxnSpLocks/>
            <a:stCxn id="347" idx="1"/>
            <a:endCxn id="349" idx="3"/>
          </p:cNvCxnSpPr>
          <p:nvPr/>
        </p:nvCxnSpPr>
        <p:spPr>
          <a:xfrm rot="10800000" flipV="1">
            <a:off x="4773247" y="5752805"/>
            <a:ext cx="604639" cy="385662"/>
          </a:xfrm>
          <a:prstGeom prst="bentConnector3">
            <a:avLst>
              <a:gd name="adj1" fmla="val 50000"/>
            </a:avLst>
          </a:prstGeom>
          <a:noFill/>
          <a:ln w="25400" cap="flat">
            <a:solidFill>
              <a:schemeClr val="accent4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5" name="Connector: Elbow 114">
            <a:extLst>
              <a:ext uri="{FF2B5EF4-FFF2-40B4-BE49-F238E27FC236}">
                <a16:creationId xmlns:a16="http://schemas.microsoft.com/office/drawing/2014/main" id="{499D86BB-2066-4FE4-880F-B6156106A2EA}"/>
              </a:ext>
            </a:extLst>
          </p:cNvPr>
          <p:cNvCxnSpPr>
            <a:cxnSpLocks/>
            <a:stCxn id="344" idx="1"/>
            <a:endCxn id="349" idx="3"/>
          </p:cNvCxnSpPr>
          <p:nvPr/>
        </p:nvCxnSpPr>
        <p:spPr>
          <a:xfrm rot="10800000">
            <a:off x="4773247" y="6138467"/>
            <a:ext cx="604639" cy="464632"/>
          </a:xfrm>
          <a:prstGeom prst="bentConnector3">
            <a:avLst>
              <a:gd name="adj1" fmla="val 50000"/>
            </a:avLst>
          </a:prstGeom>
          <a:noFill/>
          <a:ln w="25400" cap="flat">
            <a:solidFill>
              <a:schemeClr val="accent4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6" name="Connector: Elbow 125">
            <a:extLst>
              <a:ext uri="{FF2B5EF4-FFF2-40B4-BE49-F238E27FC236}">
                <a16:creationId xmlns:a16="http://schemas.microsoft.com/office/drawing/2014/main" id="{077FB60F-95E3-405B-9C94-A5268CCC9132}"/>
              </a:ext>
            </a:extLst>
          </p:cNvPr>
          <p:cNvCxnSpPr>
            <a:cxnSpLocks/>
            <a:stCxn id="378" idx="0"/>
            <a:endCxn id="370" idx="2"/>
          </p:cNvCxnSpPr>
          <p:nvPr/>
        </p:nvCxnSpPr>
        <p:spPr>
          <a:xfrm rot="16200000" flipV="1">
            <a:off x="1310286" y="6286637"/>
            <a:ext cx="773303" cy="178695"/>
          </a:xfrm>
          <a:prstGeom prst="bentConnector3">
            <a:avLst>
              <a:gd name="adj1" fmla="val 50000"/>
            </a:avLst>
          </a:prstGeom>
          <a:noFill/>
          <a:ln w="38100" cap="flat">
            <a:solidFill>
              <a:schemeClr val="accent1">
                <a:lumMod val="75000"/>
              </a:schemeClr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5" name="Connector: Elbow 134">
            <a:extLst>
              <a:ext uri="{FF2B5EF4-FFF2-40B4-BE49-F238E27FC236}">
                <a16:creationId xmlns:a16="http://schemas.microsoft.com/office/drawing/2014/main" id="{657CDEB5-6F39-4C9E-B4B8-5B4FB1E4B9CA}"/>
              </a:ext>
            </a:extLst>
          </p:cNvPr>
          <p:cNvCxnSpPr>
            <a:cxnSpLocks/>
            <a:stCxn id="139" idx="1"/>
            <a:endCxn id="378" idx="3"/>
          </p:cNvCxnSpPr>
          <p:nvPr/>
        </p:nvCxnSpPr>
        <p:spPr>
          <a:xfrm rot="10800000" flipV="1">
            <a:off x="2967512" y="6803169"/>
            <a:ext cx="872119" cy="403206"/>
          </a:xfrm>
          <a:prstGeom prst="bentConnector3">
            <a:avLst>
              <a:gd name="adj1" fmla="val 50000"/>
            </a:avLst>
          </a:prstGeom>
          <a:noFill/>
          <a:ln w="28575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9" name="Digestate">
            <a:extLst>
              <a:ext uri="{FF2B5EF4-FFF2-40B4-BE49-F238E27FC236}">
                <a16:creationId xmlns:a16="http://schemas.microsoft.com/office/drawing/2014/main" id="{0A2D2835-DA6C-4BAE-B7D5-C684A7512BE1}"/>
              </a:ext>
            </a:extLst>
          </p:cNvPr>
          <p:cNvSpPr txBox="1"/>
          <p:nvPr/>
        </p:nvSpPr>
        <p:spPr>
          <a:xfrm>
            <a:off x="3839630" y="6644418"/>
            <a:ext cx="857530" cy="31750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Biogas</a:t>
            </a:r>
            <a:endParaRPr dirty="0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0D4A6E9-2914-4F12-92FB-2C40819D22EC}"/>
              </a:ext>
            </a:extLst>
          </p:cNvPr>
          <p:cNvCxnSpPr>
            <a:cxnSpLocks/>
            <a:endCxn id="139" idx="3"/>
          </p:cNvCxnSpPr>
          <p:nvPr/>
        </p:nvCxnSpPr>
        <p:spPr>
          <a:xfrm flipH="1">
            <a:off x="4697160" y="6803169"/>
            <a:ext cx="266491" cy="0"/>
          </a:xfrm>
          <a:prstGeom prst="straightConnector1">
            <a:avLst/>
          </a:prstGeom>
          <a:noFill/>
          <a:ln w="254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6" name="Connector: Elbow 145">
            <a:extLst>
              <a:ext uri="{FF2B5EF4-FFF2-40B4-BE49-F238E27FC236}">
                <a16:creationId xmlns:a16="http://schemas.microsoft.com/office/drawing/2014/main" id="{6D4EAFD0-7B15-4FE6-8273-8AF1DA3305AB}"/>
              </a:ext>
            </a:extLst>
          </p:cNvPr>
          <p:cNvCxnSpPr>
            <a:cxnSpLocks/>
            <a:stCxn id="348" idx="2"/>
            <a:endCxn id="356" idx="0"/>
          </p:cNvCxnSpPr>
          <p:nvPr/>
        </p:nvCxnSpPr>
        <p:spPr>
          <a:xfrm rot="5400000">
            <a:off x="5159419" y="7598333"/>
            <a:ext cx="1423118" cy="587524"/>
          </a:xfrm>
          <a:prstGeom prst="bentConnector3">
            <a:avLst>
              <a:gd name="adj1" fmla="val 50000"/>
            </a:avLst>
          </a:prstGeom>
          <a:noFill/>
          <a:ln w="38100" cap="flat">
            <a:solidFill>
              <a:schemeClr val="accent1">
                <a:lumMod val="75000"/>
              </a:schemeClr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9" name="Connector: Elbow 148">
            <a:extLst>
              <a:ext uri="{FF2B5EF4-FFF2-40B4-BE49-F238E27FC236}">
                <a16:creationId xmlns:a16="http://schemas.microsoft.com/office/drawing/2014/main" id="{FFBC358B-12E9-44EB-89BF-67C5D5ECEED7}"/>
              </a:ext>
            </a:extLst>
          </p:cNvPr>
          <p:cNvCxnSpPr>
            <a:cxnSpLocks/>
            <a:stCxn id="343" idx="2"/>
            <a:endCxn id="312" idx="0"/>
          </p:cNvCxnSpPr>
          <p:nvPr/>
        </p:nvCxnSpPr>
        <p:spPr>
          <a:xfrm rot="16200000" flipH="1">
            <a:off x="8790709" y="7966018"/>
            <a:ext cx="532001" cy="744031"/>
          </a:xfrm>
          <a:prstGeom prst="bentConnector3">
            <a:avLst>
              <a:gd name="adj1" fmla="val 50000"/>
            </a:avLst>
          </a:prstGeom>
          <a:noFill/>
          <a:ln w="38100" cap="flat">
            <a:solidFill>
              <a:schemeClr val="accent1">
                <a:lumMod val="75000"/>
              </a:schemeClr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1" name="1/3 phosphorous - recovery viable">
            <a:extLst>
              <a:ext uri="{FF2B5EF4-FFF2-40B4-BE49-F238E27FC236}">
                <a16:creationId xmlns:a16="http://schemas.microsoft.com/office/drawing/2014/main" id="{37F3D4E5-E56F-462C-BA92-8C85D43B3067}"/>
              </a:ext>
            </a:extLst>
          </p:cNvPr>
          <p:cNvSpPr txBox="1"/>
          <p:nvPr/>
        </p:nvSpPr>
        <p:spPr>
          <a:xfrm>
            <a:off x="7499138" y="5632279"/>
            <a:ext cx="983055" cy="77188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200"/>
            </a:lvl1pPr>
          </a:lstStyle>
          <a:p>
            <a:r>
              <a:rPr lang="en-GB" dirty="0"/>
              <a:t>4 mg/l p</a:t>
            </a:r>
            <a:r>
              <a:rPr dirty="0" err="1"/>
              <a:t>hosphorous</a:t>
            </a:r>
            <a:r>
              <a:rPr lang="en-GB" dirty="0"/>
              <a:t> uptake in sludge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100427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418</Words>
  <Application>Microsoft Office PowerPoint</Application>
  <PresentationFormat>Custom</PresentationFormat>
  <Paragraphs>68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Helvetica</vt:lpstr>
      <vt:lpstr>Helvetica Light</vt:lpstr>
      <vt:lpstr>Helvetica Neue</vt:lpstr>
      <vt:lpstr>Trebuchet MS</vt:lpstr>
      <vt:lpstr>White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Green</dc:creator>
  <cp:lastModifiedBy>Dan Green</cp:lastModifiedBy>
  <cp:revision>11</cp:revision>
  <dcterms:modified xsi:type="dcterms:W3CDTF">2020-04-14T10:23:19Z</dcterms:modified>
</cp:coreProperties>
</file>