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8" r:id="rId8"/>
    <p:sldId id="262" r:id="rId9"/>
    <p:sldId id="263" r:id="rId10"/>
    <p:sldId id="267" r:id="rId11"/>
    <p:sldId id="266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5slmuYSgsv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esquireglobalcrossings.com/2015/03/executory-contracts-the-whole-is-greater-than-the-sum-of-its-part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A258-0106-4DA1-9D21-615B79EB9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167" y="2051967"/>
            <a:ext cx="7766936" cy="1646302"/>
          </a:xfrm>
        </p:spPr>
        <p:txBody>
          <a:bodyPr/>
          <a:lstStyle/>
          <a:p>
            <a:r>
              <a:rPr lang="en-US" b="1" dirty="0"/>
              <a:t>Knowledge Exchange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349AB-168A-405A-A881-CD39EA097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682" y="4137096"/>
            <a:ext cx="7766936" cy="1096899"/>
          </a:xfrm>
        </p:spPr>
        <p:txBody>
          <a:bodyPr/>
          <a:lstStyle/>
          <a:p>
            <a:r>
              <a:rPr lang="en-US" dirty="0"/>
              <a:t>Adina </a:t>
            </a:r>
            <a:r>
              <a:rPr lang="en-US" dirty="0" err="1"/>
              <a:t>Paytan</a:t>
            </a:r>
            <a:endParaRPr lang="en-US" dirty="0"/>
          </a:p>
          <a:p>
            <a:r>
              <a:rPr lang="en-US" dirty="0"/>
              <a:t>University of California Santa Cruz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AA86B805-2F6A-4D39-98DB-AA11C746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892"/>
            <a:ext cx="7713942" cy="176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9DF4CD-4900-4159-BCAA-E08070BBF583}"/>
              </a:ext>
            </a:extLst>
          </p:cNvPr>
          <p:cNvSpPr txBox="1"/>
          <p:nvPr/>
        </p:nvSpPr>
        <p:spPr>
          <a:xfrm>
            <a:off x="528677" y="249376"/>
            <a:ext cx="3044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EXAMPLES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C164D-29B6-40B9-BA5B-55808C5639EA}"/>
              </a:ext>
            </a:extLst>
          </p:cNvPr>
          <p:cNvSpPr txBox="1"/>
          <p:nvPr/>
        </p:nvSpPr>
        <p:spPr>
          <a:xfrm>
            <a:off x="964734" y="1275127"/>
            <a:ext cx="8615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Cape Town ULL (water hub)</a:t>
            </a:r>
          </a:p>
          <a:p>
            <a:r>
              <a:rPr lang="en-US" sz="2400" dirty="0"/>
              <a:t>Effective education workshop for teachers in the settlement school or Water Hub staff on effective teaching on water resources and water pollution including hands on activity kits (water quality kits).</a:t>
            </a:r>
          </a:p>
          <a:p>
            <a:endParaRPr lang="en-US" sz="2400" dirty="0"/>
          </a:p>
          <a:p>
            <a:r>
              <a:rPr lang="en-US" sz="2400" dirty="0"/>
              <a:t>Citizen Science?</a:t>
            </a:r>
          </a:p>
          <a:p>
            <a:endParaRPr lang="en-US" sz="2400" dirty="0"/>
          </a:p>
          <a:p>
            <a:r>
              <a:rPr lang="en-US" sz="2400" dirty="0"/>
              <a:t>For Blue City - Open house visitors center hand on activities, Workshops for center staff on presenting activities</a:t>
            </a:r>
          </a:p>
          <a:p>
            <a:r>
              <a:rPr lang="en-US" sz="2400" dirty="0"/>
              <a:t>Involving MS students in K-12 outreach </a:t>
            </a:r>
          </a:p>
        </p:txBody>
      </p:sp>
    </p:spTree>
    <p:extLst>
      <p:ext uri="{BB962C8B-B14F-4D97-AF65-F5344CB8AC3E}">
        <p14:creationId xmlns:p14="http://schemas.microsoft.com/office/powerpoint/2010/main" val="326469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03B606-BA08-4924-AB62-2154FDA7993E}"/>
              </a:ext>
            </a:extLst>
          </p:cNvPr>
          <p:cNvSpPr txBox="1"/>
          <p:nvPr/>
        </p:nvSpPr>
        <p:spPr>
          <a:xfrm>
            <a:off x="528677" y="249376"/>
            <a:ext cx="6637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STUDENTS (EDUCATION)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B6A52-FD71-4F94-83B2-96E198326572}"/>
              </a:ext>
            </a:extLst>
          </p:cNvPr>
          <p:cNvSpPr txBox="1"/>
          <p:nvPr/>
        </p:nvSpPr>
        <p:spPr>
          <a:xfrm>
            <a:off x="528677" y="1459684"/>
            <a:ext cx="8992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Hopefully (pending funding)</a:t>
            </a:r>
          </a:p>
          <a:p>
            <a:endParaRPr lang="en-US" sz="2800" dirty="0"/>
          </a:p>
          <a:p>
            <a:r>
              <a:rPr lang="en-US" sz="2800" dirty="0"/>
              <a:t>Funding to support USA students to visit the ULLS for 2 months likely in the summers.</a:t>
            </a:r>
          </a:p>
          <a:p>
            <a:endParaRPr lang="en-US" sz="2800" dirty="0"/>
          </a:p>
          <a:p>
            <a:r>
              <a:rPr lang="en-US" sz="2800" dirty="0"/>
              <a:t>Funding students from ULL’s to come to UCSC if useful for the project to interact with faculty (specifically from the advisory board – </a:t>
            </a:r>
            <a:r>
              <a:rPr lang="en-US" sz="2800" dirty="0" err="1"/>
              <a:t>agro</a:t>
            </a:r>
            <a:r>
              <a:rPr lang="en-US" sz="2800" dirty="0"/>
              <a:t> center, water security, energy, life </a:t>
            </a:r>
            <a:r>
              <a:rPr lang="en-US" sz="2800"/>
              <a:t>cycle analysis)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299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03B606-BA08-4924-AB62-2154FDA7993E}"/>
              </a:ext>
            </a:extLst>
          </p:cNvPr>
          <p:cNvSpPr txBox="1"/>
          <p:nvPr/>
        </p:nvSpPr>
        <p:spPr>
          <a:xfrm>
            <a:off x="528677" y="249376"/>
            <a:ext cx="3044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EXAMPLES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58207-E51A-4307-B0EF-DC085D96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2" y="1307637"/>
            <a:ext cx="4080418" cy="5386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78A050-F2C7-4053-9B50-56B671D26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91" y="1016490"/>
            <a:ext cx="4315487" cy="5754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42E115-B3AC-47D5-9F47-D68171EEDC13}"/>
              </a:ext>
            </a:extLst>
          </p:cNvPr>
          <p:cNvSpPr txBox="1"/>
          <p:nvPr/>
        </p:nvSpPr>
        <p:spPr>
          <a:xfrm>
            <a:off x="4670984" y="87286"/>
            <a:ext cx="4192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Synthesis papers </a:t>
            </a:r>
          </a:p>
          <a:p>
            <a:r>
              <a:rPr lang="en-US" dirty="0"/>
              <a:t>                   comparison of approaches</a:t>
            </a:r>
          </a:p>
          <a:p>
            <a:r>
              <a:rPr lang="en-US" dirty="0"/>
              <a:t>		      economic modeling	</a:t>
            </a:r>
          </a:p>
        </p:txBody>
      </p:sp>
    </p:spTree>
    <p:extLst>
      <p:ext uri="{BB962C8B-B14F-4D97-AF65-F5344CB8AC3E}">
        <p14:creationId xmlns:p14="http://schemas.microsoft.com/office/powerpoint/2010/main" val="51473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E62B52-92A6-48FA-A29C-2E300CCE2E21}"/>
              </a:ext>
            </a:extLst>
          </p:cNvPr>
          <p:cNvSpPr txBox="1"/>
          <p:nvPr/>
        </p:nvSpPr>
        <p:spPr>
          <a:xfrm>
            <a:off x="2070339" y="2449902"/>
            <a:ext cx="4722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would you like to add?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AD413-2EFE-474D-9DAE-7AC6798CF5BF}"/>
              </a:ext>
            </a:extLst>
          </p:cNvPr>
          <p:cNvSpPr txBox="1"/>
          <p:nvPr/>
        </p:nvSpPr>
        <p:spPr>
          <a:xfrm>
            <a:off x="724618" y="750499"/>
            <a:ext cx="7630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YOUR IDEAS - SUGGESTIONS </a:t>
            </a:r>
          </a:p>
        </p:txBody>
      </p:sp>
    </p:spTree>
    <p:extLst>
      <p:ext uri="{BB962C8B-B14F-4D97-AF65-F5344CB8AC3E}">
        <p14:creationId xmlns:p14="http://schemas.microsoft.com/office/powerpoint/2010/main" val="319144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Water and Sewage São Paulo Brazil">
            <a:hlinkClick r:id="rId2"/>
            <a:extLst>
              <a:ext uri="{FF2B5EF4-FFF2-40B4-BE49-F238E27FC236}">
                <a16:creationId xmlns:a16="http://schemas.microsoft.com/office/drawing/2014/main" id="{3F19F48C-57F3-4682-A848-EFB38316F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1" r="-3" b="-3"/>
          <a:stretch/>
        </p:blipFill>
        <p:spPr bwMode="auto">
          <a:xfrm>
            <a:off x="20" y="10"/>
            <a:ext cx="7215381" cy="2969294"/>
          </a:xfrm>
          <a:custGeom>
            <a:avLst/>
            <a:gdLst>
              <a:gd name="connsiteX0" fmla="*/ 0 w 7215401"/>
              <a:gd name="connsiteY0" fmla="*/ 0 h 2969304"/>
              <a:gd name="connsiteX1" fmla="*/ 677334 w 7215401"/>
              <a:gd name="connsiteY1" fmla="*/ 0 h 2969304"/>
              <a:gd name="connsiteX2" fmla="*/ 1168036 w 7215401"/>
              <a:gd name="connsiteY2" fmla="*/ 0 h 2969304"/>
              <a:gd name="connsiteX3" fmla="*/ 1205499 w 7215401"/>
              <a:gd name="connsiteY3" fmla="*/ 0 h 2969304"/>
              <a:gd name="connsiteX4" fmla="*/ 1647632 w 7215401"/>
              <a:gd name="connsiteY4" fmla="*/ 0 h 2969304"/>
              <a:gd name="connsiteX5" fmla="*/ 7215401 w 7215401"/>
              <a:gd name="connsiteY5" fmla="*/ 0 h 2969304"/>
              <a:gd name="connsiteX6" fmla="*/ 5840224 w 7215401"/>
              <a:gd name="connsiteY6" fmla="*/ 2969304 h 2969304"/>
              <a:gd name="connsiteX7" fmla="*/ 0 w 7215401"/>
              <a:gd name="connsiteY7" fmla="*/ 2969304 h 296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0C634497-874E-42C1-91B2-18CD3868A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3877"/>
          <a:stretch/>
        </p:blipFill>
        <p:spPr bwMode="auto"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1A8D4024-1567-4ED9-BC12-8989217365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647" b="13622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7748AD4C-1ABA-43CE-837C-2F108939F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593" r="1" b="21143"/>
          <a:stretch/>
        </p:blipFill>
        <p:spPr>
          <a:xfrm>
            <a:off x="1" y="3106464"/>
            <a:ext cx="6209553" cy="3751536"/>
          </a:xfrm>
          <a:custGeom>
            <a:avLst/>
            <a:gdLst>
              <a:gd name="connsiteX0" fmla="*/ 0 w 6209553"/>
              <a:gd name="connsiteY0" fmla="*/ 0 h 3751536"/>
              <a:gd name="connsiteX1" fmla="*/ 5776701 w 6209553"/>
              <a:gd name="connsiteY1" fmla="*/ 0 h 3751536"/>
              <a:gd name="connsiteX2" fmla="*/ 4041567 w 6209553"/>
              <a:gd name="connsiteY2" fmla="*/ 3746529 h 3751536"/>
              <a:gd name="connsiteX3" fmla="*/ 6209553 w 6209553"/>
              <a:gd name="connsiteY3" fmla="*/ 3746529 h 3751536"/>
              <a:gd name="connsiteX4" fmla="*/ 6209553 w 6209553"/>
              <a:gd name="connsiteY4" fmla="*/ 3746530 h 3751536"/>
              <a:gd name="connsiteX5" fmla="*/ 1647632 w 6209553"/>
              <a:gd name="connsiteY5" fmla="*/ 3746530 h 3751536"/>
              <a:gd name="connsiteX6" fmla="*/ 1647632 w 6209553"/>
              <a:gd name="connsiteY6" fmla="*/ 3751536 h 3751536"/>
              <a:gd name="connsiteX7" fmla="*/ 0 w 6209553"/>
              <a:gd name="connsiteY7" fmla="*/ 3751536 h 37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486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24ECD2FC-07C1-4CFD-8C4B-DAB0B7AA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793" y="1131994"/>
            <a:ext cx="466029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ole is larger than the sum of the parts">
            <a:hlinkClick r:id="rId2"/>
            <a:extLst>
              <a:ext uri="{FF2B5EF4-FFF2-40B4-BE49-F238E27FC236}">
                <a16:creationId xmlns:a16="http://schemas.microsoft.com/office/drawing/2014/main" id="{9289BCB6-0068-440F-A3FE-644CFE9AA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6" b="213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AE18D6-8F18-4AF9-9817-1FC3E1C26A6A}"/>
              </a:ext>
            </a:extLst>
          </p:cNvPr>
          <p:cNvSpPr/>
          <p:nvPr/>
        </p:nvSpPr>
        <p:spPr>
          <a:xfrm>
            <a:off x="302918" y="216463"/>
            <a:ext cx="7335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whole is larger than the sum of its parts</a:t>
            </a:r>
          </a:p>
        </p:txBody>
      </p:sp>
    </p:spTree>
    <p:extLst>
      <p:ext uri="{BB962C8B-B14F-4D97-AF65-F5344CB8AC3E}">
        <p14:creationId xmlns:p14="http://schemas.microsoft.com/office/powerpoint/2010/main" val="360604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>
            <a:extLst>
              <a:ext uri="{FF2B5EF4-FFF2-40B4-BE49-F238E27FC236}">
                <a16:creationId xmlns:a16="http://schemas.microsoft.com/office/drawing/2014/main" id="{D24DC4CE-75A5-4831-AE53-4E51DDDB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6" y="123169"/>
            <a:ext cx="6734831" cy="67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2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D9CD00-7F70-483A-9590-6D5B2A21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" y="0"/>
            <a:ext cx="12185532" cy="3657600"/>
          </a:xfrm>
          <a:prstGeom prst="rect">
            <a:avLst/>
          </a:prstGeom>
        </p:spPr>
      </p:pic>
      <p:pic>
        <p:nvPicPr>
          <p:cNvPr id="5122" name="Picture 2" descr="Picture">
            <a:extLst>
              <a:ext uri="{FF2B5EF4-FFF2-40B4-BE49-F238E27FC236}">
                <a16:creationId xmlns:a16="http://schemas.microsoft.com/office/drawing/2014/main" id="{87F9B795-4C31-4993-A3D5-86E8F30E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38" y="3657600"/>
            <a:ext cx="4745297" cy="30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02543E-6B7D-4930-B7B0-03CEF51B3E5B}"/>
              </a:ext>
            </a:extLst>
          </p:cNvPr>
          <p:cNvSpPr txBox="1"/>
          <p:nvPr/>
        </p:nvSpPr>
        <p:spPr>
          <a:xfrm>
            <a:off x="174428" y="3902994"/>
            <a:ext cx="57926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PLEASE CONTRIBUTE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		</a:t>
            </a:r>
            <a:r>
              <a:rPr lang="en-US" sz="2400" dirty="0"/>
              <a:t>Updates on work</a:t>
            </a:r>
          </a:p>
          <a:p>
            <a:r>
              <a:rPr lang="en-US" sz="2400" dirty="0"/>
              <a:t>		Photos</a:t>
            </a:r>
          </a:p>
          <a:p>
            <a:r>
              <a:rPr lang="en-US" sz="2400" dirty="0"/>
              <a:t>		Blogs and other media (tweeter..)</a:t>
            </a:r>
          </a:p>
          <a:p>
            <a:r>
              <a:rPr lang="en-US" sz="2400" dirty="0"/>
              <a:t>		Education material		</a:t>
            </a:r>
          </a:p>
          <a:p>
            <a:r>
              <a:rPr lang="en-US" sz="2400" dirty="0"/>
              <a:t>		Other Materials (papers, reports)</a:t>
            </a:r>
          </a:p>
        </p:txBody>
      </p:sp>
    </p:spTree>
    <p:extLst>
      <p:ext uri="{BB962C8B-B14F-4D97-AF65-F5344CB8AC3E}">
        <p14:creationId xmlns:p14="http://schemas.microsoft.com/office/powerpoint/2010/main" val="262195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AF721-B408-450E-AF38-EAE8D579B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79" y="1233924"/>
            <a:ext cx="7927596" cy="5348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848DCA-324B-4A82-B12B-64820B535B91}"/>
              </a:ext>
            </a:extLst>
          </p:cNvPr>
          <p:cNvSpPr txBox="1"/>
          <p:nvPr/>
        </p:nvSpPr>
        <p:spPr>
          <a:xfrm>
            <a:off x="615561" y="275201"/>
            <a:ext cx="2933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TIME LINE </a:t>
            </a:r>
          </a:p>
        </p:txBody>
      </p:sp>
    </p:spTree>
    <p:extLst>
      <p:ext uri="{BB962C8B-B14F-4D97-AF65-F5344CB8AC3E}">
        <p14:creationId xmlns:p14="http://schemas.microsoft.com/office/powerpoint/2010/main" val="278390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FDB87-8965-401A-AD2F-0E5EC525DE34}"/>
              </a:ext>
            </a:extLst>
          </p:cNvPr>
          <p:cNvSpPr txBox="1"/>
          <p:nvPr/>
        </p:nvSpPr>
        <p:spPr>
          <a:xfrm>
            <a:off x="793629" y="1975448"/>
            <a:ext cx="89628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Develop content based on partner strengths and program needs</a:t>
            </a:r>
          </a:p>
          <a:p>
            <a:endParaRPr lang="en-US" sz="2400" dirty="0"/>
          </a:p>
          <a:p>
            <a:r>
              <a:rPr lang="en-US" sz="2400" dirty="0"/>
              <a:t>Monthly web meetings for all leads</a:t>
            </a:r>
          </a:p>
          <a:p>
            <a:endParaRPr lang="en-US" sz="2400" dirty="0"/>
          </a:p>
          <a:p>
            <a:r>
              <a:rPr lang="en-US" sz="2400" dirty="0"/>
              <a:t>Two (possibly 3) all participants  in person meetings</a:t>
            </a:r>
          </a:p>
          <a:p>
            <a:r>
              <a:rPr lang="en-US" sz="2400" dirty="0"/>
              <a:t>One in the UK one in South Africa – maybe one in the USA</a:t>
            </a:r>
          </a:p>
          <a:p>
            <a:endParaRPr lang="en-US" sz="2400" dirty="0"/>
          </a:p>
          <a:p>
            <a:r>
              <a:rPr lang="en-US" sz="2400" dirty="0"/>
              <a:t>			Progress updates by groups</a:t>
            </a:r>
          </a:p>
          <a:p>
            <a:r>
              <a:rPr lang="en-US" sz="2400" dirty="0"/>
              <a:t>			Methods practicum and application at all ULLs</a:t>
            </a:r>
          </a:p>
          <a:p>
            <a:r>
              <a:rPr lang="en-US" sz="2400" dirty="0"/>
              <a:t>			Case studies to bring together theory and practice</a:t>
            </a:r>
          </a:p>
          <a:p>
            <a:r>
              <a:rPr lang="en-US" sz="2400" dirty="0"/>
              <a:t>			Discussion of best strategies </a:t>
            </a:r>
          </a:p>
          <a:p>
            <a:r>
              <a:rPr lang="en-US" sz="2400" dirty="0"/>
              <a:t>			Plans for integration through joint publications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743AE-CDB5-4742-AD0B-1E1B1BED8858}"/>
              </a:ext>
            </a:extLst>
          </p:cNvPr>
          <p:cNvSpPr txBox="1"/>
          <p:nvPr/>
        </p:nvSpPr>
        <p:spPr>
          <a:xfrm>
            <a:off x="724618" y="750499"/>
            <a:ext cx="4118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CONFERENCES </a:t>
            </a:r>
          </a:p>
        </p:txBody>
      </p:sp>
    </p:spTree>
    <p:extLst>
      <p:ext uri="{BB962C8B-B14F-4D97-AF65-F5344CB8AC3E}">
        <p14:creationId xmlns:p14="http://schemas.microsoft.com/office/powerpoint/2010/main" val="161419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E2A2C-617C-447D-9806-626A70061699}"/>
              </a:ext>
            </a:extLst>
          </p:cNvPr>
          <p:cNvSpPr txBox="1"/>
          <p:nvPr/>
        </p:nvSpPr>
        <p:spPr>
          <a:xfrm>
            <a:off x="299160" y="1493635"/>
            <a:ext cx="940033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Individual partner needs tailored to specific stakeholders</a:t>
            </a:r>
          </a:p>
          <a:p>
            <a:endParaRPr lang="en-US" sz="2400" dirty="0"/>
          </a:p>
          <a:p>
            <a:r>
              <a:rPr lang="en-US" sz="2400" dirty="0"/>
              <a:t>		Printed materials</a:t>
            </a:r>
          </a:p>
          <a:p>
            <a:r>
              <a:rPr lang="en-US" sz="2400" dirty="0"/>
              <a:t>		Presentations</a:t>
            </a:r>
          </a:p>
          <a:p>
            <a:r>
              <a:rPr lang="en-US" sz="2400" dirty="0"/>
              <a:t>		Public education and outreach</a:t>
            </a:r>
          </a:p>
          <a:p>
            <a:r>
              <a:rPr lang="en-US" sz="2400" dirty="0"/>
              <a:t>		Citizen Science</a:t>
            </a:r>
          </a:p>
          <a:p>
            <a:r>
              <a:rPr lang="en-US" dirty="0"/>
              <a:t> 		</a:t>
            </a:r>
            <a:r>
              <a:rPr lang="en-US" sz="2400" dirty="0"/>
              <a:t>Visitor Centers, Open 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045A2-4FB0-46CE-87E0-7B50909C7F3E}"/>
              </a:ext>
            </a:extLst>
          </p:cNvPr>
          <p:cNvSpPr txBox="1"/>
          <p:nvPr/>
        </p:nvSpPr>
        <p:spPr>
          <a:xfrm>
            <a:off x="472473" y="498829"/>
            <a:ext cx="5623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SPECIFIC ULL NEEDS </a:t>
            </a:r>
          </a:p>
        </p:txBody>
      </p:sp>
      <p:pic>
        <p:nvPicPr>
          <p:cNvPr id="6146" name="Picture 2" descr="Home1">
            <a:extLst>
              <a:ext uri="{FF2B5EF4-FFF2-40B4-BE49-F238E27FC236}">
                <a16:creationId xmlns:a16="http://schemas.microsoft.com/office/drawing/2014/main" id="{4BA22394-E48A-439C-BB76-07BE0A6C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54" y="2925073"/>
            <a:ext cx="2541468" cy="21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uscover">
            <a:extLst>
              <a:ext uri="{FF2B5EF4-FFF2-40B4-BE49-F238E27FC236}">
                <a16:creationId xmlns:a16="http://schemas.microsoft.com/office/drawing/2014/main" id="{C8E957C3-BDD5-4211-84B3-9E0388C0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6" y="4561667"/>
            <a:ext cx="27146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uscover">
            <a:extLst>
              <a:ext uri="{FF2B5EF4-FFF2-40B4-BE49-F238E27FC236}">
                <a16:creationId xmlns:a16="http://schemas.microsoft.com/office/drawing/2014/main" id="{44388D11-DA8A-42D7-B206-0E7601657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05" y="4561666"/>
            <a:ext cx="27146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26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221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Knowledge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Exchange</dc:title>
  <dc:creator>Adina</dc:creator>
  <cp:lastModifiedBy>Nadine</cp:lastModifiedBy>
  <cp:revision>17</cp:revision>
  <dcterms:created xsi:type="dcterms:W3CDTF">2018-10-07T01:35:37Z</dcterms:created>
  <dcterms:modified xsi:type="dcterms:W3CDTF">2018-10-26T20:37:45Z</dcterms:modified>
</cp:coreProperties>
</file>