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2"/>
    <p:sldId id="257" r:id="rId3"/>
    <p:sldId id="258" r:id="rId4"/>
    <p:sldId id="453" r:id="rId5"/>
    <p:sldId id="259" r:id="rId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56" d="100"/>
          <a:sy n="56" d="100"/>
        </p:scale>
        <p:origin x="8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6342559-56F4-4DDA-B310-11C0E5A1D20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B7F1FD5-DC78-4746-968F-4AF997B3525E}">
      <dgm:prSet/>
      <dgm:spPr/>
      <dgm:t>
        <a:bodyPr/>
        <a:lstStyle/>
        <a:p>
          <a:pPr rtl="0">
            <a:lnSpc>
              <a:spcPct val="100000"/>
            </a:lnSpc>
          </a:pPr>
          <a:r>
            <a:rPr lang="en-US" dirty="0">
              <a:solidFill>
                <a:schemeClr val="tx1"/>
              </a:solidFill>
            </a:rPr>
            <a:t>To assess and aim to create impact stemming from Waste FEW ULL, we conducted two workshops to co-create and bring together stakeholders from different sectors and pillars of society around an analysis of decision-making surrounding waste inefficiencies and offer a guiding heuristic as a response to the hypothesis that circular innovations are often created and supported through funding and policy unsystematically.</a:t>
          </a:r>
          <a:r>
            <a:rPr lang="en-US" dirty="0">
              <a:solidFill>
                <a:schemeClr val="tx1"/>
              </a:solidFill>
              <a:latin typeface="Impact"/>
            </a:rPr>
            <a:t> </a:t>
          </a:r>
          <a:endParaRPr lang="en-US" dirty="0">
            <a:solidFill>
              <a:schemeClr val="tx1"/>
            </a:solidFill>
          </a:endParaRPr>
        </a:p>
      </dgm:t>
    </dgm:pt>
    <dgm:pt modelId="{CA1714D8-2C7A-488F-A279-019AA40DBA8D}" type="parTrans" cxnId="{97A9BC1D-B69F-48E4-BCA9-6D7A38C21F12}">
      <dgm:prSet/>
      <dgm:spPr/>
      <dgm:t>
        <a:bodyPr/>
        <a:lstStyle/>
        <a:p>
          <a:endParaRPr lang="en-US">
            <a:solidFill>
              <a:schemeClr val="tx1"/>
            </a:solidFill>
          </a:endParaRPr>
        </a:p>
      </dgm:t>
    </dgm:pt>
    <dgm:pt modelId="{B8109F66-23A8-4C9C-B69B-6D6C70B7521A}" type="sibTrans" cxnId="{97A9BC1D-B69F-48E4-BCA9-6D7A38C21F12}">
      <dgm:prSet/>
      <dgm:spPr/>
      <dgm:t>
        <a:bodyPr/>
        <a:lstStyle/>
        <a:p>
          <a:endParaRPr lang="en-US">
            <a:solidFill>
              <a:schemeClr val="tx1"/>
            </a:solidFill>
          </a:endParaRPr>
        </a:p>
      </dgm:t>
    </dgm:pt>
    <dgm:pt modelId="{99594D98-9FCF-42F9-AF8F-3DAEA95A1CEC}">
      <dgm:prSet/>
      <dgm:spPr/>
      <dgm:t>
        <a:bodyPr/>
        <a:lstStyle/>
        <a:p>
          <a:pPr>
            <a:lnSpc>
              <a:spcPct val="100000"/>
            </a:lnSpc>
          </a:pPr>
          <a:r>
            <a:rPr lang="en-US" dirty="0">
              <a:solidFill>
                <a:schemeClr val="tx1"/>
              </a:solidFill>
            </a:rPr>
            <a:t>These workshops allowed the opportunity to discuss and critique its usability, conciseness, and applicability – to give input on the tool, which is still in working form, for how it could support actors in creating impact and what actors would prefer to see so that it is a valuable resource.</a:t>
          </a:r>
        </a:p>
      </dgm:t>
    </dgm:pt>
    <dgm:pt modelId="{6912BA0E-1E91-49A1-A85A-C6485FA4B1C9}" type="parTrans" cxnId="{714CE72D-959E-4ACC-A9BF-113764B49910}">
      <dgm:prSet/>
      <dgm:spPr/>
      <dgm:t>
        <a:bodyPr/>
        <a:lstStyle/>
        <a:p>
          <a:endParaRPr lang="en-US">
            <a:solidFill>
              <a:schemeClr val="tx1"/>
            </a:solidFill>
          </a:endParaRPr>
        </a:p>
      </dgm:t>
    </dgm:pt>
    <dgm:pt modelId="{98E99391-06A4-4CC5-9B88-82C695D38320}" type="sibTrans" cxnId="{714CE72D-959E-4ACC-A9BF-113764B49910}">
      <dgm:prSet/>
      <dgm:spPr/>
      <dgm:t>
        <a:bodyPr/>
        <a:lstStyle/>
        <a:p>
          <a:endParaRPr lang="en-US">
            <a:solidFill>
              <a:schemeClr val="tx1"/>
            </a:solidFill>
          </a:endParaRPr>
        </a:p>
      </dgm:t>
    </dgm:pt>
    <dgm:pt modelId="{DBC67DE1-2065-47AD-9B55-809481BF231E}">
      <dgm:prSet/>
      <dgm:spPr/>
      <dgm:t>
        <a:bodyPr/>
        <a:lstStyle/>
        <a:p>
          <a:pPr>
            <a:lnSpc>
              <a:spcPct val="100000"/>
            </a:lnSpc>
          </a:pPr>
          <a:r>
            <a:rPr lang="en-US" dirty="0">
              <a:solidFill>
                <a:schemeClr val="tx1"/>
              </a:solidFill>
            </a:rPr>
            <a:t>See next slide for detailed description:</a:t>
          </a:r>
        </a:p>
      </dgm:t>
    </dgm:pt>
    <dgm:pt modelId="{B14E5ECA-E194-41BA-92BC-2E69DC3B9A3C}" type="parTrans" cxnId="{A20ECE07-FA82-4E00-A14D-5E8727D6B418}">
      <dgm:prSet/>
      <dgm:spPr/>
      <dgm:t>
        <a:bodyPr/>
        <a:lstStyle/>
        <a:p>
          <a:endParaRPr lang="en-US">
            <a:solidFill>
              <a:schemeClr val="tx1"/>
            </a:solidFill>
          </a:endParaRPr>
        </a:p>
      </dgm:t>
    </dgm:pt>
    <dgm:pt modelId="{863EE751-7BAC-4C75-8DFE-9AD37FF45F25}" type="sibTrans" cxnId="{A20ECE07-FA82-4E00-A14D-5E8727D6B418}">
      <dgm:prSet/>
      <dgm:spPr/>
      <dgm:t>
        <a:bodyPr/>
        <a:lstStyle/>
        <a:p>
          <a:endParaRPr lang="en-US">
            <a:solidFill>
              <a:schemeClr val="tx1"/>
            </a:solidFill>
          </a:endParaRPr>
        </a:p>
      </dgm:t>
    </dgm:pt>
    <dgm:pt modelId="{617F5552-3753-40DD-B15A-989227254D58}" type="pres">
      <dgm:prSet presAssocID="{A6342559-56F4-4DDA-B310-11C0E5A1D204}" presName="root" presStyleCnt="0">
        <dgm:presLayoutVars>
          <dgm:dir/>
          <dgm:resizeHandles val="exact"/>
        </dgm:presLayoutVars>
      </dgm:prSet>
      <dgm:spPr/>
    </dgm:pt>
    <dgm:pt modelId="{5330F22C-B902-4718-AA33-89F271807534}" type="pres">
      <dgm:prSet presAssocID="{4B7F1FD5-DC78-4746-968F-4AF997B3525E}" presName="compNode" presStyleCnt="0"/>
      <dgm:spPr/>
    </dgm:pt>
    <dgm:pt modelId="{06574868-B9EB-4F07-8301-BD54FDE8BD6D}" type="pres">
      <dgm:prSet presAssocID="{4B7F1FD5-DC78-4746-968F-4AF997B3525E}" presName="bgRect" presStyleLbl="bgShp" presStyleIdx="0" presStyleCnt="3"/>
      <dgm:spPr/>
    </dgm:pt>
    <dgm:pt modelId="{46D2D50C-A029-4914-95E2-41DF9C0D5A40}" type="pres">
      <dgm:prSet presAssocID="{4B7F1FD5-DC78-4746-968F-4AF997B3525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cycle"/>
        </a:ext>
      </dgm:extLst>
    </dgm:pt>
    <dgm:pt modelId="{0ECB5AEA-D114-4490-BFC0-AA95C26B9F96}" type="pres">
      <dgm:prSet presAssocID="{4B7F1FD5-DC78-4746-968F-4AF997B3525E}" presName="spaceRect" presStyleCnt="0"/>
      <dgm:spPr/>
    </dgm:pt>
    <dgm:pt modelId="{4FE24455-3FCF-4DC7-9A3B-ACB27373951C}" type="pres">
      <dgm:prSet presAssocID="{4B7F1FD5-DC78-4746-968F-4AF997B3525E}" presName="parTx" presStyleLbl="revTx" presStyleIdx="0" presStyleCnt="3">
        <dgm:presLayoutVars>
          <dgm:chMax val="0"/>
          <dgm:chPref val="0"/>
        </dgm:presLayoutVars>
      </dgm:prSet>
      <dgm:spPr/>
    </dgm:pt>
    <dgm:pt modelId="{D1F48B5E-BA13-4C67-8D6B-3615D0D38CED}" type="pres">
      <dgm:prSet presAssocID="{B8109F66-23A8-4C9C-B69B-6D6C70B7521A}" presName="sibTrans" presStyleCnt="0"/>
      <dgm:spPr/>
    </dgm:pt>
    <dgm:pt modelId="{0881EF13-6934-4B8A-AFE9-F61EE1285CA8}" type="pres">
      <dgm:prSet presAssocID="{99594D98-9FCF-42F9-AF8F-3DAEA95A1CEC}" presName="compNode" presStyleCnt="0"/>
      <dgm:spPr/>
    </dgm:pt>
    <dgm:pt modelId="{A6F8E8FF-8681-49AA-88D5-BB977F2C4BC5}" type="pres">
      <dgm:prSet presAssocID="{99594D98-9FCF-42F9-AF8F-3DAEA95A1CEC}" presName="bgRect" presStyleLbl="bgShp" presStyleIdx="1" presStyleCnt="3"/>
      <dgm:spPr/>
    </dgm:pt>
    <dgm:pt modelId="{B56E23EC-DD4B-4D27-88BA-D1BE2A708CB8}" type="pres">
      <dgm:prSet presAssocID="{99594D98-9FCF-42F9-AF8F-3DAEA95A1C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27C4230F-74D8-48CF-B7D8-3F7F5814803E}" type="pres">
      <dgm:prSet presAssocID="{99594D98-9FCF-42F9-AF8F-3DAEA95A1CEC}" presName="spaceRect" presStyleCnt="0"/>
      <dgm:spPr/>
    </dgm:pt>
    <dgm:pt modelId="{9C5C1484-745D-48B2-800D-C821256F96EC}" type="pres">
      <dgm:prSet presAssocID="{99594D98-9FCF-42F9-AF8F-3DAEA95A1CEC}" presName="parTx" presStyleLbl="revTx" presStyleIdx="1" presStyleCnt="3">
        <dgm:presLayoutVars>
          <dgm:chMax val="0"/>
          <dgm:chPref val="0"/>
        </dgm:presLayoutVars>
      </dgm:prSet>
      <dgm:spPr/>
    </dgm:pt>
    <dgm:pt modelId="{D9E79CF5-8EA1-4804-9D05-DC098B02DD53}" type="pres">
      <dgm:prSet presAssocID="{98E99391-06A4-4CC5-9B88-82C695D38320}" presName="sibTrans" presStyleCnt="0"/>
      <dgm:spPr/>
    </dgm:pt>
    <dgm:pt modelId="{618ED633-F055-4D2C-867B-F0733A114C97}" type="pres">
      <dgm:prSet presAssocID="{DBC67DE1-2065-47AD-9B55-809481BF231E}" presName="compNode" presStyleCnt="0"/>
      <dgm:spPr/>
    </dgm:pt>
    <dgm:pt modelId="{56B4CBE2-046F-4B3A-82A7-D569EAACF35B}" type="pres">
      <dgm:prSet presAssocID="{DBC67DE1-2065-47AD-9B55-809481BF231E}" presName="bgRect" presStyleLbl="bgShp" presStyleIdx="2" presStyleCnt="3"/>
      <dgm:spPr/>
    </dgm:pt>
    <dgm:pt modelId="{DEF74ED5-94D3-4566-A40F-1AB2B0A76C42}" type="pres">
      <dgm:prSet presAssocID="{DBC67DE1-2065-47AD-9B55-809481BF23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jector screen"/>
        </a:ext>
      </dgm:extLst>
    </dgm:pt>
    <dgm:pt modelId="{4DFEE72F-0967-4C98-B79A-424E362CD8AA}" type="pres">
      <dgm:prSet presAssocID="{DBC67DE1-2065-47AD-9B55-809481BF231E}" presName="spaceRect" presStyleCnt="0"/>
      <dgm:spPr/>
    </dgm:pt>
    <dgm:pt modelId="{2C020C4D-1CEC-47A9-85FB-BF4BA6D1C88A}" type="pres">
      <dgm:prSet presAssocID="{DBC67DE1-2065-47AD-9B55-809481BF231E}" presName="parTx" presStyleLbl="revTx" presStyleIdx="2" presStyleCnt="3">
        <dgm:presLayoutVars>
          <dgm:chMax val="0"/>
          <dgm:chPref val="0"/>
        </dgm:presLayoutVars>
      </dgm:prSet>
      <dgm:spPr/>
    </dgm:pt>
  </dgm:ptLst>
  <dgm:cxnLst>
    <dgm:cxn modelId="{40631D00-F97B-4E4E-A592-7F2C140690D0}" type="presOf" srcId="{DBC67DE1-2065-47AD-9B55-809481BF231E}" destId="{2C020C4D-1CEC-47A9-85FB-BF4BA6D1C88A}" srcOrd="0" destOrd="0" presId="urn:microsoft.com/office/officeart/2018/2/layout/IconVerticalSolidList"/>
    <dgm:cxn modelId="{A20ECE07-FA82-4E00-A14D-5E8727D6B418}" srcId="{A6342559-56F4-4DDA-B310-11C0E5A1D204}" destId="{DBC67DE1-2065-47AD-9B55-809481BF231E}" srcOrd="2" destOrd="0" parTransId="{B14E5ECA-E194-41BA-92BC-2E69DC3B9A3C}" sibTransId="{863EE751-7BAC-4C75-8DFE-9AD37FF45F25}"/>
    <dgm:cxn modelId="{97A9BC1D-B69F-48E4-BCA9-6D7A38C21F12}" srcId="{A6342559-56F4-4DDA-B310-11C0E5A1D204}" destId="{4B7F1FD5-DC78-4746-968F-4AF997B3525E}" srcOrd="0" destOrd="0" parTransId="{CA1714D8-2C7A-488F-A279-019AA40DBA8D}" sibTransId="{B8109F66-23A8-4C9C-B69B-6D6C70B7521A}"/>
    <dgm:cxn modelId="{714CE72D-959E-4ACC-A9BF-113764B49910}" srcId="{A6342559-56F4-4DDA-B310-11C0E5A1D204}" destId="{99594D98-9FCF-42F9-AF8F-3DAEA95A1CEC}" srcOrd="1" destOrd="0" parTransId="{6912BA0E-1E91-49A1-A85A-C6485FA4B1C9}" sibTransId="{98E99391-06A4-4CC5-9B88-82C695D38320}"/>
    <dgm:cxn modelId="{DA345976-6361-4F5C-BCFE-C36F18ED1E82}" type="presOf" srcId="{4B7F1FD5-DC78-4746-968F-4AF997B3525E}" destId="{4FE24455-3FCF-4DC7-9A3B-ACB27373951C}" srcOrd="0" destOrd="0" presId="urn:microsoft.com/office/officeart/2018/2/layout/IconVerticalSolidList"/>
    <dgm:cxn modelId="{0FF46592-DC78-4A8B-B255-1B8CF67350D4}" type="presOf" srcId="{A6342559-56F4-4DDA-B310-11C0E5A1D204}" destId="{617F5552-3753-40DD-B15A-989227254D58}" srcOrd="0" destOrd="0" presId="urn:microsoft.com/office/officeart/2018/2/layout/IconVerticalSolidList"/>
    <dgm:cxn modelId="{E8F9C0CD-C975-4F37-9CBD-8F6E394816A8}" type="presOf" srcId="{99594D98-9FCF-42F9-AF8F-3DAEA95A1CEC}" destId="{9C5C1484-745D-48B2-800D-C821256F96EC}" srcOrd="0" destOrd="0" presId="urn:microsoft.com/office/officeart/2018/2/layout/IconVerticalSolidList"/>
    <dgm:cxn modelId="{00FDAF04-8222-4B03-8446-5559CD84C06A}" type="presParOf" srcId="{617F5552-3753-40DD-B15A-989227254D58}" destId="{5330F22C-B902-4718-AA33-89F271807534}" srcOrd="0" destOrd="0" presId="urn:microsoft.com/office/officeart/2018/2/layout/IconVerticalSolidList"/>
    <dgm:cxn modelId="{59A3DD15-1A9F-4DC7-9AE7-A8EF1A17BF6E}" type="presParOf" srcId="{5330F22C-B902-4718-AA33-89F271807534}" destId="{06574868-B9EB-4F07-8301-BD54FDE8BD6D}" srcOrd="0" destOrd="0" presId="urn:microsoft.com/office/officeart/2018/2/layout/IconVerticalSolidList"/>
    <dgm:cxn modelId="{28520FD4-7D38-47CD-9A59-B6ACEDA5DD27}" type="presParOf" srcId="{5330F22C-B902-4718-AA33-89F271807534}" destId="{46D2D50C-A029-4914-95E2-41DF9C0D5A40}" srcOrd="1" destOrd="0" presId="urn:microsoft.com/office/officeart/2018/2/layout/IconVerticalSolidList"/>
    <dgm:cxn modelId="{AA958518-966C-47D8-AD35-7AD5AB118F8C}" type="presParOf" srcId="{5330F22C-B902-4718-AA33-89F271807534}" destId="{0ECB5AEA-D114-4490-BFC0-AA95C26B9F96}" srcOrd="2" destOrd="0" presId="urn:microsoft.com/office/officeart/2018/2/layout/IconVerticalSolidList"/>
    <dgm:cxn modelId="{FD429FC8-EAC9-47A1-BCC0-A39079682528}" type="presParOf" srcId="{5330F22C-B902-4718-AA33-89F271807534}" destId="{4FE24455-3FCF-4DC7-9A3B-ACB27373951C}" srcOrd="3" destOrd="0" presId="urn:microsoft.com/office/officeart/2018/2/layout/IconVerticalSolidList"/>
    <dgm:cxn modelId="{5D5C516D-3220-4140-A8F9-2E11E032A8D2}" type="presParOf" srcId="{617F5552-3753-40DD-B15A-989227254D58}" destId="{D1F48B5E-BA13-4C67-8D6B-3615D0D38CED}" srcOrd="1" destOrd="0" presId="urn:microsoft.com/office/officeart/2018/2/layout/IconVerticalSolidList"/>
    <dgm:cxn modelId="{3A4B3B08-CC2F-4DCE-A893-392DA551897B}" type="presParOf" srcId="{617F5552-3753-40DD-B15A-989227254D58}" destId="{0881EF13-6934-4B8A-AFE9-F61EE1285CA8}" srcOrd="2" destOrd="0" presId="urn:microsoft.com/office/officeart/2018/2/layout/IconVerticalSolidList"/>
    <dgm:cxn modelId="{1862A9EF-8CF9-40D5-8378-A06D533939F5}" type="presParOf" srcId="{0881EF13-6934-4B8A-AFE9-F61EE1285CA8}" destId="{A6F8E8FF-8681-49AA-88D5-BB977F2C4BC5}" srcOrd="0" destOrd="0" presId="urn:microsoft.com/office/officeart/2018/2/layout/IconVerticalSolidList"/>
    <dgm:cxn modelId="{0179F50F-A72B-4E14-A615-1359E06D8955}" type="presParOf" srcId="{0881EF13-6934-4B8A-AFE9-F61EE1285CA8}" destId="{B56E23EC-DD4B-4D27-88BA-D1BE2A708CB8}" srcOrd="1" destOrd="0" presId="urn:microsoft.com/office/officeart/2018/2/layout/IconVerticalSolidList"/>
    <dgm:cxn modelId="{890038E0-1861-4895-A1AF-C88445EFE79C}" type="presParOf" srcId="{0881EF13-6934-4B8A-AFE9-F61EE1285CA8}" destId="{27C4230F-74D8-48CF-B7D8-3F7F5814803E}" srcOrd="2" destOrd="0" presId="urn:microsoft.com/office/officeart/2018/2/layout/IconVerticalSolidList"/>
    <dgm:cxn modelId="{337970D6-B258-4352-ACEB-6A61C479C0B7}" type="presParOf" srcId="{0881EF13-6934-4B8A-AFE9-F61EE1285CA8}" destId="{9C5C1484-745D-48B2-800D-C821256F96EC}" srcOrd="3" destOrd="0" presId="urn:microsoft.com/office/officeart/2018/2/layout/IconVerticalSolidList"/>
    <dgm:cxn modelId="{7AA4384F-9673-4F15-AB58-DAD68C9DE417}" type="presParOf" srcId="{617F5552-3753-40DD-B15A-989227254D58}" destId="{D9E79CF5-8EA1-4804-9D05-DC098B02DD53}" srcOrd="3" destOrd="0" presId="urn:microsoft.com/office/officeart/2018/2/layout/IconVerticalSolidList"/>
    <dgm:cxn modelId="{221F906B-951E-4675-B632-3EEDFB5CD5B3}" type="presParOf" srcId="{617F5552-3753-40DD-B15A-989227254D58}" destId="{618ED633-F055-4D2C-867B-F0733A114C97}" srcOrd="4" destOrd="0" presId="urn:microsoft.com/office/officeart/2018/2/layout/IconVerticalSolidList"/>
    <dgm:cxn modelId="{DFC9258E-1C0A-4DA5-8B12-2280B87000FA}" type="presParOf" srcId="{618ED633-F055-4D2C-867B-F0733A114C97}" destId="{56B4CBE2-046F-4B3A-82A7-D569EAACF35B}" srcOrd="0" destOrd="0" presId="urn:microsoft.com/office/officeart/2018/2/layout/IconVerticalSolidList"/>
    <dgm:cxn modelId="{8C52B92B-C861-46EC-9AB9-83A5FD5B33E2}" type="presParOf" srcId="{618ED633-F055-4D2C-867B-F0733A114C97}" destId="{DEF74ED5-94D3-4566-A40F-1AB2B0A76C42}" srcOrd="1" destOrd="0" presId="urn:microsoft.com/office/officeart/2018/2/layout/IconVerticalSolidList"/>
    <dgm:cxn modelId="{9B5B6B37-60E2-4DED-9EC4-4EE59C885267}" type="presParOf" srcId="{618ED633-F055-4D2C-867B-F0733A114C97}" destId="{4DFEE72F-0967-4C98-B79A-424E362CD8AA}" srcOrd="2" destOrd="0" presId="urn:microsoft.com/office/officeart/2018/2/layout/IconVerticalSolidList"/>
    <dgm:cxn modelId="{F911E432-3AB2-45D8-813D-3D22D9FDC98D}" type="presParOf" srcId="{618ED633-F055-4D2C-867B-F0733A114C97}" destId="{2C020C4D-1CEC-47A9-85FB-BF4BA6D1C8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74868-B9EB-4F07-8301-BD54FDE8BD6D}">
      <dsp:nvSpPr>
        <dsp:cNvPr id="0" name=""/>
        <dsp:cNvSpPr/>
      </dsp:nvSpPr>
      <dsp:spPr>
        <a:xfrm>
          <a:off x="0" y="455"/>
          <a:ext cx="10797252" cy="106581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D2D50C-A029-4914-95E2-41DF9C0D5A40}">
      <dsp:nvSpPr>
        <dsp:cNvPr id="0" name=""/>
        <dsp:cNvSpPr/>
      </dsp:nvSpPr>
      <dsp:spPr>
        <a:xfrm>
          <a:off x="322408" y="240263"/>
          <a:ext cx="586197" cy="586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E24455-3FCF-4DC7-9A3B-ACB27373951C}">
      <dsp:nvSpPr>
        <dsp:cNvPr id="0" name=""/>
        <dsp:cNvSpPr/>
      </dsp:nvSpPr>
      <dsp:spPr>
        <a:xfrm>
          <a:off x="1231014" y="455"/>
          <a:ext cx="9566237" cy="1065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99" tIns="112799" rIns="112799" bIns="112799" numCol="1" spcCol="1270" anchor="ctr" anchorCtr="0">
          <a:noAutofit/>
        </a:bodyPr>
        <a:lstStyle/>
        <a:p>
          <a:pPr marL="0" lvl="0" indent="0" algn="l" defTabSz="622300" rtl="0">
            <a:lnSpc>
              <a:spcPct val="100000"/>
            </a:lnSpc>
            <a:spcBef>
              <a:spcPct val="0"/>
            </a:spcBef>
            <a:spcAft>
              <a:spcPct val="35000"/>
            </a:spcAft>
            <a:buNone/>
          </a:pPr>
          <a:r>
            <a:rPr lang="en-US" sz="1400" kern="1200" dirty="0">
              <a:solidFill>
                <a:schemeClr val="tx1"/>
              </a:solidFill>
            </a:rPr>
            <a:t>To assess and aim to create impact stemming from Waste FEW ULL, we conducted two workshops to co-create and bring together stakeholders from different sectors and pillars of society around an analysis of decision-making surrounding waste inefficiencies and offer a guiding heuristic as a response to the hypothesis that circular innovations are often created and supported through funding and policy unsystematically.</a:t>
          </a:r>
          <a:r>
            <a:rPr lang="en-US" sz="1400" kern="1200" dirty="0">
              <a:solidFill>
                <a:schemeClr val="tx1"/>
              </a:solidFill>
              <a:latin typeface="Impact"/>
            </a:rPr>
            <a:t> </a:t>
          </a:r>
          <a:endParaRPr lang="en-US" sz="1400" kern="1200" dirty="0">
            <a:solidFill>
              <a:schemeClr val="tx1"/>
            </a:solidFill>
          </a:endParaRPr>
        </a:p>
      </dsp:txBody>
      <dsp:txXfrm>
        <a:off x="1231014" y="455"/>
        <a:ext cx="9566237" cy="1065813"/>
      </dsp:txXfrm>
    </dsp:sp>
    <dsp:sp modelId="{A6F8E8FF-8681-49AA-88D5-BB977F2C4BC5}">
      <dsp:nvSpPr>
        <dsp:cNvPr id="0" name=""/>
        <dsp:cNvSpPr/>
      </dsp:nvSpPr>
      <dsp:spPr>
        <a:xfrm>
          <a:off x="0" y="1332722"/>
          <a:ext cx="10797252" cy="106581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6E23EC-DD4B-4D27-88BA-D1BE2A708CB8}">
      <dsp:nvSpPr>
        <dsp:cNvPr id="0" name=""/>
        <dsp:cNvSpPr/>
      </dsp:nvSpPr>
      <dsp:spPr>
        <a:xfrm>
          <a:off x="322408" y="1572530"/>
          <a:ext cx="586197" cy="586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5C1484-745D-48B2-800D-C821256F96EC}">
      <dsp:nvSpPr>
        <dsp:cNvPr id="0" name=""/>
        <dsp:cNvSpPr/>
      </dsp:nvSpPr>
      <dsp:spPr>
        <a:xfrm>
          <a:off x="1231014" y="1332722"/>
          <a:ext cx="9566237" cy="1065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99" tIns="112799" rIns="112799" bIns="112799"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solidFill>
            </a:rPr>
            <a:t>These workshops allowed the opportunity to discuss and critique its usability, conciseness, and applicability – to give input on the tool, which is still in working form, for how it could support actors in creating impact and what actors would prefer to see so that it is a valuable resource.</a:t>
          </a:r>
        </a:p>
      </dsp:txBody>
      <dsp:txXfrm>
        <a:off x="1231014" y="1332722"/>
        <a:ext cx="9566237" cy="1065813"/>
      </dsp:txXfrm>
    </dsp:sp>
    <dsp:sp modelId="{56B4CBE2-046F-4B3A-82A7-D569EAACF35B}">
      <dsp:nvSpPr>
        <dsp:cNvPr id="0" name=""/>
        <dsp:cNvSpPr/>
      </dsp:nvSpPr>
      <dsp:spPr>
        <a:xfrm>
          <a:off x="0" y="2664989"/>
          <a:ext cx="10797252" cy="106581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F74ED5-94D3-4566-A40F-1AB2B0A76C42}">
      <dsp:nvSpPr>
        <dsp:cNvPr id="0" name=""/>
        <dsp:cNvSpPr/>
      </dsp:nvSpPr>
      <dsp:spPr>
        <a:xfrm>
          <a:off x="322408" y="2904797"/>
          <a:ext cx="586197" cy="586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020C4D-1CEC-47A9-85FB-BF4BA6D1C88A}">
      <dsp:nvSpPr>
        <dsp:cNvPr id="0" name=""/>
        <dsp:cNvSpPr/>
      </dsp:nvSpPr>
      <dsp:spPr>
        <a:xfrm>
          <a:off x="1231014" y="2664989"/>
          <a:ext cx="9566237" cy="1065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99" tIns="112799" rIns="112799" bIns="112799"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solidFill>
            </a:rPr>
            <a:t>See next slide for detailed description:</a:t>
          </a:r>
        </a:p>
      </dsp:txBody>
      <dsp:txXfrm>
        <a:off x="1231014" y="2664989"/>
        <a:ext cx="9566237" cy="106581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143000" y="685800"/>
            <a:ext cx="4572000" cy="3429000"/>
          </a:xfrm>
          <a:prstGeom prst="rect">
            <a:avLst/>
          </a:prstGeom>
        </p:spPr>
        <p:txBody>
          <a:bodyPr/>
          <a:lstStyle/>
          <a:p>
            <a:endParaRPr/>
          </a:p>
        </p:txBody>
      </p:sp>
      <p:sp>
        <p:nvSpPr>
          <p:cNvPr id="152" name="Shape 1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6310790" y="9085298"/>
            <a:ext cx="383220" cy="366451"/>
          </a:xfrm>
          <a:prstGeom prst="rect">
            <a:avLst/>
          </a:prstGeom>
        </p:spPr>
        <p:txBody>
          <a:bodyPr lIns="72248" tIns="72248" rIns="72248" bIns="72248"/>
          <a:lstStyle>
            <a:lvl1pPr defTabSz="830862">
              <a:defRPr>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25" name="Body Level One…"/>
          <p:cNvSpPr txBox="1">
            <a:spLocks noGrp="1"/>
          </p:cNvSpPr>
          <p:nvPr>
            <p:ph type="body" idx="1"/>
          </p:nvPr>
        </p:nvSpPr>
        <p:spPr>
          <a:xfrm>
            <a:off x="952500" y="2603500"/>
            <a:ext cx="11099800" cy="6286500"/>
          </a:xfrm>
          <a:prstGeom prst="rect">
            <a:avLst/>
          </a:prstGeom>
        </p:spPr>
        <p:txBody>
          <a:bodyPr/>
          <a:lstStyle>
            <a:lvl1pPr>
              <a:buSzPct val="75000"/>
              <a:defRPr sz="3600">
                <a:latin typeface="Helvetica Light"/>
                <a:ea typeface="Helvetica Light"/>
                <a:cs typeface="Helvetica Light"/>
                <a:sym typeface="Helvetica Light"/>
              </a:defRPr>
            </a:lvl1pPr>
            <a:lvl2pPr>
              <a:buSzPct val="75000"/>
              <a:defRPr sz="3600">
                <a:latin typeface="Helvetica Light"/>
                <a:ea typeface="Helvetica Light"/>
                <a:cs typeface="Helvetica Light"/>
                <a:sym typeface="Helvetica Light"/>
              </a:defRPr>
            </a:lvl2pPr>
            <a:lvl3pPr>
              <a:buSzPct val="75000"/>
              <a:defRPr sz="3600">
                <a:latin typeface="Helvetica Light"/>
                <a:ea typeface="Helvetica Light"/>
                <a:cs typeface="Helvetica Light"/>
                <a:sym typeface="Helvetica Light"/>
              </a:defRPr>
            </a:lvl3pPr>
            <a:lvl4pPr>
              <a:buSzPct val="75000"/>
              <a:defRPr sz="3600">
                <a:latin typeface="Helvetica Light"/>
                <a:ea typeface="Helvetica Light"/>
                <a:cs typeface="Helvetica Light"/>
                <a:sym typeface="Helvetica Light"/>
              </a:defRPr>
            </a:lvl4pPr>
            <a:lvl5pPr>
              <a:buSzPct val="75000"/>
              <a:defRPr sz="36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1269999" y="1638300"/>
            <a:ext cx="10464801" cy="3302000"/>
          </a:xfrm>
          <a:prstGeom prst="rect">
            <a:avLst/>
          </a:prstGeom>
        </p:spPr>
        <p:txBody>
          <a:bodyPr anchor="b"/>
          <a:lstStyle>
            <a:lvl1pPr>
              <a:defRPr sz="7800">
                <a:latin typeface="Helvetica Light"/>
                <a:ea typeface="Helvetica Light"/>
                <a:cs typeface="Helvetica Light"/>
                <a:sym typeface="Helvetica Light"/>
              </a:defRPr>
            </a:lvl1pPr>
          </a:lstStyle>
          <a:p>
            <a:r>
              <a:t>Title Text</a:t>
            </a:r>
          </a:p>
        </p:txBody>
      </p:sp>
      <p:sp>
        <p:nvSpPr>
          <p:cNvPr id="134" name="Body Level One…"/>
          <p:cNvSpPr txBox="1">
            <a:spLocks noGrp="1"/>
          </p:cNvSpPr>
          <p:nvPr>
            <p:ph type="body" sz="quarter" idx="1"/>
          </p:nvPr>
        </p:nvSpPr>
        <p:spPr>
          <a:xfrm>
            <a:off x="1269999" y="5029200"/>
            <a:ext cx="10464801" cy="1130300"/>
          </a:xfrm>
          <a:prstGeom prst="rect">
            <a:avLst/>
          </a:prstGeom>
        </p:spPr>
        <p:txBody>
          <a:bodyPr anchor="t"/>
          <a:lstStyle>
            <a:lvl1pPr marL="0" indent="0" algn="ctr">
              <a:spcBef>
                <a:spcPts val="0"/>
              </a:spcBef>
              <a:buSzTx/>
              <a:buNone/>
              <a:defRPr sz="3000">
                <a:latin typeface="Helvetica Light"/>
                <a:ea typeface="Helvetica Light"/>
                <a:cs typeface="Helvetica Light"/>
                <a:sym typeface="Helvetica Light"/>
              </a:defRPr>
            </a:lvl1pPr>
            <a:lvl2pPr marL="0" indent="228600" algn="ctr">
              <a:spcBef>
                <a:spcPts val="0"/>
              </a:spcBef>
              <a:buSzTx/>
              <a:buNone/>
              <a:defRPr sz="3000">
                <a:latin typeface="Helvetica Light"/>
                <a:ea typeface="Helvetica Light"/>
                <a:cs typeface="Helvetica Light"/>
                <a:sym typeface="Helvetica Light"/>
              </a:defRPr>
            </a:lvl2pPr>
            <a:lvl3pPr marL="0" indent="457200" algn="ctr">
              <a:spcBef>
                <a:spcPts val="0"/>
              </a:spcBef>
              <a:buSzTx/>
              <a:buNone/>
              <a:defRPr sz="3000">
                <a:latin typeface="Helvetica Light"/>
                <a:ea typeface="Helvetica Light"/>
                <a:cs typeface="Helvetica Light"/>
                <a:sym typeface="Helvetica Light"/>
              </a:defRPr>
            </a:lvl3pPr>
            <a:lvl4pPr marL="0" indent="685800" algn="ctr">
              <a:spcBef>
                <a:spcPts val="0"/>
              </a:spcBef>
              <a:buSzTx/>
              <a:buNone/>
              <a:defRPr sz="3000">
                <a:latin typeface="Helvetica Light"/>
                <a:ea typeface="Helvetica Light"/>
                <a:cs typeface="Helvetica Light"/>
                <a:sym typeface="Helvetica Light"/>
              </a:defRPr>
            </a:lvl4pPr>
            <a:lvl5pPr marL="0" indent="914400" algn="ctr">
              <a:spcBef>
                <a:spcPts val="0"/>
              </a:spcBef>
              <a:buSzTx/>
              <a:buNone/>
              <a:defRPr sz="3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6325920" y="9251950"/>
            <a:ext cx="340260"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tel og innhold">
    <p:spTree>
      <p:nvGrpSpPr>
        <p:cNvPr id="1" name=""/>
        <p:cNvGrpSpPr/>
        <p:nvPr/>
      </p:nvGrpSpPr>
      <p:grpSpPr>
        <a:xfrm>
          <a:off x="0" y="0"/>
          <a:ext cx="0" cy="0"/>
          <a:chOff x="0" y="0"/>
          <a:chExt cx="0" cy="0"/>
        </a:xfrm>
      </p:grpSpPr>
      <p:pic>
        <p:nvPicPr>
          <p:cNvPr id="142" name="Bilde 10" descr="Bilde 10"/>
          <p:cNvPicPr>
            <a:picLocks noChangeAspect="1"/>
          </p:cNvPicPr>
          <p:nvPr/>
        </p:nvPicPr>
        <p:blipFill>
          <a:blip r:embed="rId2"/>
          <a:stretch>
            <a:fillRect/>
          </a:stretch>
        </p:blipFill>
        <p:spPr>
          <a:xfrm>
            <a:off x="0" y="7999577"/>
            <a:ext cx="1885057" cy="536730"/>
          </a:xfrm>
          <a:prstGeom prst="rect">
            <a:avLst/>
          </a:prstGeom>
          <a:ln w="12700">
            <a:miter lim="400000"/>
          </a:ln>
        </p:spPr>
      </p:pic>
      <p:sp>
        <p:nvSpPr>
          <p:cNvPr id="143" name="Body Level One…"/>
          <p:cNvSpPr txBox="1">
            <a:spLocks noGrp="1"/>
          </p:cNvSpPr>
          <p:nvPr>
            <p:ph type="body" idx="1"/>
          </p:nvPr>
        </p:nvSpPr>
        <p:spPr>
          <a:xfrm>
            <a:off x="893376" y="2905282"/>
            <a:ext cx="11222867" cy="4825019"/>
          </a:xfrm>
          <a:prstGeom prst="rect">
            <a:avLst/>
          </a:prstGeom>
        </p:spPr>
        <p:txBody>
          <a:bodyPr lIns="0" tIns="0" rIns="0" bIns="0" anchor="t"/>
          <a:lstStyle>
            <a:lvl1pPr marL="330456" indent="-269280" defTabSz="1300415">
              <a:spcBef>
                <a:spcPts val="0"/>
              </a:spcBef>
              <a:buSzPct val="100000"/>
              <a:buFont typeface="Arial"/>
              <a:defRPr sz="3400">
                <a:latin typeface="Arial"/>
                <a:ea typeface="Arial"/>
                <a:cs typeface="Arial"/>
                <a:sym typeface="Arial"/>
              </a:defRPr>
            </a:lvl1pPr>
            <a:lvl2pPr marL="665280" indent="-269280" defTabSz="1300415">
              <a:spcBef>
                <a:spcPts val="0"/>
              </a:spcBef>
              <a:buSzPct val="100000"/>
              <a:buFont typeface="Arial"/>
              <a:buChar char="–"/>
              <a:defRPr sz="3400">
                <a:latin typeface="Arial"/>
                <a:ea typeface="Arial"/>
                <a:cs typeface="Arial"/>
                <a:sym typeface="Arial"/>
              </a:defRPr>
            </a:lvl2pPr>
            <a:lvl3pPr marL="1112571" indent="-320571" defTabSz="1300415">
              <a:spcBef>
                <a:spcPts val="0"/>
              </a:spcBef>
              <a:buSzPct val="100000"/>
              <a:buFont typeface="Arial"/>
              <a:buChar char="–"/>
              <a:defRPr sz="3400">
                <a:latin typeface="Arial"/>
                <a:ea typeface="Arial"/>
                <a:cs typeface="Arial"/>
                <a:sym typeface="Arial"/>
              </a:defRPr>
            </a:lvl3pPr>
            <a:lvl4pPr marL="1562000" indent="-374000" defTabSz="1300415">
              <a:spcBef>
                <a:spcPts val="0"/>
              </a:spcBef>
              <a:buSzPct val="100000"/>
              <a:buFont typeface="Arial"/>
              <a:buChar char="–"/>
              <a:defRPr sz="3400">
                <a:latin typeface="Arial"/>
                <a:ea typeface="Arial"/>
                <a:cs typeface="Arial"/>
                <a:sym typeface="Arial"/>
              </a:defRPr>
            </a:lvl4pPr>
            <a:lvl5pPr marL="2004750" indent="-420750" defTabSz="1300415">
              <a:spcBef>
                <a:spcPts val="0"/>
              </a:spcBef>
              <a:buSzPct val="100000"/>
              <a:buFont typeface="Arial"/>
              <a:buChar char="–"/>
              <a:defRPr sz="3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xfrm>
            <a:off x="11905774" y="8057847"/>
            <a:ext cx="210469" cy="197384"/>
          </a:xfrm>
          <a:prstGeom prst="rect">
            <a:avLst/>
          </a:prstGeom>
        </p:spPr>
        <p:txBody>
          <a:bodyPr lIns="0" tIns="0" rIns="0" bIns="0">
            <a:normAutofit/>
          </a:bodyPr>
          <a:lstStyle>
            <a:lvl1pPr algn="r" defTabSz="325120">
              <a:defRPr sz="1400" b="1">
                <a:solidFill>
                  <a:srgbClr val="3250C8"/>
                </a:solidFill>
                <a:latin typeface="Arial"/>
                <a:ea typeface="Arial"/>
                <a:cs typeface="Arial"/>
                <a:sym typeface="Arial"/>
              </a:defRPr>
            </a:lvl1pPr>
          </a:lstStyle>
          <a:p>
            <a:fld id="{86CB4B4D-7CA3-9044-876B-883B54F8677D}" type="slidenum">
              <a:t>‹#›</a:t>
            </a:fld>
            <a:endParaRPr/>
          </a:p>
        </p:txBody>
      </p:sp>
      <p:sp>
        <p:nvSpPr>
          <p:cNvPr id="145" name="Title Text"/>
          <p:cNvSpPr txBox="1">
            <a:spLocks noGrp="1"/>
          </p:cNvSpPr>
          <p:nvPr>
            <p:ph type="title"/>
          </p:nvPr>
        </p:nvSpPr>
        <p:spPr>
          <a:xfrm>
            <a:off x="893377" y="1548791"/>
            <a:ext cx="10499581" cy="1108574"/>
          </a:xfrm>
          <a:prstGeom prst="rect">
            <a:avLst/>
          </a:prstGeom>
        </p:spPr>
        <p:txBody>
          <a:bodyPr lIns="0" tIns="0" rIns="0" bIns="0" anchor="t"/>
          <a:lstStyle>
            <a:lvl1pPr algn="l" defTabSz="1300415">
              <a:lnSpc>
                <a:spcPct val="90000"/>
              </a:lnSpc>
              <a:defRPr sz="5200" b="1">
                <a:solidFill>
                  <a:srgbClr val="3250C8"/>
                </a:solidFill>
                <a:latin typeface="Arial"/>
                <a:ea typeface="Arial"/>
                <a:cs typeface="Arial"/>
                <a:sym typeface="Arial"/>
              </a:defRPr>
            </a:lvl1p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tif"/><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p:cNvGrpSpPr/>
          <p:nvPr/>
        </p:nvGrpSpPr>
        <p:grpSpPr>
          <a:xfrm>
            <a:off x="7263553" y="8302"/>
            <a:ext cx="5739532" cy="4456027"/>
            <a:chOff x="0" y="0"/>
            <a:chExt cx="5739531" cy="4456025"/>
          </a:xfrm>
        </p:grpSpPr>
        <p:pic>
          <p:nvPicPr>
            <p:cNvPr id="154" name="map_of_europe_1_by_samcherry-d60czym.png" descr="map_of_europe_1_by_samcherry-d60czym.png"/>
            <p:cNvPicPr>
              <a:picLocks noChangeAspect="1"/>
            </p:cNvPicPr>
            <p:nvPr/>
          </p:nvPicPr>
          <p:blipFill>
            <a:blip r:embed="rId2"/>
            <a:stretch>
              <a:fillRect/>
            </a:stretch>
          </p:blipFill>
          <p:spPr>
            <a:xfrm>
              <a:off x="283167" y="0"/>
              <a:ext cx="5456365" cy="4363999"/>
            </a:xfrm>
            <a:prstGeom prst="rect">
              <a:avLst/>
            </a:prstGeom>
            <a:ln w="12700" cap="flat">
              <a:noFill/>
              <a:round/>
            </a:ln>
            <a:effectLst/>
          </p:spPr>
        </p:pic>
        <p:sp>
          <p:nvSpPr>
            <p:cNvPr id="155" name="Shape"/>
            <p:cNvSpPr/>
            <p:nvPr/>
          </p:nvSpPr>
          <p:spPr>
            <a:xfrm>
              <a:off x="0" y="4008200"/>
              <a:ext cx="4287689" cy="447826"/>
            </a:xfrm>
            <a:custGeom>
              <a:avLst/>
              <a:gdLst/>
              <a:ahLst/>
              <a:cxnLst>
                <a:cxn ang="0">
                  <a:pos x="wd2" y="hd2"/>
                </a:cxn>
                <a:cxn ang="5400000">
                  <a:pos x="wd2" y="hd2"/>
                </a:cxn>
                <a:cxn ang="10800000">
                  <a:pos x="wd2" y="hd2"/>
                </a:cxn>
                <a:cxn ang="16200000">
                  <a:pos x="wd2" y="hd2"/>
                </a:cxn>
              </a:cxnLst>
              <a:rect l="0" t="0" r="r" b="b"/>
              <a:pathLst>
                <a:path w="21600" h="21600" extrusionOk="0">
                  <a:moveTo>
                    <a:pt x="0" y="20197"/>
                  </a:moveTo>
                  <a:lnTo>
                    <a:pt x="2370" y="3428"/>
                  </a:lnTo>
                  <a:lnTo>
                    <a:pt x="3876" y="3627"/>
                  </a:lnTo>
                  <a:lnTo>
                    <a:pt x="5064" y="5515"/>
                  </a:lnTo>
                  <a:lnTo>
                    <a:pt x="9089" y="0"/>
                  </a:lnTo>
                  <a:lnTo>
                    <a:pt x="11834" y="4823"/>
                  </a:lnTo>
                  <a:lnTo>
                    <a:pt x="13091" y="15305"/>
                  </a:lnTo>
                  <a:lnTo>
                    <a:pt x="17296" y="13587"/>
                  </a:lnTo>
                  <a:lnTo>
                    <a:pt x="20625" y="8560"/>
                  </a:lnTo>
                  <a:lnTo>
                    <a:pt x="21600" y="20939"/>
                  </a:lnTo>
                  <a:lnTo>
                    <a:pt x="1202" y="21600"/>
                  </a:lnTo>
                  <a:lnTo>
                    <a:pt x="0" y="20197"/>
                  </a:lnTo>
                  <a:close/>
                </a:path>
              </a:pathLst>
            </a:custGeom>
            <a:solidFill>
              <a:srgbClr val="FFFFFF"/>
            </a:solidFill>
            <a:ln w="12700" cap="flat">
              <a:solidFill>
                <a:srgbClr val="FFFFFF"/>
              </a:solidFill>
              <a:prstDash val="solid"/>
              <a:round/>
            </a:ln>
            <a:effectLst/>
          </p:spPr>
          <p:txBody>
            <a:bodyPr wrap="square" lIns="0" tIns="0" rIns="0" bIns="0" numCol="1" anchor="t">
              <a:noAutofit/>
            </a:bodyPr>
            <a:lstStyle/>
            <a:p>
              <a:pPr marL="57799" marR="57799" algn="l" defTabSz="1300480">
                <a:defRPr sz="1600" b="0">
                  <a:uFill>
                    <a:solidFill>
                      <a:srgbClr val="000000"/>
                    </a:solidFill>
                  </a:uFill>
                  <a:latin typeface="Arial"/>
                  <a:ea typeface="Arial"/>
                  <a:cs typeface="Arial"/>
                  <a:sym typeface="Arial"/>
                </a:defRPr>
              </a:pPr>
              <a:endParaRPr/>
            </a:p>
          </p:txBody>
        </p:sp>
      </p:grpSp>
      <p:pic>
        <p:nvPicPr>
          <p:cNvPr id="157" name="Image" descr="Image"/>
          <p:cNvPicPr>
            <a:picLocks noChangeAspect="1"/>
          </p:cNvPicPr>
          <p:nvPr/>
        </p:nvPicPr>
        <p:blipFill>
          <a:blip r:embed="rId3"/>
          <a:stretch>
            <a:fillRect/>
          </a:stretch>
        </p:blipFill>
        <p:spPr>
          <a:xfrm>
            <a:off x="8020808" y="4627240"/>
            <a:ext cx="4595436" cy="4595436"/>
          </a:xfrm>
          <a:prstGeom prst="rect">
            <a:avLst/>
          </a:prstGeom>
          <a:ln w="12700">
            <a:miter lim="400000"/>
          </a:ln>
        </p:spPr>
      </p:pic>
      <p:sp>
        <p:nvSpPr>
          <p:cNvPr id="158" name="Oval"/>
          <p:cNvSpPr/>
          <p:nvPr/>
        </p:nvSpPr>
        <p:spPr>
          <a:xfrm>
            <a:off x="8511930" y="1935842"/>
            <a:ext cx="196317" cy="220588"/>
          </a:xfrm>
          <a:prstGeom prst="ellipse">
            <a:avLst/>
          </a:prstGeom>
          <a:solidFill>
            <a:srgbClr val="D4FB7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pic>
        <p:nvPicPr>
          <p:cNvPr id="159" name="Image" descr="Image"/>
          <p:cNvPicPr>
            <a:picLocks noChangeAspect="1"/>
          </p:cNvPicPr>
          <p:nvPr/>
        </p:nvPicPr>
        <p:blipFill>
          <a:blip r:embed="rId4"/>
          <a:stretch>
            <a:fillRect/>
          </a:stretch>
        </p:blipFill>
        <p:spPr>
          <a:xfrm>
            <a:off x="2595045" y="5027166"/>
            <a:ext cx="3384804" cy="4676117"/>
          </a:xfrm>
          <a:prstGeom prst="rect">
            <a:avLst/>
          </a:prstGeom>
          <a:ln w="12700"/>
        </p:spPr>
      </p:pic>
      <p:sp>
        <p:nvSpPr>
          <p:cNvPr id="160" name="Oval"/>
          <p:cNvSpPr/>
          <p:nvPr/>
        </p:nvSpPr>
        <p:spPr>
          <a:xfrm>
            <a:off x="5006951" y="6925092"/>
            <a:ext cx="196317" cy="220588"/>
          </a:xfrm>
          <a:prstGeom prst="ellipse">
            <a:avLst/>
          </a:prstGeom>
          <a:solidFill>
            <a:srgbClr val="D4FB7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sp>
        <p:nvSpPr>
          <p:cNvPr id="161" name="Oval"/>
          <p:cNvSpPr/>
          <p:nvPr/>
        </p:nvSpPr>
        <p:spPr>
          <a:xfrm>
            <a:off x="468597" y="7199942"/>
            <a:ext cx="196317" cy="220588"/>
          </a:xfrm>
          <a:prstGeom prst="ellipse">
            <a:avLst/>
          </a:prstGeom>
          <a:solidFill>
            <a:srgbClr val="D4FB7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sp>
        <p:nvSpPr>
          <p:cNvPr id="162" name="Oval"/>
          <p:cNvSpPr/>
          <p:nvPr/>
        </p:nvSpPr>
        <p:spPr>
          <a:xfrm>
            <a:off x="468597" y="7664869"/>
            <a:ext cx="196317" cy="220588"/>
          </a:xfrm>
          <a:prstGeom prst="ellipse">
            <a:avLst/>
          </a:prstGeom>
          <a:solidFill>
            <a:srgbClr val="F3901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sp>
        <p:nvSpPr>
          <p:cNvPr id="163" name="Urban Living Lab"/>
          <p:cNvSpPr txBox="1"/>
          <p:nvPr/>
        </p:nvSpPr>
        <p:spPr>
          <a:xfrm>
            <a:off x="714568" y="7117337"/>
            <a:ext cx="1784515" cy="38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lvl1pPr marL="57799" marR="57799" algn="l" defTabSz="1300480">
              <a:defRPr sz="1600" b="0">
                <a:uFill>
                  <a:solidFill>
                    <a:srgbClr val="000000"/>
                  </a:solidFill>
                </a:uFill>
                <a:latin typeface="Helvetica Light"/>
                <a:ea typeface="Helvetica Light"/>
                <a:cs typeface="Helvetica Light"/>
                <a:sym typeface="Helvetica Light"/>
              </a:defRPr>
            </a:lvl1pPr>
          </a:lstStyle>
          <a:p>
            <a:r>
              <a:t>Urban Living Lab</a:t>
            </a:r>
          </a:p>
        </p:txBody>
      </p:sp>
      <p:sp>
        <p:nvSpPr>
          <p:cNvPr id="164" name="Research Partner"/>
          <p:cNvSpPr txBox="1"/>
          <p:nvPr/>
        </p:nvSpPr>
        <p:spPr>
          <a:xfrm>
            <a:off x="750693" y="7582263"/>
            <a:ext cx="1796097" cy="385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lvl1pPr marL="57799" marR="57799" algn="l" defTabSz="1300480">
              <a:defRPr sz="1600" b="0">
                <a:uFill>
                  <a:solidFill>
                    <a:srgbClr val="000000"/>
                  </a:solidFill>
                </a:uFill>
                <a:latin typeface="Helvetica Light"/>
                <a:ea typeface="Helvetica Light"/>
                <a:cs typeface="Helvetica Light"/>
                <a:sym typeface="Helvetica Light"/>
              </a:defRPr>
            </a:lvl1pPr>
          </a:lstStyle>
          <a:p>
            <a:r>
              <a:t>Research Partner</a:t>
            </a:r>
          </a:p>
        </p:txBody>
      </p:sp>
      <p:sp>
        <p:nvSpPr>
          <p:cNvPr id="165" name="Oval"/>
          <p:cNvSpPr/>
          <p:nvPr/>
        </p:nvSpPr>
        <p:spPr>
          <a:xfrm>
            <a:off x="9142186" y="1935842"/>
            <a:ext cx="196317" cy="220588"/>
          </a:xfrm>
          <a:prstGeom prst="ellipse">
            <a:avLst/>
          </a:prstGeom>
          <a:solidFill>
            <a:srgbClr val="D4FB7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pic>
        <p:nvPicPr>
          <p:cNvPr id="166" name="Image" descr="Image"/>
          <p:cNvPicPr>
            <a:picLocks noChangeAspect="1"/>
          </p:cNvPicPr>
          <p:nvPr/>
        </p:nvPicPr>
        <p:blipFill>
          <a:blip r:embed="rId5"/>
          <a:stretch>
            <a:fillRect/>
          </a:stretch>
        </p:blipFill>
        <p:spPr>
          <a:xfrm>
            <a:off x="194204" y="1524000"/>
            <a:ext cx="3798937" cy="4456026"/>
          </a:xfrm>
          <a:prstGeom prst="rect">
            <a:avLst/>
          </a:prstGeom>
          <a:ln w="12700">
            <a:miter lim="400000"/>
          </a:ln>
        </p:spPr>
      </p:pic>
      <p:sp>
        <p:nvSpPr>
          <p:cNvPr id="167" name="Santa Cruz…"/>
          <p:cNvSpPr txBox="1"/>
          <p:nvPr/>
        </p:nvSpPr>
        <p:spPr>
          <a:xfrm>
            <a:off x="42061" y="4749248"/>
            <a:ext cx="1276515" cy="550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L="57799" marR="57799" algn="l" defTabSz="1300480">
              <a:defRPr sz="1600" b="0">
                <a:uFill>
                  <a:solidFill>
                    <a:srgbClr val="000000"/>
                  </a:solidFill>
                </a:uFill>
                <a:latin typeface="Helvetica Light"/>
                <a:ea typeface="Helvetica Light"/>
                <a:cs typeface="Helvetica Light"/>
                <a:sym typeface="Helvetica Light"/>
              </a:defRPr>
            </a:pPr>
            <a:r>
              <a:t>Santa Cruz</a:t>
            </a:r>
          </a:p>
          <a:p>
            <a:pPr marL="57799" marR="57799" algn="l" defTabSz="1300480">
              <a:defRPr sz="1100" b="0">
                <a:uFill>
                  <a:solidFill>
                    <a:srgbClr val="000000"/>
                  </a:solidFill>
                </a:uFill>
                <a:latin typeface="Helvetica Light"/>
                <a:ea typeface="Helvetica Light"/>
                <a:cs typeface="Helvetica Light"/>
                <a:sym typeface="Helvetica Light"/>
              </a:defRPr>
            </a:pPr>
            <a:r>
              <a:t>Pop.60,000</a:t>
            </a:r>
          </a:p>
        </p:txBody>
      </p:sp>
      <p:sp>
        <p:nvSpPr>
          <p:cNvPr id="168" name="Oval"/>
          <p:cNvSpPr/>
          <p:nvPr/>
        </p:nvSpPr>
        <p:spPr>
          <a:xfrm>
            <a:off x="10383063" y="8971642"/>
            <a:ext cx="196317" cy="220588"/>
          </a:xfrm>
          <a:prstGeom prst="ellipse">
            <a:avLst/>
          </a:prstGeom>
          <a:solidFill>
            <a:srgbClr val="D4FB7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sp>
        <p:nvSpPr>
          <p:cNvPr id="169" name="Line"/>
          <p:cNvSpPr/>
          <p:nvPr/>
        </p:nvSpPr>
        <p:spPr>
          <a:xfrm flipV="1">
            <a:off x="5083026" y="1990708"/>
            <a:ext cx="4189847" cy="5090584"/>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0" name="Line"/>
          <p:cNvSpPr/>
          <p:nvPr/>
        </p:nvSpPr>
        <p:spPr>
          <a:xfrm flipH="1" flipV="1">
            <a:off x="8584232" y="2007957"/>
            <a:ext cx="1874615" cy="7185486"/>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1" name="Line"/>
          <p:cNvSpPr/>
          <p:nvPr/>
        </p:nvSpPr>
        <p:spPr>
          <a:xfrm flipH="1">
            <a:off x="8639100" y="2066545"/>
            <a:ext cx="569865" cy="1"/>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2" name="Line"/>
          <p:cNvSpPr/>
          <p:nvPr/>
        </p:nvSpPr>
        <p:spPr>
          <a:xfrm flipV="1">
            <a:off x="5132139" y="2043427"/>
            <a:ext cx="3487019" cy="5004808"/>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3" name="Line"/>
          <p:cNvSpPr/>
          <p:nvPr/>
        </p:nvSpPr>
        <p:spPr>
          <a:xfrm flipV="1">
            <a:off x="1166365" y="2041014"/>
            <a:ext cx="7466961" cy="2557163"/>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4" name="Line"/>
          <p:cNvSpPr/>
          <p:nvPr/>
        </p:nvSpPr>
        <p:spPr>
          <a:xfrm>
            <a:off x="1162099" y="4641435"/>
            <a:ext cx="3923442" cy="2354911"/>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5" name="Line"/>
          <p:cNvSpPr/>
          <p:nvPr/>
        </p:nvSpPr>
        <p:spPr>
          <a:xfrm>
            <a:off x="1193651" y="4619061"/>
            <a:ext cx="9301742" cy="4462420"/>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6" name="Line"/>
          <p:cNvSpPr/>
          <p:nvPr/>
        </p:nvSpPr>
        <p:spPr>
          <a:xfrm flipV="1">
            <a:off x="1184473" y="1067631"/>
            <a:ext cx="8541677" cy="3542799"/>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7" name="Line"/>
          <p:cNvSpPr/>
          <p:nvPr/>
        </p:nvSpPr>
        <p:spPr>
          <a:xfrm flipH="1" flipV="1">
            <a:off x="9304474" y="2057035"/>
            <a:ext cx="1163650" cy="7036463"/>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8" name="Line"/>
          <p:cNvSpPr/>
          <p:nvPr/>
        </p:nvSpPr>
        <p:spPr>
          <a:xfrm flipV="1">
            <a:off x="9270331" y="1067313"/>
            <a:ext cx="451644" cy="999928"/>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79" name="Line"/>
          <p:cNvSpPr/>
          <p:nvPr/>
        </p:nvSpPr>
        <p:spPr>
          <a:xfrm flipH="1" flipV="1">
            <a:off x="9743702" y="1058135"/>
            <a:ext cx="716908" cy="8028485"/>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80" name="Line"/>
          <p:cNvSpPr/>
          <p:nvPr/>
        </p:nvSpPr>
        <p:spPr>
          <a:xfrm flipV="1">
            <a:off x="1174303" y="2035705"/>
            <a:ext cx="8107070" cy="2541139"/>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81" name="Line"/>
          <p:cNvSpPr/>
          <p:nvPr/>
        </p:nvSpPr>
        <p:spPr>
          <a:xfrm flipV="1">
            <a:off x="5102488" y="1076158"/>
            <a:ext cx="4651860" cy="5922385"/>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82" name="Line"/>
          <p:cNvSpPr/>
          <p:nvPr/>
        </p:nvSpPr>
        <p:spPr>
          <a:xfrm>
            <a:off x="5142920" y="7039965"/>
            <a:ext cx="5336519" cy="2067158"/>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83" name="Line"/>
          <p:cNvSpPr/>
          <p:nvPr/>
        </p:nvSpPr>
        <p:spPr>
          <a:xfrm flipV="1">
            <a:off x="8637521" y="1072290"/>
            <a:ext cx="1092845" cy="991643"/>
          </a:xfrm>
          <a:prstGeom prst="line">
            <a:avLst/>
          </a:prstGeom>
          <a:ln w="12700">
            <a:solidFill>
              <a:srgbClr val="D4FB79"/>
            </a:solidFill>
            <a:miter lim="400000"/>
          </a:ln>
        </p:spPr>
        <p:txBody>
          <a:bodyPr lIns="50800" tIns="50800" rIns="50800" bIns="50800" anchor="ctr"/>
          <a:lstStyle/>
          <a:p>
            <a:pPr>
              <a:defRPr b="0">
                <a:latin typeface="Helvetica Light"/>
                <a:ea typeface="Helvetica Light"/>
                <a:cs typeface="Helvetica Light"/>
                <a:sym typeface="Helvetica Light"/>
              </a:defRPr>
            </a:pPr>
            <a:endParaRPr/>
          </a:p>
        </p:txBody>
      </p:sp>
      <p:sp>
        <p:nvSpPr>
          <p:cNvPr id="184" name="Oval"/>
          <p:cNvSpPr/>
          <p:nvPr/>
        </p:nvSpPr>
        <p:spPr>
          <a:xfrm>
            <a:off x="1081920" y="4497830"/>
            <a:ext cx="196317" cy="220588"/>
          </a:xfrm>
          <a:prstGeom prst="ellipse">
            <a:avLst/>
          </a:prstGeom>
          <a:solidFill>
            <a:srgbClr val="F3901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sp>
        <p:nvSpPr>
          <p:cNvPr id="185" name="Oval"/>
          <p:cNvSpPr/>
          <p:nvPr/>
        </p:nvSpPr>
        <p:spPr>
          <a:xfrm>
            <a:off x="9624786" y="967230"/>
            <a:ext cx="196317" cy="220588"/>
          </a:xfrm>
          <a:prstGeom prst="ellipse">
            <a:avLst/>
          </a:prstGeom>
          <a:solidFill>
            <a:srgbClr val="F39019"/>
          </a:solidFill>
          <a:ln w="12700">
            <a:miter lim="400000"/>
          </a:ln>
        </p:spPr>
        <p:txBody>
          <a:bodyPr lIns="72248" tIns="72248" rIns="72248" bIns="72248" anchor="ctr"/>
          <a:lstStyle/>
          <a:p>
            <a:pPr marL="57799" marR="57799" algn="l" defTabSz="1300480">
              <a:defRPr sz="1600" b="0">
                <a:solidFill>
                  <a:srgbClr val="70BF41"/>
                </a:solidFill>
                <a:uFill>
                  <a:solidFill>
                    <a:srgbClr val="000000"/>
                  </a:solidFill>
                </a:uFill>
                <a:latin typeface="Arial"/>
                <a:ea typeface="Arial"/>
                <a:cs typeface="Arial"/>
                <a:sym typeface="Arial"/>
              </a:defRPr>
            </a:pPr>
            <a:endParaRPr/>
          </a:p>
        </p:txBody>
      </p:sp>
      <p:sp>
        <p:nvSpPr>
          <p:cNvPr id="186" name="Western Cape…"/>
          <p:cNvSpPr txBox="1"/>
          <p:nvPr/>
        </p:nvSpPr>
        <p:spPr>
          <a:xfrm>
            <a:off x="8532603" y="9045098"/>
            <a:ext cx="1977873" cy="550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L="57799" marR="57799" algn="l" defTabSz="1300480">
              <a:defRPr sz="1600" b="0">
                <a:uFill>
                  <a:solidFill>
                    <a:srgbClr val="000000"/>
                  </a:solidFill>
                </a:uFill>
                <a:latin typeface="Helvetica Light"/>
                <a:ea typeface="Helvetica Light"/>
                <a:cs typeface="Helvetica Light"/>
                <a:sym typeface="Helvetica Light"/>
              </a:defRPr>
            </a:pPr>
            <a:r>
              <a:t>Western Cape</a:t>
            </a:r>
          </a:p>
          <a:p>
            <a:pPr marL="57799" marR="57799" algn="l" defTabSz="1300480">
              <a:defRPr sz="1100" b="0">
                <a:uFill>
                  <a:solidFill>
                    <a:srgbClr val="000000"/>
                  </a:solidFill>
                </a:uFill>
                <a:latin typeface="Helvetica Light"/>
                <a:ea typeface="Helvetica Light"/>
                <a:cs typeface="Helvetica Light"/>
                <a:sym typeface="Helvetica Light"/>
              </a:defRPr>
            </a:pPr>
            <a:r>
              <a:t>Pop.3.7m / 156,000 / 15,000</a:t>
            </a:r>
          </a:p>
        </p:txBody>
      </p:sp>
      <p:sp>
        <p:nvSpPr>
          <p:cNvPr id="187" name="Sao Paolo…"/>
          <p:cNvSpPr txBox="1"/>
          <p:nvPr/>
        </p:nvSpPr>
        <p:spPr>
          <a:xfrm>
            <a:off x="5131453" y="7089707"/>
            <a:ext cx="1186294" cy="550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L="57799" marR="57799" algn="l" defTabSz="1300480">
              <a:defRPr sz="1600" b="0">
                <a:uFill>
                  <a:solidFill>
                    <a:srgbClr val="000000"/>
                  </a:solidFill>
                </a:uFill>
                <a:latin typeface="Helvetica Light"/>
                <a:ea typeface="Helvetica Light"/>
                <a:cs typeface="Helvetica Light"/>
                <a:sym typeface="Helvetica Light"/>
              </a:defRPr>
            </a:pPr>
            <a:r>
              <a:t>Sao Paolo</a:t>
            </a:r>
          </a:p>
          <a:p>
            <a:pPr marL="57799" marR="57799" algn="l" defTabSz="1300480">
              <a:defRPr sz="1100" b="0">
                <a:uFill>
                  <a:solidFill>
                    <a:srgbClr val="000000"/>
                  </a:solidFill>
                </a:uFill>
                <a:latin typeface="Helvetica Light"/>
                <a:ea typeface="Helvetica Light"/>
                <a:cs typeface="Helvetica Light"/>
                <a:sym typeface="Helvetica Light"/>
              </a:defRPr>
            </a:pPr>
            <a:r>
              <a:t>Pop. 1.1m</a:t>
            </a:r>
          </a:p>
        </p:txBody>
      </p:sp>
      <p:sp>
        <p:nvSpPr>
          <p:cNvPr id="188" name="Rotterdam…"/>
          <p:cNvSpPr txBox="1"/>
          <p:nvPr/>
        </p:nvSpPr>
        <p:spPr>
          <a:xfrm>
            <a:off x="9340274" y="1770687"/>
            <a:ext cx="1216367" cy="550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L="57799" marR="57799" algn="l" defTabSz="1300480">
              <a:defRPr sz="1600" b="0">
                <a:uFill>
                  <a:solidFill>
                    <a:srgbClr val="000000"/>
                  </a:solidFill>
                </a:uFill>
                <a:latin typeface="Helvetica Light"/>
                <a:ea typeface="Helvetica Light"/>
                <a:cs typeface="Helvetica Light"/>
                <a:sym typeface="Helvetica Light"/>
              </a:defRPr>
            </a:pPr>
            <a:r>
              <a:t>Rotterdam</a:t>
            </a:r>
          </a:p>
          <a:p>
            <a:pPr marL="57799" marR="57799" algn="l" defTabSz="1300480">
              <a:defRPr sz="1100" b="0">
                <a:uFill>
                  <a:solidFill>
                    <a:srgbClr val="000000"/>
                  </a:solidFill>
                </a:uFill>
                <a:latin typeface="Helvetica Light"/>
                <a:ea typeface="Helvetica Light"/>
                <a:cs typeface="Helvetica Light"/>
                <a:sym typeface="Helvetica Light"/>
              </a:defRPr>
            </a:pPr>
            <a:r>
              <a:t>Pop.620,000</a:t>
            </a:r>
          </a:p>
        </p:txBody>
      </p:sp>
      <p:sp>
        <p:nvSpPr>
          <p:cNvPr id="189" name="Oslo…"/>
          <p:cNvSpPr txBox="1"/>
          <p:nvPr/>
        </p:nvSpPr>
        <p:spPr>
          <a:xfrm>
            <a:off x="8601330" y="802075"/>
            <a:ext cx="1007096" cy="550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L="57799" marR="57799" algn="l" defTabSz="1300480">
              <a:defRPr sz="1600" b="0">
                <a:uFill>
                  <a:solidFill>
                    <a:srgbClr val="000000"/>
                  </a:solidFill>
                </a:uFill>
                <a:latin typeface="Helvetica Light"/>
                <a:ea typeface="Helvetica Light"/>
                <a:cs typeface="Helvetica Light"/>
                <a:sym typeface="Helvetica Light"/>
              </a:defRPr>
            </a:pPr>
            <a:r>
              <a:t>Oslo</a:t>
            </a:r>
          </a:p>
          <a:p>
            <a:pPr marL="57799" marR="57799" algn="l" defTabSz="1300480">
              <a:defRPr sz="1100" b="0">
                <a:uFill>
                  <a:solidFill>
                    <a:srgbClr val="000000"/>
                  </a:solidFill>
                </a:uFill>
                <a:latin typeface="Helvetica Light"/>
                <a:ea typeface="Helvetica Light"/>
                <a:cs typeface="Helvetica Light"/>
                <a:sym typeface="Helvetica Light"/>
              </a:defRPr>
            </a:pPr>
            <a:r>
              <a:t>Pop.620,000</a:t>
            </a:r>
          </a:p>
        </p:txBody>
      </p:sp>
      <p:sp>
        <p:nvSpPr>
          <p:cNvPr id="190" name="Bristol…"/>
          <p:cNvSpPr txBox="1"/>
          <p:nvPr/>
        </p:nvSpPr>
        <p:spPr>
          <a:xfrm>
            <a:off x="7483730" y="1889266"/>
            <a:ext cx="1007096" cy="5508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L="57799" marR="57799" algn="l" defTabSz="1300480">
              <a:defRPr sz="1600" b="0">
                <a:uFill>
                  <a:solidFill>
                    <a:srgbClr val="000000"/>
                  </a:solidFill>
                </a:uFill>
                <a:latin typeface="Helvetica Light"/>
                <a:ea typeface="Helvetica Light"/>
                <a:cs typeface="Helvetica Light"/>
                <a:sym typeface="Helvetica Light"/>
              </a:defRPr>
            </a:pPr>
            <a:r>
              <a:t>Bristol</a:t>
            </a:r>
          </a:p>
          <a:p>
            <a:pPr marL="57799" marR="57799" algn="l" defTabSz="1300480">
              <a:defRPr sz="1100" b="0">
                <a:uFill>
                  <a:solidFill>
                    <a:srgbClr val="000000"/>
                  </a:solidFill>
                </a:uFill>
                <a:latin typeface="Helvetica Light"/>
                <a:ea typeface="Helvetica Light"/>
                <a:cs typeface="Helvetica Light"/>
                <a:sym typeface="Helvetica Light"/>
              </a:defRPr>
            </a:pPr>
            <a:r>
              <a:t>Pop.400,000</a:t>
            </a:r>
          </a:p>
        </p:txBody>
      </p:sp>
      <p:sp>
        <p:nvSpPr>
          <p:cNvPr id="191" name="GLOBAL KNOWLEDGE-SHARING PLATFORM"/>
          <p:cNvSpPr txBox="1"/>
          <p:nvPr/>
        </p:nvSpPr>
        <p:spPr>
          <a:xfrm>
            <a:off x="4711172" y="4317999"/>
            <a:ext cx="3582456" cy="83821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a:solidFill>
                  <a:srgbClr val="53585F"/>
                </a:solidFill>
                <a:latin typeface="Helvetica"/>
                <a:ea typeface="Helvetica"/>
                <a:cs typeface="Helvetica"/>
                <a:sym typeface="Helvetica"/>
              </a:defRPr>
            </a:pPr>
            <a:r>
              <a:rPr b="0">
                <a:latin typeface="Helvetica Light"/>
                <a:ea typeface="Helvetica Light"/>
                <a:cs typeface="Helvetica Light"/>
                <a:sym typeface="Helvetica Light"/>
              </a:rPr>
              <a:t>GLOBAL </a:t>
            </a:r>
            <a:r>
              <a:t>KNOWLEDGE-SHARING</a:t>
            </a:r>
            <a:r>
              <a:rPr b="0">
                <a:latin typeface="Helvetica Light"/>
                <a:ea typeface="Helvetica Light"/>
                <a:cs typeface="Helvetica Light"/>
                <a:sym typeface="Helvetica Light"/>
              </a:rPr>
              <a:t> PLATFORM</a:t>
            </a:r>
          </a:p>
        </p:txBody>
      </p:sp>
      <p:pic>
        <p:nvPicPr>
          <p:cNvPr id="192" name="WASTE FEW ULL_Project Title Logo.png" descr="WASTE FEW ULL_Project Title Logo.png"/>
          <p:cNvPicPr>
            <a:picLocks noChangeAspect="1"/>
          </p:cNvPicPr>
          <p:nvPr/>
        </p:nvPicPr>
        <p:blipFill>
          <a:blip r:embed="rId6"/>
          <a:stretch>
            <a:fillRect/>
          </a:stretch>
        </p:blipFill>
        <p:spPr>
          <a:xfrm>
            <a:off x="-1" y="1"/>
            <a:ext cx="5683110" cy="1224725"/>
          </a:xfrm>
          <a:prstGeom prst="rect">
            <a:avLst/>
          </a:prstGeom>
          <a:ln w="12700">
            <a:miter lim="400000"/>
          </a:ln>
        </p:spPr>
      </p:pic>
      <p:sp>
        <p:nvSpPr>
          <p:cNvPr id="193" name="Scaling start-up innovation"/>
          <p:cNvSpPr txBox="1"/>
          <p:nvPr/>
        </p:nvSpPr>
        <p:spPr>
          <a:xfrm>
            <a:off x="10607221" y="1700150"/>
            <a:ext cx="1276515" cy="691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650240">
              <a:lnSpc>
                <a:spcPct val="80000"/>
              </a:lnSpc>
              <a:spcBef>
                <a:spcPts val="1400"/>
              </a:spcBef>
              <a:buClr>
                <a:srgbClr val="90C226"/>
              </a:buClr>
              <a:buFont typeface="Wingdings 3"/>
              <a:defRPr sz="1600">
                <a:latin typeface="Arial"/>
                <a:ea typeface="Arial"/>
                <a:cs typeface="Arial"/>
                <a:sym typeface="Arial"/>
              </a:defRPr>
            </a:lvl1pPr>
          </a:lstStyle>
          <a:p>
            <a:r>
              <a:t>Scaling start-up innovation</a:t>
            </a:r>
          </a:p>
        </p:txBody>
      </p:sp>
      <p:sp>
        <p:nvSpPr>
          <p:cNvPr id="194" name="Knowledge Exchange"/>
          <p:cNvSpPr txBox="1"/>
          <p:nvPr/>
        </p:nvSpPr>
        <p:spPr>
          <a:xfrm>
            <a:off x="541821" y="3783469"/>
            <a:ext cx="1276515" cy="50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650240">
              <a:lnSpc>
                <a:spcPct val="80000"/>
              </a:lnSpc>
              <a:spcBef>
                <a:spcPts val="1400"/>
              </a:spcBef>
              <a:buClr>
                <a:srgbClr val="90C226"/>
              </a:buClr>
              <a:buFont typeface="Wingdings 3"/>
              <a:defRPr sz="1600">
                <a:latin typeface="Arial"/>
                <a:ea typeface="Arial"/>
                <a:cs typeface="Arial"/>
                <a:sym typeface="Arial"/>
              </a:defRPr>
            </a:lvl1pPr>
          </a:lstStyle>
          <a:p>
            <a:r>
              <a:t>Knowledge Exchange</a:t>
            </a:r>
          </a:p>
        </p:txBody>
      </p:sp>
      <p:sp>
        <p:nvSpPr>
          <p:cNvPr id="195" name="Technology, transition management + policy"/>
          <p:cNvSpPr txBox="1"/>
          <p:nvPr/>
        </p:nvSpPr>
        <p:spPr>
          <a:xfrm>
            <a:off x="3613067" y="6686194"/>
            <a:ext cx="1403514" cy="876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650240">
              <a:lnSpc>
                <a:spcPct val="80000"/>
              </a:lnSpc>
              <a:spcBef>
                <a:spcPts val="1400"/>
              </a:spcBef>
              <a:buClr>
                <a:srgbClr val="90C226"/>
              </a:buClr>
              <a:buFont typeface="Wingdings 3"/>
              <a:defRPr sz="1600">
                <a:latin typeface="Arial"/>
                <a:ea typeface="Arial"/>
                <a:cs typeface="Arial"/>
                <a:sym typeface="Arial"/>
              </a:defRPr>
            </a:lvl1pPr>
          </a:lstStyle>
          <a:p>
            <a:r>
              <a:t>Technology, transition management + policy</a:t>
            </a:r>
          </a:p>
        </p:txBody>
      </p:sp>
      <p:sp>
        <p:nvSpPr>
          <p:cNvPr id="196" name="Food waste, plastics, nutrient recapture"/>
          <p:cNvSpPr txBox="1"/>
          <p:nvPr/>
        </p:nvSpPr>
        <p:spPr>
          <a:xfrm>
            <a:off x="6449081" y="1608045"/>
            <a:ext cx="1305535" cy="876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650240">
              <a:lnSpc>
                <a:spcPct val="80000"/>
              </a:lnSpc>
              <a:spcBef>
                <a:spcPts val="1400"/>
              </a:spcBef>
              <a:buClr>
                <a:srgbClr val="90C226"/>
              </a:buClr>
              <a:buFont typeface="Wingdings 3"/>
              <a:defRPr sz="1600">
                <a:latin typeface="Arial"/>
                <a:ea typeface="Arial"/>
                <a:cs typeface="Arial"/>
                <a:sym typeface="Arial"/>
              </a:defRPr>
            </a:lvl1pPr>
          </a:lstStyle>
          <a:p>
            <a:r>
              <a:t>Food waste, plastics, nutrient recapture</a:t>
            </a:r>
          </a:p>
        </p:txBody>
      </p:sp>
      <p:sp>
        <p:nvSpPr>
          <p:cNvPr id="197" name="Scaling small-scale solutions"/>
          <p:cNvSpPr txBox="1"/>
          <p:nvPr/>
        </p:nvSpPr>
        <p:spPr>
          <a:xfrm>
            <a:off x="10749452" y="8735949"/>
            <a:ext cx="1403514" cy="691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650240">
              <a:lnSpc>
                <a:spcPct val="80000"/>
              </a:lnSpc>
              <a:spcBef>
                <a:spcPts val="1400"/>
              </a:spcBef>
              <a:buClr>
                <a:srgbClr val="90C226"/>
              </a:buClr>
              <a:buFont typeface="Wingdings 3"/>
              <a:defRPr sz="1600">
                <a:latin typeface="Arial"/>
                <a:ea typeface="Arial"/>
                <a:cs typeface="Arial"/>
                <a:sym typeface="Arial"/>
              </a:defRPr>
            </a:lvl1pPr>
          </a:lstStyle>
          <a:p>
            <a:r>
              <a:t>Scaling small-scale solutions</a:t>
            </a:r>
          </a:p>
        </p:txBody>
      </p:sp>
      <p:sp>
        <p:nvSpPr>
          <p:cNvPr id="198" name="Economic Valuation"/>
          <p:cNvSpPr txBox="1"/>
          <p:nvPr/>
        </p:nvSpPr>
        <p:spPr>
          <a:xfrm>
            <a:off x="9114761" y="421050"/>
            <a:ext cx="1216368" cy="507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650240">
              <a:lnSpc>
                <a:spcPct val="80000"/>
              </a:lnSpc>
              <a:spcBef>
                <a:spcPts val="1400"/>
              </a:spcBef>
              <a:buClr>
                <a:srgbClr val="90C226"/>
              </a:buClr>
              <a:buFont typeface="Wingdings 3"/>
              <a:defRPr sz="1600">
                <a:latin typeface="Arial"/>
                <a:ea typeface="Arial"/>
                <a:cs typeface="Arial"/>
                <a:sym typeface="Arial"/>
              </a:defRPr>
            </a:lvl1pPr>
          </a:lstStyle>
          <a:p>
            <a:r>
              <a:t>Economic Valuation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 name="Table"/>
          <p:cNvGraphicFramePr/>
          <p:nvPr/>
        </p:nvGraphicFramePr>
        <p:xfrm>
          <a:off x="319237" y="838262"/>
          <a:ext cx="6500943" cy="7349861"/>
        </p:xfrm>
        <a:graphic>
          <a:graphicData uri="http://schemas.openxmlformats.org/drawingml/2006/table">
            <a:tbl>
              <a:tblPr>
                <a:tableStyleId>{4C3C2611-4C71-4FC5-86AE-919BDF0F9419}</a:tableStyleId>
              </a:tblPr>
              <a:tblGrid>
                <a:gridCol w="127000">
                  <a:extLst>
                    <a:ext uri="{9D8B030D-6E8A-4147-A177-3AD203B41FA5}">
                      <a16:colId xmlns:a16="http://schemas.microsoft.com/office/drawing/2014/main" val="20000"/>
                    </a:ext>
                  </a:extLst>
                </a:gridCol>
                <a:gridCol w="2112071">
                  <a:extLst>
                    <a:ext uri="{9D8B030D-6E8A-4147-A177-3AD203B41FA5}">
                      <a16:colId xmlns:a16="http://schemas.microsoft.com/office/drawing/2014/main" val="20001"/>
                    </a:ext>
                  </a:extLst>
                </a:gridCol>
                <a:gridCol w="3382180">
                  <a:extLst>
                    <a:ext uri="{9D8B030D-6E8A-4147-A177-3AD203B41FA5}">
                      <a16:colId xmlns:a16="http://schemas.microsoft.com/office/drawing/2014/main" val="20002"/>
                    </a:ext>
                  </a:extLst>
                </a:gridCol>
                <a:gridCol w="219923">
                  <a:extLst>
                    <a:ext uri="{9D8B030D-6E8A-4147-A177-3AD203B41FA5}">
                      <a16:colId xmlns:a16="http://schemas.microsoft.com/office/drawing/2014/main" val="20003"/>
                    </a:ext>
                  </a:extLst>
                </a:gridCol>
                <a:gridCol w="219923">
                  <a:extLst>
                    <a:ext uri="{9D8B030D-6E8A-4147-A177-3AD203B41FA5}">
                      <a16:colId xmlns:a16="http://schemas.microsoft.com/office/drawing/2014/main" val="20004"/>
                    </a:ext>
                  </a:extLst>
                </a:gridCol>
                <a:gridCol w="219923">
                  <a:extLst>
                    <a:ext uri="{9D8B030D-6E8A-4147-A177-3AD203B41FA5}">
                      <a16:colId xmlns:a16="http://schemas.microsoft.com/office/drawing/2014/main" val="20005"/>
                    </a:ext>
                  </a:extLst>
                </a:gridCol>
                <a:gridCol w="219923">
                  <a:extLst>
                    <a:ext uri="{9D8B030D-6E8A-4147-A177-3AD203B41FA5}">
                      <a16:colId xmlns:a16="http://schemas.microsoft.com/office/drawing/2014/main" val="20006"/>
                    </a:ext>
                  </a:extLst>
                </a:gridCol>
              </a:tblGrid>
              <a:tr h="847427">
                <a:tc>
                  <a:txBody>
                    <a:bodyPr/>
                    <a:lstStyle/>
                    <a:p>
                      <a:pPr defTabSz="914400">
                        <a:defRPr sz="1400">
                          <a:sym typeface="Helvetica Neue"/>
                        </a:defRPr>
                      </a:pPr>
                      <a:endParaRPr/>
                    </a:p>
                  </a:txBody>
                  <a:tcPr marL="50800" marR="50800" marT="50800" marB="50800" anchor="ctr" horzOverflow="overflow">
                    <a:lnB w="12700">
                      <a:solidFill>
                        <a:srgbClr val="B8B8B8"/>
                      </a:solidFill>
                      <a:miter lim="400000"/>
                    </a:lnB>
                  </a:tcPr>
                </a:tc>
                <a:tc>
                  <a:txBody>
                    <a:bodyPr/>
                    <a:lstStyle/>
                    <a:p>
                      <a:pPr algn="l" defTabSz="914400">
                        <a:defRPr sz="1800"/>
                      </a:pPr>
                      <a:r>
                        <a:rPr sz="1300" b="1">
                          <a:sym typeface="Helvetica Neue"/>
                        </a:rPr>
                        <a:t>Evidence</a:t>
                      </a:r>
                    </a:p>
                  </a:txBody>
                  <a:tcPr marL="50800" marR="50800" marT="50800" marB="50800" anchor="ctr" horzOverflow="overflow">
                    <a:lnB w="12700">
                      <a:solidFill>
                        <a:srgbClr val="B8B8B8"/>
                      </a:solidFill>
                      <a:miter lim="400000"/>
                    </a:lnB>
                  </a:tcPr>
                </a:tc>
                <a:tc>
                  <a:txBody>
                    <a:bodyPr/>
                    <a:lstStyle/>
                    <a:p>
                      <a:pPr defTabSz="914400">
                        <a:defRPr sz="1800"/>
                      </a:pPr>
                      <a:r>
                        <a:rPr sz="1300" b="1">
                          <a:sym typeface="Helvetica Neue"/>
                        </a:rPr>
                        <a:t>Who’s interested and why?</a:t>
                      </a:r>
                    </a:p>
                  </a:txBody>
                  <a:tcPr marL="50800" marR="50800" marT="50800" marB="50800" anchor="ctr" horzOverflow="overflow">
                    <a:lnB w="12700">
                      <a:solidFill>
                        <a:srgbClr val="B8B8B8"/>
                      </a:solidFill>
                      <a:miter lim="400000"/>
                    </a:lnB>
                  </a:tcPr>
                </a:tc>
                <a:tc>
                  <a:txBody>
                    <a:bodyPr/>
                    <a:lstStyle/>
                    <a:p>
                      <a:pPr algn="l" defTabSz="914400">
                        <a:defRPr sz="2000" b="1">
                          <a:sym typeface="Helvetica Neue"/>
                        </a:defRPr>
                      </a:pPr>
                      <a:endParaRPr/>
                    </a:p>
                  </a:txBody>
                  <a:tcPr marL="50800" marR="50800" marT="50800" marB="50800" anchor="ctr" horzOverflow="overflow">
                    <a:lnB w="12700">
                      <a:solidFill>
                        <a:srgbClr val="B8B8B8"/>
                      </a:solidFill>
                      <a:miter lim="400000"/>
                    </a:lnB>
                  </a:tcPr>
                </a:tc>
                <a:tc>
                  <a:txBody>
                    <a:bodyPr/>
                    <a:lstStyle/>
                    <a:p>
                      <a:pPr algn="l" defTabSz="914400">
                        <a:defRPr sz="2000" b="1">
                          <a:sym typeface="Helvetica Neue"/>
                        </a:defRPr>
                      </a:pPr>
                      <a:endParaRPr/>
                    </a:p>
                  </a:txBody>
                  <a:tcPr marL="50800" marR="50800" marT="50800" marB="50800" anchor="ctr" horzOverflow="overflow">
                    <a:lnB w="12700">
                      <a:solidFill>
                        <a:srgbClr val="B8B8B8"/>
                      </a:solidFill>
                      <a:miter lim="400000"/>
                    </a:lnB>
                  </a:tcPr>
                </a:tc>
                <a:tc>
                  <a:txBody>
                    <a:bodyPr/>
                    <a:lstStyle/>
                    <a:p>
                      <a:pPr algn="l" defTabSz="914400">
                        <a:defRPr sz="2000" b="1">
                          <a:sym typeface="Helvetica Neue"/>
                        </a:defRPr>
                      </a:pPr>
                      <a:endParaRPr/>
                    </a:p>
                  </a:txBody>
                  <a:tcPr marL="50800" marR="50800" marT="50800" marB="50800" anchor="ctr" horzOverflow="overflow">
                    <a:lnB w="12700">
                      <a:solidFill>
                        <a:srgbClr val="B8B8B8"/>
                      </a:solidFill>
                      <a:miter lim="400000"/>
                    </a:lnB>
                  </a:tcPr>
                </a:tc>
                <a:tc>
                  <a:txBody>
                    <a:bodyPr/>
                    <a:lstStyle/>
                    <a:p>
                      <a:pPr algn="l" defTabSz="914400">
                        <a:defRPr sz="2000" b="1">
                          <a:sym typeface="Helvetica Neue"/>
                        </a:defRPr>
                      </a:pPr>
                      <a:endParaRPr/>
                    </a:p>
                  </a:txBody>
                  <a:tcPr marL="50800" marR="50800" marT="50800" marB="50800" anchor="ctr" horzOverflow="overflow">
                    <a:lnB w="12700">
                      <a:solidFill>
                        <a:srgbClr val="B8B8B8"/>
                      </a:solidFill>
                      <a:miter lim="400000"/>
                    </a:lnB>
                  </a:tcPr>
                </a:tc>
                <a:extLst>
                  <a:ext uri="{0D108BD9-81ED-4DB2-BD59-A6C34878D82A}">
                    <a16:rowId xmlns:a16="http://schemas.microsoft.com/office/drawing/2014/main" val="10000"/>
                  </a:ext>
                </a:extLst>
              </a:tr>
              <a:tr h="1115918">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algn="l">
                        <a:spcBef>
                          <a:spcPts val="600"/>
                        </a:spcBef>
                        <a:buClr>
                          <a:srgbClr val="000000"/>
                        </a:buClr>
                        <a:defRPr sz="1200" b="1">
                          <a:sym typeface="Helvetica Neue"/>
                        </a:defRPr>
                      </a:pPr>
                      <a:r>
                        <a:t>Non-market valuation (of food waste): </a:t>
                      </a:r>
                      <a:r>
                        <a:rPr b="0"/>
                        <a:t>reinforces waste hierarchy (socio-enviro benefits of upstream reduction)</a:t>
                      </a: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marL="195942" indent="-195942" algn="l" defTabSz="914400">
                        <a:buSzPct val="100000"/>
                        <a:buChar char="•"/>
                        <a:defRPr sz="1200">
                          <a:sym typeface="Helvetica Neue"/>
                        </a:defRPr>
                      </a:pPr>
                      <a:r>
                        <a:t>Policy-makers (BCC) - Zero Carbon 2030</a:t>
                      </a:r>
                    </a:p>
                    <a:p>
                      <a:pPr marL="195942" indent="-195942" algn="l" defTabSz="914400">
                        <a:buSzPct val="100000"/>
                        <a:buChar char="•"/>
                        <a:defRPr sz="1200">
                          <a:sym typeface="Helvetica Neue"/>
                        </a:defRPr>
                      </a:pPr>
                      <a:r>
                        <a:t>BFN/RF - Going for Gold</a:t>
                      </a:r>
                    </a:p>
                    <a:p>
                      <a:pPr marL="195942" indent="-195942" algn="l" defTabSz="914400">
                        <a:buSzPct val="100000"/>
                        <a:buChar char="•"/>
                        <a:defRPr sz="1200">
                          <a:sym typeface="Helvetica Neue"/>
                        </a:defRPr>
                      </a:pPr>
                      <a:r>
                        <a:t>Bristol Waste - Slim my Waste</a:t>
                      </a:r>
                    </a:p>
                    <a:p>
                      <a:pPr marL="195942" indent="-195942" algn="l" defTabSz="914400">
                        <a:buSzPct val="100000"/>
                        <a:buChar char="•"/>
                        <a:defRPr sz="1200">
                          <a:sym typeface="Helvetica Neue"/>
                        </a:defRPr>
                      </a:pPr>
                      <a:r>
                        <a:t>WW/GENeco - Infrastructure provider/Innovator</a:t>
                      </a:r>
                    </a:p>
                  </a:txBody>
                  <a:tcPr marL="50800" marR="50800" marT="50800" marB="50800" anchor="ctr" horzOverflow="overflow">
                    <a:lnR w="12700">
                      <a:solidFill>
                        <a:srgbClr val="B8B8B8"/>
                      </a:solidFill>
                      <a:miter lim="400000"/>
                    </a:lnR>
                    <a:lnT w="12700">
                      <a:solidFill>
                        <a:srgbClr val="B8B8B8"/>
                      </a:solidFill>
                      <a:miter lim="400000"/>
                    </a:lnT>
                    <a:lnB w="12700">
                      <a:solidFill>
                        <a:srgbClr val="B8B8B8"/>
                      </a:solidFill>
                      <a:miter lim="400000"/>
                    </a:lnB>
                    <a:noFill/>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CBF2C9"/>
                    </a:solidFill>
                  </a:tcPr>
                </a:tc>
                <a:tc>
                  <a:txBody>
                    <a:bodyPr/>
                    <a:lstStyle/>
                    <a:p>
                      <a:pPr defTabSz="914400">
                        <a:lnSpc>
                          <a:spcPct val="120000"/>
                        </a:lnSpc>
                        <a:defRPr sz="1200">
                          <a:solidFill>
                            <a:srgbClr val="CBF2C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CBF2C9"/>
                    </a:solidFill>
                  </a:tcPr>
                </a:tc>
                <a:tc>
                  <a:txBody>
                    <a:bodyPr/>
                    <a:lstStyle/>
                    <a:p>
                      <a:pPr defTabSz="914400">
                        <a:lnSpc>
                          <a:spcPct val="120000"/>
                        </a:lnSpc>
                        <a:defRPr sz="1200">
                          <a:solidFill>
                            <a:srgbClr val="EEB1AF"/>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EB4B2"/>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T w="12700">
                      <a:solidFill>
                        <a:srgbClr val="B8B8B8"/>
                      </a:solidFill>
                      <a:miter lim="400000"/>
                    </a:lnT>
                    <a:lnB w="12700">
                      <a:solidFill>
                        <a:srgbClr val="B8B8B8"/>
                      </a:solidFill>
                      <a:miter lim="400000"/>
                    </a:lnB>
                    <a:solidFill>
                      <a:srgbClr val="EAC096"/>
                    </a:solidFill>
                  </a:tcPr>
                </a:tc>
                <a:extLst>
                  <a:ext uri="{0D108BD9-81ED-4DB2-BD59-A6C34878D82A}">
                    <a16:rowId xmlns:a16="http://schemas.microsoft.com/office/drawing/2014/main" val="10001"/>
                  </a:ext>
                </a:extLst>
              </a:tr>
              <a:tr h="868112">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algn="l">
                        <a:spcBef>
                          <a:spcPts val="600"/>
                        </a:spcBef>
                        <a:buClr>
                          <a:srgbClr val="000000"/>
                        </a:buClr>
                        <a:defRPr sz="1200" b="1">
                          <a:sym typeface="Helvetica Neue"/>
                        </a:defRPr>
                      </a:pPr>
                      <a:r>
                        <a:t>Macro-economic valuation: </a:t>
                      </a:r>
                      <a:r>
                        <a:rPr b="0"/>
                        <a:t>potential ‘economic’ contraction through reduced food waste</a:t>
                      </a: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marL="195942" indent="-195942" algn="l" defTabSz="914400">
                        <a:buSzPct val="100000"/>
                        <a:buChar char="•"/>
                        <a:defRPr sz="1200">
                          <a:sym typeface="Helvetica Neue"/>
                        </a:defRPr>
                      </a:pPr>
                      <a:r>
                        <a:t>Policy-makers (DEFRA)</a:t>
                      </a:r>
                    </a:p>
                    <a:p>
                      <a:pPr marL="195942" indent="-195942" algn="l" defTabSz="914400">
                        <a:buSzPct val="100000"/>
                        <a:buChar char="•"/>
                        <a:defRPr sz="1200">
                          <a:sym typeface="Helvetica Neue"/>
                        </a:defRPr>
                      </a:pPr>
                      <a:r>
                        <a:t>Partners and stakeholders (essential for understanding potential barriers to pathways to impact)</a:t>
                      </a:r>
                    </a:p>
                  </a:txBody>
                  <a:tcPr marL="50800" marR="50800" marT="50800" marB="50800" anchor="ctr" horzOverflow="overflow">
                    <a:lnR w="12700">
                      <a:solidFill>
                        <a:srgbClr val="B8B8B8"/>
                      </a:solidFill>
                      <a:miter lim="400000"/>
                    </a:lnR>
                    <a:lnT w="12700">
                      <a:solidFill>
                        <a:srgbClr val="B8B8B8"/>
                      </a:solidFill>
                      <a:miter lim="400000"/>
                    </a:lnT>
                    <a:lnB w="12700">
                      <a:solidFill>
                        <a:srgbClr val="B8B8B8"/>
                      </a:solidFill>
                      <a:miter lim="400000"/>
                    </a:lnB>
                    <a:noFill/>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CBF2C9"/>
                    </a:solidFill>
                  </a:tcPr>
                </a:tc>
                <a:tc>
                  <a:txBody>
                    <a:bodyPr/>
                    <a:lstStyle/>
                    <a:p>
                      <a:pPr defTabSz="914400">
                        <a:lnSpc>
                          <a:spcPct val="120000"/>
                        </a:lnSpc>
                        <a:defRPr sz="1200">
                          <a:solidFill>
                            <a:srgbClr val="CBF2C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CBF2C9"/>
                    </a:solidFill>
                  </a:tcPr>
                </a:tc>
                <a:tc>
                  <a:txBody>
                    <a:bodyPr/>
                    <a:lstStyle/>
                    <a:p>
                      <a:pPr defTabSz="914400">
                        <a:lnSpc>
                          <a:spcPct val="120000"/>
                        </a:lnSpc>
                        <a:defRPr sz="1200">
                          <a:solidFill>
                            <a:srgbClr val="EEB1AF"/>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EB4B2"/>
                    </a:solidFill>
                  </a:tcPr>
                </a:tc>
                <a:tc>
                  <a:txBody>
                    <a:bodyPr/>
                    <a:lstStyle/>
                    <a:p>
                      <a:pPr defTabSz="914400">
                        <a:lnSpc>
                          <a:spcPct val="120000"/>
                        </a:lnSpc>
                        <a:defRPr sz="1200">
                          <a:solidFill>
                            <a:srgbClr val="CBF2C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CBF2C9"/>
                    </a:solidFill>
                  </a:tcPr>
                </a:tc>
                <a:extLst>
                  <a:ext uri="{0D108BD9-81ED-4DB2-BD59-A6C34878D82A}">
                    <a16:rowId xmlns:a16="http://schemas.microsoft.com/office/drawing/2014/main" val="10002"/>
                  </a:ext>
                </a:extLst>
              </a:tr>
              <a:tr h="1075586">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algn="l">
                        <a:spcBef>
                          <a:spcPts val="600"/>
                        </a:spcBef>
                        <a:buClr>
                          <a:srgbClr val="000000"/>
                        </a:buClr>
                        <a:defRPr sz="1200" b="1">
                          <a:sym typeface="Helvetica Neue"/>
                        </a:defRPr>
                      </a:pPr>
                      <a:r>
                        <a:t>Mapping out of systems through engagement:</a:t>
                      </a:r>
                      <a:r>
                        <a:rPr b="0"/>
                        <a:t> essential context, but limited application for practitioners?</a:t>
                      </a: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marL="195942" indent="-195942" algn="l" defTabSz="914400">
                        <a:buSzPct val="100000"/>
                        <a:buChar char="•"/>
                        <a:defRPr sz="1200">
                          <a:sym typeface="Helvetica Neue"/>
                        </a:defRPr>
                      </a:pPr>
                      <a:r>
                        <a:t>Essential for framing of economic valuation:</a:t>
                      </a:r>
                    </a:p>
                    <a:p>
                      <a:pPr marL="449942" indent="-195942" algn="l" defTabSz="914400">
                        <a:buSzPct val="100000"/>
                        <a:buChar char="•"/>
                        <a:defRPr sz="1200">
                          <a:sym typeface="Helvetica Neue"/>
                        </a:defRPr>
                      </a:pPr>
                      <a:r>
                        <a:t>Partners and stakeholders to develop / validate pathways to impact</a:t>
                      </a:r>
                    </a:p>
                    <a:p>
                      <a:pPr marL="449942" indent="-195942" algn="l" defTabSz="914400">
                        <a:buSzPct val="100000"/>
                        <a:buChar char="•"/>
                        <a:defRPr sz="1200">
                          <a:sym typeface="Helvetica Neue"/>
                        </a:defRPr>
                      </a:pPr>
                      <a:r>
                        <a:t>External others? (depends on what is known by key decision-makers)</a:t>
                      </a:r>
                    </a:p>
                  </a:txBody>
                  <a:tcPr marL="50800" marR="50800" marT="50800" marB="50800" anchor="ctr" horzOverflow="overflow">
                    <a:lnR w="12700">
                      <a:solidFill>
                        <a:srgbClr val="B8B8B8"/>
                      </a:solidFill>
                      <a:miter lim="400000"/>
                    </a:lnR>
                    <a:lnT w="12700">
                      <a:solidFill>
                        <a:srgbClr val="B8B8B8"/>
                      </a:solidFill>
                      <a:miter lim="400000"/>
                    </a:lnT>
                    <a:lnB w="12700">
                      <a:solidFill>
                        <a:srgbClr val="B8B8B8"/>
                      </a:solidFill>
                      <a:miter lim="400000"/>
                    </a:lnB>
                    <a:noFill/>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CBF2C9"/>
                    </a:solidFill>
                  </a:tcPr>
                </a:tc>
                <a:tc>
                  <a:txBody>
                    <a:bodyPr/>
                    <a:lstStyle/>
                    <a:p>
                      <a:pPr defTabSz="914400">
                        <a:lnSpc>
                          <a:spcPct val="120000"/>
                        </a:lnSpc>
                        <a:defRPr sz="1200">
                          <a:solidFill>
                            <a:srgbClr val="CBF2C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CBF2C9"/>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AC096"/>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T w="12700">
                      <a:solidFill>
                        <a:srgbClr val="B8B8B8"/>
                      </a:solidFill>
                      <a:miter lim="400000"/>
                    </a:lnT>
                    <a:lnB w="12700">
                      <a:solidFill>
                        <a:srgbClr val="B8B8B8"/>
                      </a:solidFill>
                      <a:miter lim="400000"/>
                    </a:lnB>
                    <a:solidFill>
                      <a:srgbClr val="EAC096"/>
                    </a:solidFill>
                  </a:tcPr>
                </a:tc>
                <a:extLst>
                  <a:ext uri="{0D108BD9-81ED-4DB2-BD59-A6C34878D82A}">
                    <a16:rowId xmlns:a16="http://schemas.microsoft.com/office/drawing/2014/main" val="10003"/>
                  </a:ext>
                </a:extLst>
              </a:tr>
              <a:tr h="556324">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algn="l">
                        <a:spcBef>
                          <a:spcPts val="600"/>
                        </a:spcBef>
                        <a:defRPr sz="1200" b="1" i="1">
                          <a:sym typeface="Helvetica Neue"/>
                        </a:defRPr>
                      </a:pPr>
                      <a:r>
                        <a:t>Plastics/Phosophorous ‘state of the art’</a:t>
                      </a: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marL="195942" indent="-195942" algn="l" defTabSz="914400">
                        <a:buSzPct val="100000"/>
                        <a:buChar char="•"/>
                        <a:defRPr sz="1200" i="1">
                          <a:sym typeface="Helvetica Neue"/>
                        </a:defRPr>
                      </a:pPr>
                      <a:r>
                        <a:t>Internal mainly - possible external policy brief</a:t>
                      </a:r>
                    </a:p>
                  </a:txBody>
                  <a:tcPr marL="50800" marR="50800" marT="50800" marB="50800" anchor="ctr" horzOverflow="overflow">
                    <a:lnR w="12700">
                      <a:solidFill>
                        <a:srgbClr val="B8B8B8"/>
                      </a:solidFill>
                      <a:miter lim="400000"/>
                    </a:lnR>
                    <a:lnT w="12700">
                      <a:solidFill>
                        <a:srgbClr val="B8B8B8"/>
                      </a:solidFill>
                      <a:miter lim="400000"/>
                    </a:lnT>
                    <a:lnB w="12700">
                      <a:solidFill>
                        <a:srgbClr val="B8B8B8"/>
                      </a:solidFill>
                      <a:miter lim="400000"/>
                    </a:lnB>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0">
                      <a:miter lim="400000"/>
                    </a:lnB>
                    <a:solidFill>
                      <a:srgbClr val="CBF2C9"/>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AC096"/>
                    </a:solidFill>
                  </a:tcPr>
                </a:tc>
                <a:tc>
                  <a:txBody>
                    <a:bodyPr/>
                    <a:lstStyle/>
                    <a:p>
                      <a:pPr defTabSz="914400">
                        <a:lnSpc>
                          <a:spcPct val="120000"/>
                        </a:lnSpc>
                        <a:defRPr sz="1200">
                          <a:solidFill>
                            <a:srgbClr val="EEB1AF"/>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EB4B2"/>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T w="12700">
                      <a:solidFill>
                        <a:srgbClr val="B8B8B8"/>
                      </a:solidFill>
                      <a:miter lim="400000"/>
                    </a:lnT>
                    <a:lnB w="12700">
                      <a:solidFill>
                        <a:srgbClr val="B8B8B8"/>
                      </a:solidFill>
                      <a:miter lim="400000"/>
                    </a:lnB>
                    <a:solidFill>
                      <a:srgbClr val="EAC096"/>
                    </a:solidFill>
                  </a:tcPr>
                </a:tc>
                <a:extLst>
                  <a:ext uri="{0D108BD9-81ED-4DB2-BD59-A6C34878D82A}">
                    <a16:rowId xmlns:a16="http://schemas.microsoft.com/office/drawing/2014/main" val="10004"/>
                  </a:ext>
                </a:extLst>
              </a:tr>
              <a:tr h="598738">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algn="l">
                        <a:spcBef>
                          <a:spcPts val="600"/>
                        </a:spcBef>
                        <a:defRPr sz="1200" b="1" i="1">
                          <a:sym typeface="Helvetica Neue"/>
                        </a:defRPr>
                      </a:pPr>
                      <a:r>
                        <a:t>Flows modelled through  WW plant</a:t>
                      </a: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marL="195942" indent="-195942" algn="l" defTabSz="914400">
                        <a:buSzPct val="100000"/>
                        <a:buChar char="•"/>
                        <a:defRPr sz="1200" i="1">
                          <a:sym typeface="Helvetica Neue"/>
                        </a:defRPr>
                      </a:pPr>
                      <a:r>
                        <a:t>Supporting economic valuation and systems understanding/modelling</a:t>
                      </a:r>
                    </a:p>
                  </a:txBody>
                  <a:tcPr marL="50800" marR="50800" marT="50800" marB="50800" anchor="ctr" horzOverflow="overflow">
                    <a:lnR w="12700">
                      <a:solidFill>
                        <a:srgbClr val="B8B8B8"/>
                      </a:solidFill>
                      <a:miter lim="400000"/>
                    </a:lnR>
                    <a:lnT w="12700">
                      <a:solidFill>
                        <a:srgbClr val="B8B8B8"/>
                      </a:solidFill>
                      <a:miter lim="400000"/>
                    </a:lnT>
                    <a:lnB w="12700">
                      <a:solidFill>
                        <a:srgbClr val="B8B8B8"/>
                      </a:solidFill>
                      <a:miter lim="400000"/>
                    </a:lnB>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0">
                      <a:miter lim="400000"/>
                    </a:lnB>
                    <a:solidFill>
                      <a:srgbClr val="CBF2C9"/>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0">
                      <a:miter lim="400000"/>
                    </a:lnB>
                    <a:solidFill>
                      <a:srgbClr val="EAC096"/>
                    </a:solidFill>
                  </a:tcPr>
                </a:tc>
                <a:tc>
                  <a:txBody>
                    <a:bodyPr/>
                    <a:lstStyle/>
                    <a:p>
                      <a:pPr defTabSz="914400">
                        <a:lnSpc>
                          <a:spcPct val="120000"/>
                        </a:lnSpc>
                        <a:defRPr sz="1200">
                          <a:solidFill>
                            <a:srgbClr val="EEB1AF"/>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EB4B2"/>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T w="12700">
                      <a:solidFill>
                        <a:srgbClr val="B8B8B8"/>
                      </a:solidFill>
                      <a:miter lim="400000"/>
                    </a:lnT>
                    <a:lnB w="0">
                      <a:miter lim="400000"/>
                    </a:lnB>
                    <a:solidFill>
                      <a:srgbClr val="EAC096"/>
                    </a:solidFill>
                  </a:tcPr>
                </a:tc>
                <a:extLst>
                  <a:ext uri="{0D108BD9-81ED-4DB2-BD59-A6C34878D82A}">
                    <a16:rowId xmlns:a16="http://schemas.microsoft.com/office/drawing/2014/main" val="10005"/>
                  </a:ext>
                </a:extLst>
              </a:tr>
              <a:tr h="1150611">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algn="l">
                        <a:spcBef>
                          <a:spcPts val="600"/>
                        </a:spcBef>
                        <a:defRPr sz="1200" b="1">
                          <a:sym typeface="Helvetica Neue"/>
                        </a:defRPr>
                      </a:pPr>
                      <a:r>
                        <a:t>Market and non-market economic valuation (of plastics and P)</a:t>
                      </a: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marL="449942" indent="-195942" algn="l" defTabSz="914400">
                        <a:buSzPct val="100000"/>
                        <a:buChar char="‣"/>
                        <a:defRPr sz="1200">
                          <a:sym typeface="Helvetica Neue"/>
                        </a:defRPr>
                      </a:pPr>
                      <a:r>
                        <a:t>Plastics: WRAP? INCPEN? DEFRA?</a:t>
                      </a:r>
                    </a:p>
                    <a:p>
                      <a:pPr marL="449942" indent="-195942" algn="l" defTabSz="914400">
                        <a:buSzPct val="100000"/>
                        <a:buChar char="‣"/>
                        <a:defRPr sz="1200">
                          <a:sym typeface="Helvetica Neue"/>
                        </a:defRPr>
                      </a:pPr>
                      <a:r>
                        <a:t>P: NFU, EA, DEFRA</a:t>
                      </a:r>
                    </a:p>
                    <a:p>
                      <a:pPr marL="449942" indent="-195942" algn="l" defTabSz="914400">
                        <a:buSzPct val="100000"/>
                        <a:buChar char="‣"/>
                        <a:defRPr sz="1200">
                          <a:sym typeface="Helvetica Neue"/>
                        </a:defRPr>
                      </a:pPr>
                      <a:r>
                        <a:t>Local control? (e.g. Supermarkets?) </a:t>
                      </a:r>
                    </a:p>
                    <a:p>
                      <a:pPr marL="449942" indent="-195942" algn="l" defTabSz="914400">
                        <a:buSzPct val="100000"/>
                        <a:buChar char="‣"/>
                        <a:defRPr sz="1200">
                          <a:sym typeface="Helvetica Neue"/>
                        </a:defRPr>
                      </a:pPr>
                      <a:r>
                        <a:t>Local residents (Going for Gold)</a:t>
                      </a:r>
                    </a:p>
                  </a:txBody>
                  <a:tcPr marL="50800" marR="50800" marT="50800" marB="50800" anchor="ctr" horzOverflow="overflow">
                    <a:lnR w="12700">
                      <a:solidFill>
                        <a:srgbClr val="B8B8B8"/>
                      </a:solidFill>
                      <a:miter lim="400000"/>
                    </a:lnR>
                    <a:lnT w="12700">
                      <a:solidFill>
                        <a:srgbClr val="B8B8B8"/>
                      </a:solidFill>
                      <a:miter lim="400000"/>
                    </a:lnT>
                    <a:lnB w="12700">
                      <a:solidFill>
                        <a:srgbClr val="B8B8B8"/>
                      </a:solidFill>
                      <a:miter lim="400000"/>
                    </a:lnB>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0">
                      <a:miter lim="400000"/>
                    </a:lnB>
                    <a:solidFill>
                      <a:srgbClr val="CBF2C9"/>
                    </a:solidFill>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0">
                      <a:miter lim="400000"/>
                    </a:lnB>
                    <a:solidFill>
                      <a:srgbClr val="CBF2C9"/>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AC096"/>
                    </a:solidFill>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0">
                      <a:miter lim="400000"/>
                    </a:lnB>
                    <a:solidFill>
                      <a:srgbClr val="CBF2C9"/>
                    </a:solidFill>
                  </a:tcPr>
                </a:tc>
                <a:extLst>
                  <a:ext uri="{0D108BD9-81ED-4DB2-BD59-A6C34878D82A}">
                    <a16:rowId xmlns:a16="http://schemas.microsoft.com/office/drawing/2014/main" val="10006"/>
                  </a:ext>
                </a:extLst>
              </a:tr>
              <a:tr h="711817">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algn="l" defTabSz="914400">
                        <a:defRPr sz="1200">
                          <a:sym typeface="Helvetica Neue"/>
                        </a:defRPr>
                      </a:pPr>
                      <a:r>
                        <a:rPr b="1"/>
                        <a:t>Social Return on Investment (of food waste, plastics and P)</a:t>
                      </a:r>
                    </a:p>
                  </a:txBody>
                  <a:tcPr marL="50800" marR="50800" marT="50800" marB="50800" anchor="ctr" horzOverflow="overflow">
                    <a:lnT w="12700">
                      <a:solidFill>
                        <a:srgbClr val="B8B8B8"/>
                      </a:solidFill>
                      <a:miter lim="400000"/>
                    </a:lnT>
                    <a:lnB w="12700">
                      <a:solidFill>
                        <a:srgbClr val="B8B8B8"/>
                      </a:solidFill>
                      <a:miter lim="400000"/>
                    </a:lnB>
                  </a:tcPr>
                </a:tc>
                <a:tc>
                  <a:txBody>
                    <a:bodyPr/>
                    <a:lstStyle/>
                    <a:p>
                      <a:pPr marL="195942" indent="-195942" algn="l" defTabSz="914400">
                        <a:buSzPct val="100000"/>
                        <a:buChar char="•"/>
                        <a:defRPr sz="1200">
                          <a:sym typeface="Helvetica Neue"/>
                        </a:defRPr>
                      </a:pPr>
                      <a:r>
                        <a:t>Bristol City Council (given Labour Govt and focus on equality)</a:t>
                      </a:r>
                    </a:p>
                  </a:txBody>
                  <a:tcPr marL="50800" marR="50800" marT="50800" marB="50800" anchor="ctr" horzOverflow="overflow">
                    <a:lnR w="12700">
                      <a:solidFill>
                        <a:srgbClr val="B8B8B8"/>
                      </a:solidFill>
                      <a:miter lim="400000"/>
                    </a:lnR>
                    <a:lnT w="12700">
                      <a:solidFill>
                        <a:srgbClr val="B8B8B8"/>
                      </a:solidFill>
                      <a:miter lim="400000"/>
                    </a:lnT>
                    <a:lnB w="12700">
                      <a:solidFill>
                        <a:srgbClr val="B8B8B8"/>
                      </a:solidFill>
                      <a:miter lim="400000"/>
                    </a:lnB>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0">
                      <a:miter lim="400000"/>
                    </a:lnB>
                    <a:solidFill>
                      <a:srgbClr val="CBF2C9"/>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0">
                      <a:miter lim="400000"/>
                    </a:lnB>
                    <a:solidFill>
                      <a:srgbClr val="EAC096"/>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AC096"/>
                    </a:solidFill>
                  </a:tcPr>
                </a:tc>
                <a:tc>
                  <a:txBody>
                    <a:bodyPr/>
                    <a:lstStyle/>
                    <a:p>
                      <a:pPr defTabSz="914400">
                        <a:lnSpc>
                          <a:spcPct val="120000"/>
                        </a:lnSpc>
                        <a:defRPr sz="1200">
                          <a:solidFill>
                            <a:srgbClr val="EBC299"/>
                          </a:solidFill>
                          <a:sym typeface="Helvetica Neue"/>
                        </a:defRPr>
                      </a:pPr>
                      <a:endParaRPr/>
                    </a:p>
                  </a:txBody>
                  <a:tcPr marL="50800" marR="50800" marT="50800" marB="50800" anchor="ctr" horzOverflow="overflow">
                    <a:lnL w="12700">
                      <a:solidFill>
                        <a:srgbClr val="B8B8B8"/>
                      </a:solidFill>
                      <a:miter lim="400000"/>
                    </a:lnL>
                    <a:lnT w="0">
                      <a:miter lim="400000"/>
                    </a:lnT>
                    <a:lnB w="0">
                      <a:miter lim="400000"/>
                    </a:lnB>
                    <a:solidFill>
                      <a:srgbClr val="EAC096"/>
                    </a:solidFill>
                  </a:tcPr>
                </a:tc>
                <a:extLst>
                  <a:ext uri="{0D108BD9-81ED-4DB2-BD59-A6C34878D82A}">
                    <a16:rowId xmlns:a16="http://schemas.microsoft.com/office/drawing/2014/main" val="10007"/>
                  </a:ext>
                </a:extLst>
              </a:tr>
              <a:tr h="425328">
                <a:tc>
                  <a:txBody>
                    <a:bodyPr/>
                    <a:lstStyle/>
                    <a:p>
                      <a:pPr defTabSz="914400">
                        <a:defRPr sz="1400">
                          <a:sym typeface="Helvetica Neue"/>
                        </a:defRPr>
                      </a:pPr>
                      <a:endParaRPr/>
                    </a:p>
                  </a:txBody>
                  <a:tcPr marL="50800" marR="50800" marT="50800" marB="50800" anchor="ctr" horzOverflow="overflow">
                    <a:lnT w="12700">
                      <a:solidFill>
                        <a:srgbClr val="B8B8B8"/>
                      </a:solidFill>
                      <a:miter lim="400000"/>
                    </a:lnT>
                  </a:tcPr>
                </a:tc>
                <a:tc>
                  <a:txBody>
                    <a:bodyPr/>
                    <a:lstStyle/>
                    <a:p>
                      <a:pPr algn="l">
                        <a:spcBef>
                          <a:spcPts val="600"/>
                        </a:spcBef>
                        <a:defRPr sz="1200" b="1">
                          <a:sym typeface="Helvetica Neue"/>
                        </a:defRPr>
                      </a:pPr>
                      <a:r>
                        <a:t>Systems analysis</a:t>
                      </a:r>
                    </a:p>
                  </a:txBody>
                  <a:tcPr marL="50800" marR="50800" marT="50800" marB="50800" anchor="ctr" horzOverflow="overflow">
                    <a:lnT w="12700">
                      <a:solidFill>
                        <a:srgbClr val="B8B8B8"/>
                      </a:solidFill>
                      <a:miter lim="400000"/>
                    </a:lnT>
                  </a:tcPr>
                </a:tc>
                <a:tc>
                  <a:txBody>
                    <a:bodyPr/>
                    <a:lstStyle/>
                    <a:p>
                      <a:pPr marL="195942" indent="-195942" algn="l" defTabSz="914400">
                        <a:buSzPct val="100000"/>
                        <a:buChar char="•"/>
                        <a:defRPr sz="1200">
                          <a:sym typeface="Helvetica Neue"/>
                        </a:defRPr>
                      </a:pPr>
                      <a:r>
                        <a:t>As above - testing pathways to impact</a:t>
                      </a:r>
                    </a:p>
                  </a:txBody>
                  <a:tcPr marL="50800" marR="50800" marT="50800" marB="50800" anchor="ctr" horzOverflow="overflow">
                    <a:lnR w="12700">
                      <a:solidFill>
                        <a:srgbClr val="B8B8B8"/>
                      </a:solidFill>
                      <a:miter lim="400000"/>
                    </a:lnR>
                    <a:lnT w="12700">
                      <a:solidFill>
                        <a:srgbClr val="B8B8B8"/>
                      </a:solidFill>
                      <a:miter lim="400000"/>
                    </a:lnT>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12700">
                      <a:solidFill>
                        <a:srgbClr val="B8B8B8"/>
                      </a:solidFill>
                      <a:miter lim="400000"/>
                    </a:lnB>
                    <a:solidFill>
                      <a:srgbClr val="CBF2C9"/>
                    </a:solidFill>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12700">
                      <a:solidFill>
                        <a:srgbClr val="B8B8B8"/>
                      </a:solidFill>
                      <a:miter lim="400000"/>
                    </a:lnB>
                    <a:solidFill>
                      <a:srgbClr val="CBF2C9"/>
                    </a:solidFill>
                  </a:tcPr>
                </a:tc>
                <a:tc>
                  <a:txBody>
                    <a:bodyPr/>
                    <a:lstStyle/>
                    <a:p>
                      <a:pPr defTabSz="914400">
                        <a:lnSpc>
                          <a:spcPct val="120000"/>
                        </a:lnSpc>
                        <a:defRPr sz="1200">
                          <a:solidFill>
                            <a:srgbClr val="EEB1AF"/>
                          </a:solidFill>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EB4B2"/>
                    </a:solidFill>
                  </a:tcPr>
                </a:tc>
                <a:tc>
                  <a:txBody>
                    <a:bodyPr/>
                    <a:lstStyle/>
                    <a:p>
                      <a:pPr defTabSz="914400">
                        <a:lnSpc>
                          <a:spcPct val="120000"/>
                        </a:lnSpc>
                        <a:defRPr sz="1200">
                          <a:sym typeface="Helvetica Neue"/>
                        </a:defRPr>
                      </a:pPr>
                      <a:endParaRPr/>
                    </a:p>
                  </a:txBody>
                  <a:tcPr marL="50800" marR="50800" marT="50800" marB="50800" anchor="ctr" horzOverflow="overflow">
                    <a:lnL w="12700">
                      <a:solidFill>
                        <a:srgbClr val="B8B8B8"/>
                      </a:solidFill>
                      <a:miter lim="400000"/>
                    </a:lnL>
                    <a:lnR w="12700">
                      <a:solidFill>
                        <a:srgbClr val="B8B8B8"/>
                      </a:solidFill>
                      <a:miter lim="400000"/>
                    </a:lnR>
                    <a:lnT w="0">
                      <a:miter lim="400000"/>
                    </a:lnT>
                    <a:lnB w="0">
                      <a:miter lim="400000"/>
                    </a:lnB>
                    <a:solidFill>
                      <a:srgbClr val="CBF2C9"/>
                    </a:solidFill>
                  </a:tcPr>
                </a:tc>
                <a:extLst>
                  <a:ext uri="{0D108BD9-81ED-4DB2-BD59-A6C34878D82A}">
                    <a16:rowId xmlns:a16="http://schemas.microsoft.com/office/drawing/2014/main" val="10008"/>
                  </a:ext>
                </a:extLst>
              </a:tr>
            </a:tbl>
          </a:graphicData>
        </a:graphic>
      </p:graphicFrame>
      <p:grpSp>
        <p:nvGrpSpPr>
          <p:cNvPr id="205" name="Group"/>
          <p:cNvGrpSpPr/>
          <p:nvPr/>
        </p:nvGrpSpPr>
        <p:grpSpPr>
          <a:xfrm>
            <a:off x="5338423" y="579904"/>
            <a:ext cx="1716807" cy="1157986"/>
            <a:chOff x="0" y="0"/>
            <a:chExt cx="1716806" cy="1157985"/>
          </a:xfrm>
        </p:grpSpPr>
        <p:sp>
          <p:nvSpPr>
            <p:cNvPr id="201" name="Researchers"/>
            <p:cNvSpPr txBox="1"/>
            <p:nvPr/>
          </p:nvSpPr>
          <p:spPr>
            <a:xfrm rot="2700000">
              <a:off x="-49364" y="516990"/>
              <a:ext cx="1031596" cy="287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r">
                <a:defRPr sz="1200"/>
              </a:lvl1pPr>
            </a:lstStyle>
            <a:p>
              <a:r>
                <a:t>Researchers</a:t>
              </a:r>
            </a:p>
          </p:txBody>
        </p:sp>
        <p:sp>
          <p:nvSpPr>
            <p:cNvPr id="202" name="Partners"/>
            <p:cNvSpPr txBox="1"/>
            <p:nvPr/>
          </p:nvSpPr>
          <p:spPr>
            <a:xfrm rot="2700000">
              <a:off x="417377" y="588110"/>
              <a:ext cx="735331" cy="287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r">
                <a:defRPr sz="1200"/>
              </a:lvl1pPr>
            </a:lstStyle>
            <a:p>
              <a:r>
                <a:t>Partners</a:t>
              </a:r>
            </a:p>
          </p:txBody>
        </p:sp>
        <p:sp>
          <p:nvSpPr>
            <p:cNvPr id="203" name="Decision-Makers"/>
            <p:cNvSpPr txBox="1"/>
            <p:nvPr/>
          </p:nvSpPr>
          <p:spPr>
            <a:xfrm rot="2700000">
              <a:off x="462834" y="435153"/>
              <a:ext cx="1349960" cy="287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r">
                <a:defRPr sz="1200"/>
              </a:lvl1pPr>
            </a:lstStyle>
            <a:p>
              <a:r>
                <a:t>Decision-Makers</a:t>
              </a:r>
            </a:p>
          </p:txBody>
        </p:sp>
        <p:sp>
          <p:nvSpPr>
            <p:cNvPr id="204" name="Lay public"/>
            <p:cNvSpPr txBox="1"/>
            <p:nvPr/>
          </p:nvSpPr>
          <p:spPr>
            <a:xfrm rot="2700000">
              <a:off x="589310" y="588110"/>
              <a:ext cx="856336" cy="2876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r">
                <a:defRPr sz="1200"/>
              </a:lvl1pPr>
            </a:lstStyle>
            <a:p>
              <a:r>
                <a:t>Lay public</a:t>
              </a:r>
            </a:p>
          </p:txBody>
        </p:sp>
      </p:grpSp>
      <p:grpSp>
        <p:nvGrpSpPr>
          <p:cNvPr id="215" name="Group"/>
          <p:cNvGrpSpPr/>
          <p:nvPr/>
        </p:nvGrpSpPr>
        <p:grpSpPr>
          <a:xfrm>
            <a:off x="331350" y="8599013"/>
            <a:ext cx="3751343" cy="754480"/>
            <a:chOff x="0" y="0"/>
            <a:chExt cx="3751341" cy="754479"/>
          </a:xfrm>
        </p:grpSpPr>
        <p:grpSp>
          <p:nvGrpSpPr>
            <p:cNvPr id="212" name="Group"/>
            <p:cNvGrpSpPr/>
            <p:nvPr/>
          </p:nvGrpSpPr>
          <p:grpSpPr>
            <a:xfrm>
              <a:off x="301492" y="365759"/>
              <a:ext cx="3282497" cy="267356"/>
              <a:chOff x="0" y="0"/>
              <a:chExt cx="3282495" cy="267354"/>
            </a:xfrm>
          </p:grpSpPr>
          <p:sp>
            <p:nvSpPr>
              <p:cNvPr id="206" name="Square"/>
              <p:cNvSpPr/>
              <p:nvPr/>
            </p:nvSpPr>
            <p:spPr>
              <a:xfrm>
                <a:off x="0" y="0"/>
                <a:ext cx="267355" cy="267355"/>
              </a:xfrm>
              <a:prstGeom prst="rect">
                <a:avLst/>
              </a:prstGeom>
              <a:solidFill>
                <a:srgbClr val="CBF2C9"/>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07" name="High"/>
              <p:cNvSpPr txBox="1"/>
              <p:nvPr/>
            </p:nvSpPr>
            <p:spPr>
              <a:xfrm>
                <a:off x="299720" y="8633"/>
                <a:ext cx="404038" cy="250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1100" b="0"/>
                </a:lvl1pPr>
              </a:lstStyle>
              <a:p>
                <a:r>
                  <a:t>High</a:t>
                </a:r>
              </a:p>
            </p:txBody>
          </p:sp>
          <p:sp>
            <p:nvSpPr>
              <p:cNvPr id="208" name="Square"/>
              <p:cNvSpPr/>
              <p:nvPr/>
            </p:nvSpPr>
            <p:spPr>
              <a:xfrm>
                <a:off x="1065659" y="0"/>
                <a:ext cx="267356" cy="267355"/>
              </a:xfrm>
              <a:prstGeom prst="rect">
                <a:avLst/>
              </a:prstGeom>
              <a:solidFill>
                <a:srgbClr val="EAC096"/>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09" name="Med (unsure)"/>
              <p:cNvSpPr txBox="1"/>
              <p:nvPr/>
            </p:nvSpPr>
            <p:spPr>
              <a:xfrm>
                <a:off x="1386590" y="8633"/>
                <a:ext cx="926936" cy="250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1100" b="0"/>
                </a:lvl1pPr>
              </a:lstStyle>
              <a:p>
                <a:r>
                  <a:t>Med (unsure)</a:t>
                </a:r>
              </a:p>
            </p:txBody>
          </p:sp>
          <p:sp>
            <p:nvSpPr>
              <p:cNvPr id="210" name="Square"/>
              <p:cNvSpPr/>
              <p:nvPr/>
            </p:nvSpPr>
            <p:spPr>
              <a:xfrm>
                <a:off x="2603302" y="0"/>
                <a:ext cx="267356" cy="267355"/>
              </a:xfrm>
              <a:prstGeom prst="rect">
                <a:avLst/>
              </a:prstGeom>
              <a:solidFill>
                <a:srgbClr val="EEB4B2"/>
              </a:solidFill>
              <a:ln w="12700" cap="flat">
                <a:noFill/>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11" name="Low"/>
              <p:cNvSpPr txBox="1"/>
              <p:nvPr/>
            </p:nvSpPr>
            <p:spPr>
              <a:xfrm>
                <a:off x="2904442" y="8633"/>
                <a:ext cx="378054" cy="250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1100" b="0"/>
                </a:lvl1pPr>
              </a:lstStyle>
              <a:p>
                <a:r>
                  <a:t>Low</a:t>
                </a:r>
              </a:p>
            </p:txBody>
          </p:sp>
        </p:grpSp>
        <p:sp>
          <p:nvSpPr>
            <p:cNvPr id="213" name="Rectangle"/>
            <p:cNvSpPr/>
            <p:nvPr/>
          </p:nvSpPr>
          <p:spPr>
            <a:xfrm>
              <a:off x="0" y="0"/>
              <a:ext cx="3751342" cy="754480"/>
            </a:xfrm>
            <a:prstGeom prst="rect">
              <a:avLst/>
            </a:prstGeom>
            <a:noFill/>
            <a:ln w="12700" cap="flat">
              <a:solidFill>
                <a:srgbClr val="929292"/>
              </a:solidFill>
              <a:prstDash val="solid"/>
              <a:miter lim="400000"/>
            </a:ln>
            <a:effectLst/>
          </p:spPr>
          <p:txBody>
            <a:bodyPr wrap="square" lIns="50800" tIns="50800" rIns="50800" bIns="50800" numCol="1" anchor="ctr">
              <a:noAutofit/>
            </a:bodyPr>
            <a:lstStyle/>
            <a:p>
              <a:pPr>
                <a:defRPr sz="2200" b="0">
                  <a:solidFill>
                    <a:srgbClr val="FFFFFF"/>
                  </a:solidFill>
                  <a:latin typeface="+mn-lt"/>
                  <a:ea typeface="+mn-ea"/>
                  <a:cs typeface="+mn-cs"/>
                  <a:sym typeface="Helvetica Neue Medium"/>
                </a:defRPr>
              </a:pPr>
              <a:endParaRPr/>
            </a:p>
          </p:txBody>
        </p:sp>
        <p:sp>
          <p:nvSpPr>
            <p:cNvPr id="214" name="Estimated likelihood of interest"/>
            <p:cNvSpPr txBox="1"/>
            <p:nvPr/>
          </p:nvSpPr>
          <p:spPr>
            <a:xfrm>
              <a:off x="851321" y="36316"/>
              <a:ext cx="2182839" cy="2626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1100"/>
              </a:lvl1pPr>
            </a:lstStyle>
            <a:p>
              <a:r>
                <a:t>Estimated likelihood of interest</a:t>
              </a:r>
            </a:p>
          </p:txBody>
        </p:sp>
      </p:grpSp>
      <p:sp>
        <p:nvSpPr>
          <p:cNvPr id="216" name="Bristol ULL: Emerging impact strategy"/>
          <p:cNvSpPr txBox="1"/>
          <p:nvPr/>
        </p:nvSpPr>
        <p:spPr>
          <a:xfrm>
            <a:off x="358709" y="248310"/>
            <a:ext cx="6410205" cy="461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a:solidFill>
                  <a:schemeClr val="accent1">
                    <a:hueOff val="114395"/>
                    <a:lumOff val="-24975"/>
                  </a:schemeClr>
                </a:solidFill>
              </a:defRPr>
            </a:lvl1pPr>
          </a:lstStyle>
          <a:p>
            <a:r>
              <a:t>Bristol ULL: Emerging impact strategy</a:t>
            </a:r>
          </a:p>
        </p:txBody>
      </p:sp>
      <p:pic>
        <p:nvPicPr>
          <p:cNvPr id="217" name="cse-logo1.jpg" descr="cse-logo1.jpg"/>
          <p:cNvPicPr>
            <a:picLocks noChangeAspect="1"/>
          </p:cNvPicPr>
          <p:nvPr/>
        </p:nvPicPr>
        <p:blipFill>
          <a:blip r:embed="rId2"/>
          <a:stretch>
            <a:fillRect/>
          </a:stretch>
        </p:blipFill>
        <p:spPr>
          <a:xfrm>
            <a:off x="8022388" y="7711761"/>
            <a:ext cx="829168" cy="602302"/>
          </a:xfrm>
          <a:prstGeom prst="rect">
            <a:avLst/>
          </a:prstGeom>
          <a:ln w="12700">
            <a:miter lim="400000"/>
          </a:ln>
        </p:spPr>
      </p:pic>
      <p:pic>
        <p:nvPicPr>
          <p:cNvPr id="218" name="BFN colour RGB.jpg" descr="BFN colour RGB.jpg"/>
          <p:cNvPicPr>
            <a:picLocks noChangeAspect="1"/>
          </p:cNvPicPr>
          <p:nvPr/>
        </p:nvPicPr>
        <p:blipFill>
          <a:blip r:embed="rId3"/>
          <a:stretch>
            <a:fillRect/>
          </a:stretch>
        </p:blipFill>
        <p:spPr>
          <a:xfrm>
            <a:off x="9481213" y="7755164"/>
            <a:ext cx="667305" cy="515494"/>
          </a:xfrm>
          <a:prstGeom prst="rect">
            <a:avLst/>
          </a:prstGeom>
          <a:ln w="12700">
            <a:miter lim="400000"/>
          </a:ln>
        </p:spPr>
      </p:pic>
      <p:pic>
        <p:nvPicPr>
          <p:cNvPr id="219" name="Bristol-Waste-Logo.jpg" descr="Bristol-Waste-Logo.jpg"/>
          <p:cNvPicPr>
            <a:picLocks noChangeAspect="1"/>
          </p:cNvPicPr>
          <p:nvPr/>
        </p:nvPicPr>
        <p:blipFill>
          <a:blip r:embed="rId4"/>
          <a:stretch>
            <a:fillRect/>
          </a:stretch>
        </p:blipFill>
        <p:spPr>
          <a:xfrm>
            <a:off x="9316599" y="8575361"/>
            <a:ext cx="996534" cy="602302"/>
          </a:xfrm>
          <a:prstGeom prst="rect">
            <a:avLst/>
          </a:prstGeom>
          <a:ln w="12700">
            <a:miter lim="400000"/>
          </a:ln>
        </p:spPr>
      </p:pic>
      <p:pic>
        <p:nvPicPr>
          <p:cNvPr id="220" name="resourceFuturesLogo-sm.png" descr="resourceFuturesLogo-sm.png"/>
          <p:cNvPicPr>
            <a:picLocks noChangeAspect="1"/>
          </p:cNvPicPr>
          <p:nvPr/>
        </p:nvPicPr>
        <p:blipFill>
          <a:blip r:embed="rId5"/>
          <a:stretch>
            <a:fillRect/>
          </a:stretch>
        </p:blipFill>
        <p:spPr>
          <a:xfrm>
            <a:off x="10507733" y="8665557"/>
            <a:ext cx="2028411" cy="421910"/>
          </a:xfrm>
          <a:prstGeom prst="rect">
            <a:avLst/>
          </a:prstGeom>
          <a:ln w="12700">
            <a:miter lim="400000"/>
          </a:ln>
        </p:spPr>
      </p:pic>
      <p:pic>
        <p:nvPicPr>
          <p:cNvPr id="221" name="Wessex Water_New Logo.png" descr="Wessex Water_New Logo.png"/>
          <p:cNvPicPr>
            <a:picLocks noChangeAspect="1"/>
          </p:cNvPicPr>
          <p:nvPr/>
        </p:nvPicPr>
        <p:blipFill>
          <a:blip r:embed="rId6"/>
          <a:srcRect t="48162"/>
          <a:stretch>
            <a:fillRect/>
          </a:stretch>
        </p:blipFill>
        <p:spPr>
          <a:xfrm>
            <a:off x="10432516" y="7793240"/>
            <a:ext cx="2179001" cy="439269"/>
          </a:xfrm>
          <a:prstGeom prst="rect">
            <a:avLst/>
          </a:prstGeom>
          <a:ln w="12700">
            <a:miter lim="400000"/>
          </a:ln>
        </p:spPr>
      </p:pic>
      <p:pic>
        <p:nvPicPr>
          <p:cNvPr id="222" name="Geneco logo.jpg" descr="Geneco logo.jpg"/>
          <p:cNvPicPr>
            <a:picLocks noChangeAspect="1"/>
          </p:cNvPicPr>
          <p:nvPr/>
        </p:nvPicPr>
        <p:blipFill>
          <a:blip r:embed="rId7"/>
          <a:srcRect t="34675" b="36850"/>
          <a:stretch>
            <a:fillRect/>
          </a:stretch>
        </p:blipFill>
        <p:spPr>
          <a:xfrm>
            <a:off x="7548248" y="8765313"/>
            <a:ext cx="1482046" cy="421998"/>
          </a:xfrm>
          <a:prstGeom prst="rect">
            <a:avLst/>
          </a:prstGeom>
          <a:ln w="12700">
            <a:miter lim="400000"/>
          </a:ln>
        </p:spPr>
      </p:pic>
      <p:sp>
        <p:nvSpPr>
          <p:cNvPr id="223" name="Rectangle"/>
          <p:cNvSpPr/>
          <p:nvPr/>
        </p:nvSpPr>
        <p:spPr>
          <a:xfrm>
            <a:off x="9179866" y="8525933"/>
            <a:ext cx="3551635" cy="741780"/>
          </a:xfrm>
          <a:prstGeom prst="rect">
            <a:avLst/>
          </a:prstGeom>
          <a:ln w="12700">
            <a:solidFill>
              <a:schemeClr val="accent1"/>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24" name="New partners"/>
          <p:cNvSpPr txBox="1"/>
          <p:nvPr/>
        </p:nvSpPr>
        <p:spPr>
          <a:xfrm>
            <a:off x="10260789" y="9337344"/>
            <a:ext cx="1389788" cy="32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600" b="0">
                <a:solidFill>
                  <a:schemeClr val="accent1"/>
                </a:solidFill>
              </a:defRPr>
            </a:lvl1pPr>
          </a:lstStyle>
          <a:p>
            <a:r>
              <a:t>New partners </a:t>
            </a:r>
          </a:p>
        </p:txBody>
      </p:sp>
      <p:pic>
        <p:nvPicPr>
          <p:cNvPr id="225" name="Image" descr="Image"/>
          <p:cNvPicPr>
            <a:picLocks noChangeAspect="1"/>
          </p:cNvPicPr>
          <p:nvPr/>
        </p:nvPicPr>
        <p:blipFill>
          <a:blip r:embed="rId8"/>
          <a:stretch>
            <a:fillRect/>
          </a:stretch>
        </p:blipFill>
        <p:spPr>
          <a:xfrm>
            <a:off x="7135720" y="5289136"/>
            <a:ext cx="2947850" cy="1971375"/>
          </a:xfrm>
          <a:prstGeom prst="rect">
            <a:avLst/>
          </a:prstGeom>
          <a:ln w="12700">
            <a:miter lim="400000"/>
          </a:ln>
        </p:spPr>
      </p:pic>
      <p:pic>
        <p:nvPicPr>
          <p:cNvPr id="226" name="Screenshot 2020-09-26 at 17.25.30.png" descr="Screenshot 2020-09-26 at 17.25.30.png"/>
          <p:cNvPicPr>
            <a:picLocks noChangeAspect="1"/>
          </p:cNvPicPr>
          <p:nvPr/>
        </p:nvPicPr>
        <p:blipFill>
          <a:blip r:embed="rId9"/>
          <a:stretch>
            <a:fillRect/>
          </a:stretch>
        </p:blipFill>
        <p:spPr>
          <a:xfrm>
            <a:off x="7020900" y="155369"/>
            <a:ext cx="6033388" cy="3728109"/>
          </a:xfrm>
          <a:prstGeom prst="rect">
            <a:avLst/>
          </a:prstGeom>
          <a:ln w="12700">
            <a:miter lim="400000"/>
          </a:ln>
        </p:spPr>
      </p:pic>
      <p:pic>
        <p:nvPicPr>
          <p:cNvPr id="227" name="Image" descr="Image"/>
          <p:cNvPicPr>
            <a:picLocks noChangeAspect="1"/>
          </p:cNvPicPr>
          <p:nvPr/>
        </p:nvPicPr>
        <p:blipFill>
          <a:blip r:embed="rId10"/>
          <a:srcRect r="57505" b="72812"/>
          <a:stretch>
            <a:fillRect/>
          </a:stretch>
        </p:blipFill>
        <p:spPr>
          <a:xfrm>
            <a:off x="9679390" y="4160383"/>
            <a:ext cx="3168670" cy="190692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13839" y="115015"/>
            <a:ext cx="10478771" cy="1422825"/>
          </a:xfrm>
        </p:spPr>
        <p:txBody>
          <a:bodyPr>
            <a:normAutofit/>
          </a:bodyPr>
          <a:lstStyle/>
          <a:p>
            <a:br>
              <a:rPr lang="pt-BR" sz="2133" b="1" dirty="0">
                <a:latin typeface="Arial Unicode MS" panose="020B0604020202020204" pitchFamily="34" charset="-128"/>
                <a:ea typeface="Arial Unicode MS" panose="020B0604020202020204" pitchFamily="34" charset="-128"/>
                <a:cs typeface="Arial Unicode MS" panose="020B0604020202020204" pitchFamily="34" charset="-128"/>
              </a:rPr>
            </a:br>
            <a:r>
              <a:rPr lang="pt-BR" sz="2133" dirty="0">
                <a:latin typeface="Arial Unicode MS" panose="020B0604020202020204" pitchFamily="34" charset="-128"/>
                <a:ea typeface="Arial Unicode MS" panose="020B0604020202020204" pitchFamily="34" charset="-128"/>
                <a:cs typeface="Arial Unicode MS" panose="020B0604020202020204" pitchFamily="34" charset="-128"/>
              </a:rPr>
              <a:t>FAPESP/</a:t>
            </a:r>
            <a:r>
              <a:rPr lang="pt-BR" sz="2133" dirty="0" err="1">
                <a:latin typeface="Arial Unicode MS" panose="020B0604020202020204" pitchFamily="34" charset="-128"/>
                <a:ea typeface="Arial Unicode MS" panose="020B0604020202020204" pitchFamily="34" charset="-128"/>
                <a:cs typeface="Arial Unicode MS" panose="020B0604020202020204" pitchFamily="34" charset="-128"/>
              </a:rPr>
              <a:t>Belmont</a:t>
            </a:r>
            <a:r>
              <a:rPr lang="pt-BR" sz="2133"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pt-BR" sz="2133" dirty="0" err="1">
                <a:latin typeface="Arial Unicode MS" panose="020B0604020202020204" pitchFamily="34" charset="-128"/>
                <a:ea typeface="Arial Unicode MS" panose="020B0604020202020204" pitchFamily="34" charset="-128"/>
                <a:cs typeface="Arial Unicode MS" panose="020B0604020202020204" pitchFamily="34" charset="-128"/>
              </a:rPr>
              <a:t>Forum</a:t>
            </a:r>
            <a:br>
              <a:rPr lang="pt-BR" sz="2133" dirty="0">
                <a:latin typeface="Arial Unicode MS" panose="020B0604020202020204" pitchFamily="34" charset="-128"/>
                <a:ea typeface="Arial Unicode MS" panose="020B0604020202020204" pitchFamily="34" charset="-128"/>
                <a:cs typeface="Arial Unicode MS" panose="020B0604020202020204" pitchFamily="34" charset="-128"/>
              </a:rPr>
            </a:br>
            <a:r>
              <a:rPr lang="pt-BR" sz="2133" dirty="0" err="1">
                <a:latin typeface="Arial Unicode MS" panose="020B0604020202020204" pitchFamily="34" charset="-128"/>
                <a:ea typeface="Arial Unicode MS" panose="020B0604020202020204" pitchFamily="34" charset="-128"/>
                <a:cs typeface="Arial Unicode MS" panose="020B0604020202020204" pitchFamily="34" charset="-128"/>
              </a:rPr>
              <a:t>Sustainable</a:t>
            </a:r>
            <a:r>
              <a:rPr lang="pt-BR" sz="2133"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pt-BR" sz="2133" dirty="0" err="1">
                <a:latin typeface="Arial Unicode MS" panose="020B0604020202020204" pitchFamily="34" charset="-128"/>
                <a:ea typeface="Arial Unicode MS" panose="020B0604020202020204" pitchFamily="34" charset="-128"/>
                <a:cs typeface="Arial Unicode MS" panose="020B0604020202020204" pitchFamily="34" charset="-128"/>
              </a:rPr>
              <a:t>Urban</a:t>
            </a:r>
            <a:r>
              <a:rPr lang="pt-BR" sz="2133" dirty="0">
                <a:latin typeface="Arial Unicode MS" panose="020B0604020202020204" pitchFamily="34" charset="-128"/>
                <a:ea typeface="Arial Unicode MS" panose="020B0604020202020204" pitchFamily="34" charset="-128"/>
                <a:cs typeface="Arial Unicode MS" panose="020B0604020202020204" pitchFamily="34" charset="-128"/>
              </a:rPr>
              <a:t> Global </a:t>
            </a:r>
            <a:r>
              <a:rPr lang="pt-BR" sz="2133" dirty="0" err="1">
                <a:latin typeface="Arial Unicode MS" panose="020B0604020202020204" pitchFamily="34" charset="-128"/>
                <a:ea typeface="Arial Unicode MS" panose="020B0604020202020204" pitchFamily="34" charset="-128"/>
                <a:cs typeface="Arial Unicode MS" panose="020B0604020202020204" pitchFamily="34" charset="-128"/>
              </a:rPr>
              <a:t>Initiative</a:t>
            </a:r>
            <a:br>
              <a:rPr lang="pt-BR" sz="1920" dirty="0">
                <a:latin typeface="Arial Unicode MS" panose="020B0604020202020204" pitchFamily="34" charset="-128"/>
                <a:ea typeface="Arial Unicode MS" panose="020B0604020202020204" pitchFamily="34" charset="-128"/>
                <a:cs typeface="Arial Unicode MS" panose="020B0604020202020204" pitchFamily="34" charset="-128"/>
              </a:rPr>
            </a:br>
            <a:endParaRPr lang="pt-BR" sz="2133"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Subtítulo 2"/>
          <p:cNvSpPr>
            <a:spLocks noGrp="1"/>
          </p:cNvSpPr>
          <p:nvPr>
            <p:ph type="subTitle" idx="1"/>
          </p:nvPr>
        </p:nvSpPr>
        <p:spPr>
          <a:xfrm>
            <a:off x="1835282" y="1953849"/>
            <a:ext cx="9753600" cy="2253826"/>
          </a:xfrm>
        </p:spPr>
        <p:txBody>
          <a:bodyPr>
            <a:noAutofit/>
          </a:bodyPr>
          <a:lstStyle/>
          <a:p>
            <a:r>
              <a:rPr lang="pt-BR" sz="1600" b="1" dirty="0"/>
              <a:t>Project: Nexos FEW (FEW – Food, Energy, Water) Governance</a:t>
            </a:r>
          </a:p>
          <a:p>
            <a:r>
              <a:rPr lang="pt-BR" sz="1600" b="1" dirty="0">
                <a:latin typeface="Arial Unicode MS" panose="020B0604020202020204" pitchFamily="34" charset="-128"/>
                <a:ea typeface="Arial Unicode MS" panose="020B0604020202020204" pitchFamily="34" charset="-128"/>
                <a:cs typeface="Arial Unicode MS" panose="020B0604020202020204" pitchFamily="34" charset="-128"/>
              </a:rPr>
              <a:t>São Paulo </a:t>
            </a:r>
            <a:r>
              <a:rPr lang="pt-BR" sz="1600" b="1" i="1" dirty="0">
                <a:latin typeface="Arial Unicode MS" panose="020B0604020202020204" pitchFamily="34" charset="-128"/>
                <a:ea typeface="Arial Unicode MS" panose="020B0604020202020204" pitchFamily="34" charset="-128"/>
                <a:cs typeface="Arial Unicode MS" panose="020B0604020202020204" pitchFamily="34" charset="-128"/>
              </a:rPr>
              <a:t>in Natura </a:t>
            </a:r>
            <a:r>
              <a:rPr lang="pt-BR" sz="1600" b="1" dirty="0" err="1">
                <a:latin typeface="Arial Unicode MS" panose="020B0604020202020204" pitchFamily="34" charset="-128"/>
                <a:ea typeface="Arial Unicode MS" panose="020B0604020202020204" pitchFamily="34" charset="-128"/>
                <a:cs typeface="Arial Unicode MS" panose="020B0604020202020204" pitchFamily="34" charset="-128"/>
              </a:rPr>
              <a:t>Lab</a:t>
            </a:r>
            <a:r>
              <a:rPr lang="pt-BR" sz="1600" b="1"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pt-BR" sz="1600" b="1" dirty="0"/>
          </a:p>
          <a:p>
            <a:r>
              <a:rPr lang="pt-BR" sz="1600" b="1" dirty="0"/>
              <a:t>“OUR LABORATORY IS THE NATURE”</a:t>
            </a:r>
          </a:p>
          <a:p>
            <a:endParaRPr lang="pt-BR" sz="1600" b="1" dirty="0"/>
          </a:p>
          <a:p>
            <a:endParaRPr lang="pt-BR" sz="1600" b="1" dirty="0"/>
          </a:p>
          <a:p>
            <a:r>
              <a:rPr lang="pt-BR" sz="1600" b="1" dirty="0"/>
              <a:t>Prof. Ester Dal </a:t>
            </a:r>
            <a:r>
              <a:rPr lang="pt-BR" sz="1600" b="1" dirty="0" err="1"/>
              <a:t>Poz</a:t>
            </a:r>
            <a:endParaRPr lang="pt-BR" sz="1600" b="1" dirty="0"/>
          </a:p>
          <a:p>
            <a:pPr>
              <a:spcBef>
                <a:spcPts val="640"/>
              </a:spcBef>
            </a:pPr>
            <a:r>
              <a:rPr lang="pt-BR" sz="1600" dirty="0"/>
              <a:t>Center for </a:t>
            </a:r>
            <a:r>
              <a:rPr lang="pt-BR" sz="1600" dirty="0" err="1"/>
              <a:t>Agricultural</a:t>
            </a:r>
            <a:r>
              <a:rPr lang="pt-BR" sz="1600" dirty="0"/>
              <a:t> </a:t>
            </a:r>
            <a:r>
              <a:rPr lang="pt-BR" sz="1600" dirty="0" err="1"/>
              <a:t>Economics</a:t>
            </a:r>
            <a:r>
              <a:rPr lang="pt-BR" sz="1600" dirty="0"/>
              <a:t> (NEA), </a:t>
            </a:r>
            <a:r>
              <a:rPr lang="pt-BR" sz="1600" dirty="0" err="1"/>
              <a:t>Institute</a:t>
            </a:r>
            <a:r>
              <a:rPr lang="pt-BR" sz="1600" dirty="0"/>
              <a:t> of </a:t>
            </a:r>
            <a:r>
              <a:rPr lang="pt-BR" sz="1600" dirty="0" err="1"/>
              <a:t>Economics</a:t>
            </a:r>
            <a:r>
              <a:rPr lang="pt-BR" sz="1600" dirty="0"/>
              <a:t> (IE),</a:t>
            </a:r>
          </a:p>
          <a:p>
            <a:pPr>
              <a:spcBef>
                <a:spcPts val="640"/>
              </a:spcBef>
            </a:pPr>
            <a:r>
              <a:rPr lang="pt-BR" sz="1600" dirty="0"/>
              <a:t>Management </a:t>
            </a:r>
            <a:r>
              <a:rPr lang="pt-BR" sz="1600" dirty="0" err="1"/>
              <a:t>Research</a:t>
            </a:r>
            <a:r>
              <a:rPr lang="pt-BR" sz="1600" dirty="0"/>
              <a:t> Center (CEPAD, FCA) </a:t>
            </a:r>
          </a:p>
          <a:p>
            <a:pPr>
              <a:spcBef>
                <a:spcPts val="640"/>
              </a:spcBef>
            </a:pPr>
            <a:r>
              <a:rPr lang="pt-BR" sz="1600" dirty="0" err="1"/>
              <a:t>University</a:t>
            </a:r>
            <a:r>
              <a:rPr lang="pt-BR" sz="1600" dirty="0"/>
              <a:t> </a:t>
            </a:r>
            <a:r>
              <a:rPr lang="pt-BR" sz="1600" dirty="0" err="1"/>
              <a:t>of</a:t>
            </a:r>
            <a:r>
              <a:rPr lang="pt-BR" sz="1600" dirty="0"/>
              <a:t> Campinas, </a:t>
            </a:r>
            <a:r>
              <a:rPr lang="pt-BR" sz="1600" dirty="0" err="1"/>
              <a:t>Brazil</a:t>
            </a:r>
            <a:br>
              <a:rPr lang="pt-BR" sz="1600" dirty="0"/>
            </a:br>
            <a:br>
              <a:rPr lang="pt-BR" sz="1600" dirty="0"/>
            </a:br>
            <a:endParaRPr lang="pt-BR"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26" name="Picture 2" descr="WASTE FEW 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58" y="332963"/>
            <a:ext cx="3869526" cy="717197"/>
          </a:xfrm>
          <a:prstGeom prst="rect">
            <a:avLst/>
          </a:prstGeom>
          <a:noFill/>
          <a:extLst>
            <a:ext uri="{909E8E84-426E-40DD-AFC4-6F175D3DCCD1}">
              <a14:hiddenFill xmlns:a14="http://schemas.microsoft.com/office/drawing/2010/main">
                <a:solidFill>
                  <a:srgbClr val="FFFFFF"/>
                </a:solidFill>
              </a14:hiddenFill>
            </a:ext>
          </a:extLst>
        </p:spPr>
      </p:pic>
      <p:pic>
        <p:nvPicPr>
          <p:cNvPr id="1033" name="Imagem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04" y="2166486"/>
            <a:ext cx="1277627" cy="13142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7392786" y="4887968"/>
            <a:ext cx="19704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pt-BR" sz="2560"/>
          </a:p>
        </p:txBody>
      </p:sp>
      <p:sp>
        <p:nvSpPr>
          <p:cNvPr id="8" name="Rectangle 11"/>
          <p:cNvSpPr>
            <a:spLocks noChangeArrowheads="1"/>
          </p:cNvSpPr>
          <p:nvPr/>
        </p:nvSpPr>
        <p:spPr bwMode="auto">
          <a:xfrm>
            <a:off x="988907" y="6250232"/>
            <a:ext cx="4111510" cy="32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pPr algn="l" defTabSz="975390" eaLnBrk="0" fontAlgn="base">
              <a:spcBef>
                <a:spcPct val="0"/>
              </a:spcBef>
              <a:spcAft>
                <a:spcPct val="0"/>
              </a:spcAft>
            </a:pPr>
            <a:r>
              <a:rPr lang="de-AT" altLang="pt-BR" sz="1493"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                                                                          </a:t>
            </a:r>
            <a:endParaRPr lang="de-AT" altLang="pt-BR" sz="1920" b="0" dirty="0">
              <a:solidFill>
                <a:schemeClr val="tx1"/>
              </a:solidFill>
              <a:latin typeface="Arial" panose="020B0604020202020204" pitchFamily="34" charset="0"/>
            </a:endParaRPr>
          </a:p>
        </p:txBody>
      </p:sp>
      <p:sp>
        <p:nvSpPr>
          <p:cNvPr id="17" name="Rectangle 10"/>
          <p:cNvSpPr>
            <a:spLocks noChangeArrowheads="1"/>
          </p:cNvSpPr>
          <p:nvPr/>
        </p:nvSpPr>
        <p:spPr bwMode="auto">
          <a:xfrm>
            <a:off x="7577358" y="2600274"/>
            <a:ext cx="19704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pt-BR" sz="2560"/>
          </a:p>
        </p:txBody>
      </p:sp>
      <p:pic>
        <p:nvPicPr>
          <p:cNvPr id="4" name="Picture 2" descr="Logotipo | Unic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4111" y="214718"/>
            <a:ext cx="2291278" cy="1236226"/>
          </a:xfrm>
          <a:prstGeom prst="rect">
            <a:avLst/>
          </a:prstGeom>
          <a:noFill/>
          <a:extLst>
            <a:ext uri="{909E8E84-426E-40DD-AFC4-6F175D3DCCD1}">
              <a14:hiddenFill xmlns:a14="http://schemas.microsoft.com/office/drawing/2010/main">
                <a:solidFill>
                  <a:srgbClr val="FFFFFF"/>
                </a:solidFill>
              </a14:hiddenFill>
            </a:ext>
          </a:extLst>
        </p:spPr>
      </p:pic>
      <p:sp>
        <p:nvSpPr>
          <p:cNvPr id="10" name="Espaço Reservado para Conteúdo 2">
            <a:extLst>
              <a:ext uri="{FF2B5EF4-FFF2-40B4-BE49-F238E27FC236}">
                <a16:creationId xmlns:a16="http://schemas.microsoft.com/office/drawing/2014/main" id="{8624F185-276C-4B44-9883-5C1E895AC5E0}"/>
              </a:ext>
            </a:extLst>
          </p:cNvPr>
          <p:cNvSpPr txBox="1">
            <a:spLocks/>
          </p:cNvSpPr>
          <p:nvPr/>
        </p:nvSpPr>
        <p:spPr>
          <a:xfrm>
            <a:off x="1165589" y="4836321"/>
            <a:ext cx="11099800" cy="2253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a:lstStyle>
          <a:p>
            <a:pPr algn="l" hangingPunct="1">
              <a:spcAft>
                <a:spcPts val="600"/>
              </a:spcAft>
            </a:pPr>
            <a:r>
              <a:rPr lang="pt-BR" sz="1800" b="1" dirty="0">
                <a:solidFill>
                  <a:srgbClr val="32322F"/>
                </a:solidFill>
                <a:latin typeface="Calibri" panose="020F0502020204030204" pitchFamily="34" charset="0"/>
                <a:ea typeface="Calibri" panose="020F0502020204030204" pitchFamily="34" charset="0"/>
                <a:cs typeface="Times New Roman" panose="02020603050405020304" pitchFamily="18" charset="0"/>
              </a:rPr>
              <a:t>EXPECTED IMPACTS – PLANNING</a:t>
            </a:r>
          </a:p>
          <a:p>
            <a:pPr algn="l" hangingPunct="1">
              <a:spcAft>
                <a:spcPts val="600"/>
              </a:spcAft>
            </a:pPr>
            <a:endParaRPr lang="pt-BR" sz="1800" b="1" dirty="0">
              <a:solidFill>
                <a:srgbClr val="32322F"/>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l" hangingPunct="1">
              <a:spcAft>
                <a:spcPts val="600"/>
              </a:spcAft>
              <a:buFont typeface="Arial" panose="020B0604020202020204" pitchFamily="34" charset="0"/>
              <a:buChar char="•"/>
            </a:pP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A </a:t>
            </a:r>
            <a:r>
              <a:rPr lang="pt-BR" sz="1800" b="1"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socio-technical</a:t>
            </a:r>
            <a:r>
              <a:rPr lang="pt-BR" sz="1800" b="1" dirty="0">
                <a:solidFill>
                  <a:srgbClr val="32322F"/>
                </a:solidFill>
                <a:latin typeface="Calibri" panose="020F0502020204030204" pitchFamily="34" charset="0"/>
                <a:ea typeface="Calibri" panose="020F0502020204030204" pitchFamily="34" charset="0"/>
                <a:cs typeface="Times New Roman" panose="02020603050405020304" pitchFamily="18" charset="0"/>
              </a:rPr>
              <a:t> approach </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for IP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and</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for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innovation</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diffusion</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as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expected</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impacts</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of</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sustainability</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32322F"/>
                </a:solidFill>
                <a:latin typeface="Calibri" panose="020F0502020204030204" pitchFamily="34" charset="0"/>
                <a:ea typeface="Calibri" panose="020F0502020204030204" pitchFamily="34" charset="0"/>
                <a:cs typeface="Times New Roman" panose="02020603050405020304" pitchFamily="18" charset="0"/>
              </a:rPr>
              <a:t>problems</a:t>
            </a:r>
            <a:endPar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lgn="l" hangingPunct="1">
              <a:spcAft>
                <a:spcPts val="600"/>
              </a:spcAft>
              <a:buFont typeface="Arial" panose="020B0604020202020204" pitchFamily="34" charset="0"/>
              <a:buChar char="•"/>
            </a:pP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An</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ecossystemic</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services</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Ostrom</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E. 1999)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assumption</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what</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means</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SP ULL </a:t>
            </a:r>
            <a:r>
              <a:rPr lang="pt-BR" sz="1800" b="1"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has</a:t>
            </a:r>
            <a:r>
              <a:rPr lang="pt-BR"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b="1"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to</a:t>
            </a:r>
            <a:r>
              <a:rPr lang="pt-BR"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 face, </a:t>
            </a:r>
            <a:r>
              <a:rPr lang="pt-BR" sz="1800" b="1"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promote</a:t>
            </a:r>
            <a:r>
              <a:rPr lang="pt-BR"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b="1"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and</a:t>
            </a:r>
            <a:r>
              <a:rPr lang="pt-BR"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b="1"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foster</a:t>
            </a:r>
            <a:r>
              <a:rPr lang="pt-BR"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b="1"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situation</a:t>
            </a:r>
            <a:r>
              <a:rPr lang="pt-BR"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 arenas”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of</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discussions</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and</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decision</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making</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processes,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involving</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relevant</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stakeholders</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shareholders</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and</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policy</a:t>
            </a:r>
            <a:r>
              <a:rPr lang="pt-BR" sz="1800" dirty="0">
                <a:solidFill>
                  <a:srgbClr val="222222"/>
                </a:solidFill>
                <a:latin typeface="Calibri" panose="020F0502020204030204" pitchFamily="34" charset="0"/>
                <a:ea typeface="Calibri" panose="020F0502020204030204" pitchFamily="34" charset="0"/>
                <a:cs typeface="Times New Roman" panose="02020603050405020304" pitchFamily="18" charset="0"/>
              </a:rPr>
              <a:t> </a:t>
            </a:r>
            <a:r>
              <a:rPr lang="pt-BR" sz="1800"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makers</a:t>
            </a:r>
            <a:r>
              <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rPr>
              <a:t>; </a:t>
            </a:r>
          </a:p>
          <a:p>
            <a:pPr marL="457200" indent="-457200" algn="l" hangingPunct="1">
              <a:spcAft>
                <a:spcPts val="600"/>
              </a:spcAft>
              <a:buFont typeface="Arial" panose="020B0604020202020204" pitchFamily="34" charset="0"/>
              <a:buChar char="•"/>
            </a:pP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IP as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collective</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learning</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accountability</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based</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iterative</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and</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interactive</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processes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have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strong</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correlation</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with</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co-creation</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decision-making</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and</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policy</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approach. </a:t>
            </a:r>
          </a:p>
          <a:p>
            <a:pPr marL="457200" indent="-457200" algn="l" hangingPunct="1">
              <a:spcAft>
                <a:spcPts val="600"/>
              </a:spcAft>
              <a:buFont typeface="Arial" panose="020B0604020202020204" pitchFamily="34" charset="0"/>
              <a:buChar char="•"/>
            </a:pP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SP ULL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not</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assuming</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IP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and</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IE as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forecasting</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processes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once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this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approach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has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clear</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ex</a:t>
            </a:r>
            <a:r>
              <a:rPr lang="pt-BR" altLang="pt-BR" sz="18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post</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dynamics, as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climate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or</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weather</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conditions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p>
          <a:p>
            <a:pPr marL="457200" indent="-457200" algn="l" hangingPunct="1">
              <a:spcAft>
                <a:spcPts val="600"/>
              </a:spcAft>
              <a:buFont typeface="Arial" panose="020B0604020202020204" pitchFamily="34" charset="0"/>
              <a:buChar char="•"/>
            </a:pP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Lab</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has</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ex</a:t>
            </a:r>
            <a:r>
              <a:rPr lang="pt-BR" altLang="pt-BR" sz="1800" b="1"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ante </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IP approach, in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which</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the</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stakeholders</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and</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policy</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makers</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interactions</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must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create</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the</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desired</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collective</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b="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transition</a:t>
            </a:r>
            <a:r>
              <a:rPr lang="pt-BR" altLang="pt-BR" sz="18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future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This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Lab</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not</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assuming</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also</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assessment</a:t>
            </a:r>
            <a:r>
              <a:rPr lang="pt-BR" altLang="pt-BR" sz="18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approach,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once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it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is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ex</a:t>
            </a:r>
            <a:r>
              <a:rPr lang="pt-BR" altLang="pt-BR" sz="18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post</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one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that</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do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not</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fits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for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long</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term</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policy</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making</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analysis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once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i="1"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ex</a:t>
            </a:r>
            <a:r>
              <a:rPr lang="pt-BR" altLang="pt-BR" sz="1800" i="1" dirty="0">
                <a:solidFill>
                  <a:srgbClr val="222222"/>
                </a:solidFill>
                <a:latin typeface="Calibri" panose="020F0502020204030204" pitchFamily="34" charset="0"/>
                <a:ea typeface="Times New Roman" panose="02020603050405020304" pitchFamily="18" charset="0"/>
                <a:cs typeface="Calibri" panose="020F0502020204030204" pitchFamily="34" charset="0"/>
              </a:rPr>
              <a:t> post </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IE does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not</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has</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mandatory</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timeline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to</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understand</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the</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pt-BR" altLang="pt-BR" sz="1800" dirty="0" err="1">
                <a:solidFill>
                  <a:srgbClr val="222222"/>
                </a:solidFill>
                <a:latin typeface="Calibri" panose="020F0502020204030204" pitchFamily="34" charset="0"/>
                <a:ea typeface="Times New Roman" panose="02020603050405020304" pitchFamily="18" charset="0"/>
                <a:cs typeface="Calibri" panose="020F0502020204030204" pitchFamily="34" charset="0"/>
              </a:rPr>
              <a:t>transition</a:t>
            </a:r>
            <a:r>
              <a:rPr lang="pt-BR" altLang="pt-BR" sz="18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processes. </a:t>
            </a:r>
            <a:endParaRPr lang="pt-BR" altLang="pt-BR" sz="1800" dirty="0">
              <a:solidFill>
                <a:schemeClr val="tx1"/>
              </a:solidFill>
              <a:latin typeface="Arial" panose="020B0604020202020204" pitchFamily="34" charset="0"/>
            </a:endParaRPr>
          </a:p>
          <a:p>
            <a:pPr marL="457200" indent="-457200" algn="l" hangingPunct="1">
              <a:spcAft>
                <a:spcPts val="600"/>
              </a:spcAft>
              <a:buFont typeface="Arial" panose="020B0604020202020204" pitchFamily="34" charset="0"/>
              <a:buChar char="•"/>
            </a:pPr>
            <a:endParaRPr lang="pt-BR" sz="1800" dirty="0">
              <a:solidFill>
                <a:srgbClr val="32322F"/>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gn="l" hangingPunct="1">
              <a:spcAft>
                <a:spcPts val="600"/>
              </a:spcAft>
              <a:buFont typeface="Arial" panose="020B0604020202020204" pitchFamily="34" charset="0"/>
              <a:buChar char="•"/>
            </a:pPr>
            <a:endParaRPr lang="pt-BR" sz="1800" dirty="0"/>
          </a:p>
        </p:txBody>
      </p:sp>
    </p:spTree>
    <p:extLst>
      <p:ext uri="{BB962C8B-B14F-4D97-AF65-F5344CB8AC3E}">
        <p14:creationId xmlns:p14="http://schemas.microsoft.com/office/powerpoint/2010/main" val="21386140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B8DAED-F4DE-40A9-9384-9377E8B2300F}"/>
              </a:ext>
            </a:extLst>
          </p:cNvPr>
          <p:cNvSpPr txBox="1"/>
          <p:nvPr/>
        </p:nvSpPr>
        <p:spPr>
          <a:xfrm>
            <a:off x="2788579" y="614741"/>
            <a:ext cx="7029319" cy="338554"/>
          </a:xfrm>
          <a:prstGeom prst="rect">
            <a:avLst/>
          </a:prstGeom>
          <a:noFill/>
        </p:spPr>
        <p:txBody>
          <a:bodyPr wrap="square" rtlCol="0">
            <a:spAutoFit/>
          </a:bodyPr>
          <a:lstStyle/>
          <a:p>
            <a:r>
              <a:rPr lang="en-ZA" sz="1600" dirty="0"/>
              <a:t>South African ULL FEW approach: The Water Hub</a:t>
            </a:r>
          </a:p>
        </p:txBody>
      </p:sp>
      <p:sp>
        <p:nvSpPr>
          <p:cNvPr id="5" name="TextBox 4">
            <a:extLst>
              <a:ext uri="{FF2B5EF4-FFF2-40B4-BE49-F238E27FC236}">
                <a16:creationId xmlns:a16="http://schemas.microsoft.com/office/drawing/2014/main" id="{FC55D43C-D081-46C9-84B1-7DEDB142AC89}"/>
              </a:ext>
            </a:extLst>
          </p:cNvPr>
          <p:cNvSpPr txBox="1"/>
          <p:nvPr/>
        </p:nvSpPr>
        <p:spPr>
          <a:xfrm>
            <a:off x="3598743" y="2417712"/>
            <a:ext cx="4820743" cy="830997"/>
          </a:xfrm>
          <a:prstGeom prst="rect">
            <a:avLst/>
          </a:prstGeom>
          <a:solidFill>
            <a:schemeClr val="accent5">
              <a:lumMod val="20000"/>
              <a:lumOff val="80000"/>
            </a:schemeClr>
          </a:solidFill>
        </p:spPr>
        <p:txBody>
          <a:bodyPr wrap="square" rtlCol="0">
            <a:spAutoFit/>
          </a:bodyPr>
          <a:lstStyle/>
          <a:p>
            <a:r>
              <a:rPr lang="en-ZA" sz="1600" dirty="0"/>
              <a:t>Benefits of reduced pollution load and resource wastage. Cleaner rivers, recovery of ecological services and biodiversity.</a:t>
            </a:r>
          </a:p>
        </p:txBody>
      </p:sp>
      <p:sp>
        <p:nvSpPr>
          <p:cNvPr id="6" name="TextBox 5">
            <a:extLst>
              <a:ext uri="{FF2B5EF4-FFF2-40B4-BE49-F238E27FC236}">
                <a16:creationId xmlns:a16="http://schemas.microsoft.com/office/drawing/2014/main" id="{CE1EF0B2-391F-485C-BC09-F0BBAB8E66AA}"/>
              </a:ext>
            </a:extLst>
          </p:cNvPr>
          <p:cNvSpPr txBox="1"/>
          <p:nvPr/>
        </p:nvSpPr>
        <p:spPr>
          <a:xfrm>
            <a:off x="3584728" y="3812602"/>
            <a:ext cx="4820746" cy="1077218"/>
          </a:xfrm>
          <a:prstGeom prst="rect">
            <a:avLst/>
          </a:prstGeom>
          <a:solidFill>
            <a:schemeClr val="accent5">
              <a:lumMod val="20000"/>
              <a:lumOff val="80000"/>
            </a:schemeClr>
          </a:solidFill>
        </p:spPr>
        <p:txBody>
          <a:bodyPr wrap="square" rtlCol="0">
            <a:spAutoFit/>
          </a:bodyPr>
          <a:lstStyle/>
          <a:p>
            <a:r>
              <a:rPr lang="en-ZA" sz="1600" dirty="0"/>
              <a:t>Circular economy raises potential of urban poor to participate in formal economies through production of market goods: food, compost, recycling of organic waste.</a:t>
            </a:r>
          </a:p>
        </p:txBody>
      </p:sp>
      <p:sp>
        <p:nvSpPr>
          <p:cNvPr id="7" name="TextBox 6">
            <a:extLst>
              <a:ext uri="{FF2B5EF4-FFF2-40B4-BE49-F238E27FC236}">
                <a16:creationId xmlns:a16="http://schemas.microsoft.com/office/drawing/2014/main" id="{90A511B1-01D7-43F9-A5B4-E4D7E25A178E}"/>
              </a:ext>
            </a:extLst>
          </p:cNvPr>
          <p:cNvSpPr txBox="1"/>
          <p:nvPr/>
        </p:nvSpPr>
        <p:spPr>
          <a:xfrm>
            <a:off x="3598741" y="5230663"/>
            <a:ext cx="4820746" cy="584775"/>
          </a:xfrm>
          <a:prstGeom prst="rect">
            <a:avLst/>
          </a:prstGeom>
          <a:solidFill>
            <a:schemeClr val="accent5">
              <a:lumMod val="20000"/>
              <a:lumOff val="80000"/>
            </a:schemeClr>
          </a:solidFill>
        </p:spPr>
        <p:txBody>
          <a:bodyPr wrap="square" rtlCol="0">
            <a:spAutoFit/>
          </a:bodyPr>
          <a:lstStyle/>
          <a:p>
            <a:r>
              <a:rPr lang="en-ZA" sz="1600" dirty="0"/>
              <a:t>Stakeholder interest within a system of resource recovery and exchange.</a:t>
            </a:r>
          </a:p>
        </p:txBody>
      </p:sp>
      <p:sp>
        <p:nvSpPr>
          <p:cNvPr id="8" name="TextBox 7">
            <a:extLst>
              <a:ext uri="{FF2B5EF4-FFF2-40B4-BE49-F238E27FC236}">
                <a16:creationId xmlns:a16="http://schemas.microsoft.com/office/drawing/2014/main" id="{1788F67D-C737-4656-B411-E2111110CA64}"/>
              </a:ext>
            </a:extLst>
          </p:cNvPr>
          <p:cNvSpPr txBox="1"/>
          <p:nvPr/>
        </p:nvSpPr>
        <p:spPr>
          <a:xfrm>
            <a:off x="275509" y="6111673"/>
            <a:ext cx="3116668" cy="338554"/>
          </a:xfrm>
          <a:prstGeom prst="rect">
            <a:avLst/>
          </a:prstGeom>
          <a:solidFill>
            <a:schemeClr val="accent4">
              <a:lumMod val="20000"/>
              <a:lumOff val="80000"/>
            </a:schemeClr>
          </a:solidFill>
        </p:spPr>
        <p:txBody>
          <a:bodyPr wrap="square" rtlCol="0">
            <a:spAutoFit/>
          </a:bodyPr>
          <a:lstStyle/>
          <a:p>
            <a:r>
              <a:rPr lang="en-ZA" sz="1600" dirty="0"/>
              <a:t>Resource recovery and flows </a:t>
            </a:r>
          </a:p>
        </p:txBody>
      </p:sp>
      <p:sp>
        <p:nvSpPr>
          <p:cNvPr id="10" name="TextBox 9">
            <a:extLst>
              <a:ext uri="{FF2B5EF4-FFF2-40B4-BE49-F238E27FC236}">
                <a16:creationId xmlns:a16="http://schemas.microsoft.com/office/drawing/2014/main" id="{B3663E03-3452-4905-AC5F-2296BA8F7B30}"/>
              </a:ext>
            </a:extLst>
          </p:cNvPr>
          <p:cNvSpPr txBox="1"/>
          <p:nvPr/>
        </p:nvSpPr>
        <p:spPr>
          <a:xfrm>
            <a:off x="300244" y="7488666"/>
            <a:ext cx="3067199" cy="584775"/>
          </a:xfrm>
          <a:prstGeom prst="rect">
            <a:avLst/>
          </a:prstGeom>
          <a:solidFill>
            <a:schemeClr val="accent4">
              <a:lumMod val="20000"/>
              <a:lumOff val="80000"/>
            </a:schemeClr>
          </a:solidFill>
        </p:spPr>
        <p:txBody>
          <a:bodyPr wrap="square" rtlCol="0">
            <a:spAutoFit/>
          </a:bodyPr>
          <a:lstStyle/>
          <a:p>
            <a:r>
              <a:rPr lang="en-ZA" sz="1600" dirty="0"/>
              <a:t>Social and environment benefit and return</a:t>
            </a:r>
          </a:p>
        </p:txBody>
      </p:sp>
      <p:sp>
        <p:nvSpPr>
          <p:cNvPr id="12" name="TextBox 11">
            <a:extLst>
              <a:ext uri="{FF2B5EF4-FFF2-40B4-BE49-F238E27FC236}">
                <a16:creationId xmlns:a16="http://schemas.microsoft.com/office/drawing/2014/main" id="{DC56EE95-368B-4220-B820-935940C621B4}"/>
              </a:ext>
            </a:extLst>
          </p:cNvPr>
          <p:cNvSpPr txBox="1"/>
          <p:nvPr/>
        </p:nvSpPr>
        <p:spPr>
          <a:xfrm>
            <a:off x="295128" y="2423099"/>
            <a:ext cx="3116668" cy="338554"/>
          </a:xfrm>
          <a:prstGeom prst="rect">
            <a:avLst/>
          </a:prstGeom>
          <a:solidFill>
            <a:schemeClr val="accent4">
              <a:lumMod val="20000"/>
              <a:lumOff val="80000"/>
            </a:schemeClr>
          </a:solidFill>
        </p:spPr>
        <p:txBody>
          <a:bodyPr wrap="square" rtlCol="0">
            <a:spAutoFit/>
          </a:bodyPr>
          <a:lstStyle/>
          <a:p>
            <a:r>
              <a:rPr lang="en-ZA" sz="1600" dirty="0"/>
              <a:t>Non-market evaluation</a:t>
            </a:r>
          </a:p>
        </p:txBody>
      </p:sp>
      <p:sp>
        <p:nvSpPr>
          <p:cNvPr id="13" name="TextBox 12">
            <a:extLst>
              <a:ext uri="{FF2B5EF4-FFF2-40B4-BE49-F238E27FC236}">
                <a16:creationId xmlns:a16="http://schemas.microsoft.com/office/drawing/2014/main" id="{169D7FE1-C5C0-4EEA-B0B8-438463658EF5}"/>
              </a:ext>
            </a:extLst>
          </p:cNvPr>
          <p:cNvSpPr txBox="1"/>
          <p:nvPr/>
        </p:nvSpPr>
        <p:spPr>
          <a:xfrm>
            <a:off x="8667111" y="2423099"/>
            <a:ext cx="4124679" cy="1077218"/>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ZA" sz="1600" dirty="0"/>
              <a:t>Local residents affected by degraded conditions; farmers using water for irrigation; local  and provincial authorities; natural processes.</a:t>
            </a:r>
          </a:p>
        </p:txBody>
      </p:sp>
      <p:sp>
        <p:nvSpPr>
          <p:cNvPr id="14" name="TextBox 13">
            <a:extLst>
              <a:ext uri="{FF2B5EF4-FFF2-40B4-BE49-F238E27FC236}">
                <a16:creationId xmlns:a16="http://schemas.microsoft.com/office/drawing/2014/main" id="{CEC37E85-7BD9-41A8-AD6D-5860AC78463E}"/>
              </a:ext>
            </a:extLst>
          </p:cNvPr>
          <p:cNvSpPr txBox="1"/>
          <p:nvPr/>
        </p:nvSpPr>
        <p:spPr>
          <a:xfrm>
            <a:off x="295128" y="3820195"/>
            <a:ext cx="3027962" cy="338554"/>
          </a:xfrm>
          <a:prstGeom prst="rect">
            <a:avLst/>
          </a:prstGeom>
          <a:solidFill>
            <a:schemeClr val="accent4">
              <a:lumMod val="20000"/>
              <a:lumOff val="80000"/>
            </a:schemeClr>
          </a:solidFill>
        </p:spPr>
        <p:txBody>
          <a:bodyPr wrap="square" rtlCol="0">
            <a:spAutoFit/>
          </a:bodyPr>
          <a:lstStyle/>
          <a:p>
            <a:r>
              <a:rPr lang="en-ZA" sz="1600" dirty="0"/>
              <a:t>Economic evaluation</a:t>
            </a:r>
          </a:p>
        </p:txBody>
      </p:sp>
      <p:sp>
        <p:nvSpPr>
          <p:cNvPr id="15" name="TextBox 14">
            <a:extLst>
              <a:ext uri="{FF2B5EF4-FFF2-40B4-BE49-F238E27FC236}">
                <a16:creationId xmlns:a16="http://schemas.microsoft.com/office/drawing/2014/main" id="{A23647F4-2CC3-4727-A876-658112B2899C}"/>
              </a:ext>
            </a:extLst>
          </p:cNvPr>
          <p:cNvSpPr txBox="1"/>
          <p:nvPr/>
        </p:nvSpPr>
        <p:spPr>
          <a:xfrm>
            <a:off x="272952" y="5194933"/>
            <a:ext cx="3072315" cy="338554"/>
          </a:xfrm>
          <a:prstGeom prst="rect">
            <a:avLst/>
          </a:prstGeom>
          <a:solidFill>
            <a:schemeClr val="accent4">
              <a:lumMod val="20000"/>
              <a:lumOff val="80000"/>
            </a:schemeClr>
          </a:solidFill>
        </p:spPr>
        <p:txBody>
          <a:bodyPr wrap="square" rtlCol="0">
            <a:spAutoFit/>
          </a:bodyPr>
          <a:lstStyle/>
          <a:p>
            <a:r>
              <a:rPr lang="en-ZA" sz="1600" dirty="0"/>
              <a:t>Systems mapping</a:t>
            </a:r>
          </a:p>
        </p:txBody>
      </p:sp>
      <p:sp>
        <p:nvSpPr>
          <p:cNvPr id="16" name="TextBox 15">
            <a:extLst>
              <a:ext uri="{FF2B5EF4-FFF2-40B4-BE49-F238E27FC236}">
                <a16:creationId xmlns:a16="http://schemas.microsoft.com/office/drawing/2014/main" id="{D7368F13-A52B-43E8-819A-33B36AC67E1E}"/>
              </a:ext>
            </a:extLst>
          </p:cNvPr>
          <p:cNvSpPr txBox="1"/>
          <p:nvPr/>
        </p:nvSpPr>
        <p:spPr>
          <a:xfrm>
            <a:off x="295128" y="1849253"/>
            <a:ext cx="3116668" cy="338554"/>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ZA" sz="1600" dirty="0"/>
              <a:t>System analysis</a:t>
            </a:r>
          </a:p>
        </p:txBody>
      </p:sp>
      <p:sp>
        <p:nvSpPr>
          <p:cNvPr id="17" name="TextBox 16">
            <a:extLst>
              <a:ext uri="{FF2B5EF4-FFF2-40B4-BE49-F238E27FC236}">
                <a16:creationId xmlns:a16="http://schemas.microsoft.com/office/drawing/2014/main" id="{ED818976-501E-4C77-842C-5D9C05AB85BA}"/>
              </a:ext>
            </a:extLst>
          </p:cNvPr>
          <p:cNvSpPr txBox="1"/>
          <p:nvPr/>
        </p:nvSpPr>
        <p:spPr>
          <a:xfrm>
            <a:off x="3598741" y="1849253"/>
            <a:ext cx="4820746" cy="338554"/>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ZA" sz="1600" dirty="0"/>
              <a:t>Value chain</a:t>
            </a:r>
          </a:p>
        </p:txBody>
      </p:sp>
      <p:sp>
        <p:nvSpPr>
          <p:cNvPr id="18" name="TextBox 17">
            <a:extLst>
              <a:ext uri="{FF2B5EF4-FFF2-40B4-BE49-F238E27FC236}">
                <a16:creationId xmlns:a16="http://schemas.microsoft.com/office/drawing/2014/main" id="{C7FE4F2C-74FF-4774-BEA4-C08EF54020C6}"/>
              </a:ext>
            </a:extLst>
          </p:cNvPr>
          <p:cNvSpPr txBox="1"/>
          <p:nvPr/>
        </p:nvSpPr>
        <p:spPr>
          <a:xfrm>
            <a:off x="8667111" y="1857259"/>
            <a:ext cx="4124679" cy="338554"/>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ZA" sz="1600" dirty="0"/>
              <a:t>Agents of change</a:t>
            </a:r>
          </a:p>
        </p:txBody>
      </p:sp>
      <p:sp>
        <p:nvSpPr>
          <p:cNvPr id="19" name="TextBox 18">
            <a:extLst>
              <a:ext uri="{FF2B5EF4-FFF2-40B4-BE49-F238E27FC236}">
                <a16:creationId xmlns:a16="http://schemas.microsoft.com/office/drawing/2014/main" id="{B1EC4770-A823-46F5-9184-52A83585FD56}"/>
              </a:ext>
            </a:extLst>
          </p:cNvPr>
          <p:cNvSpPr txBox="1"/>
          <p:nvPr/>
        </p:nvSpPr>
        <p:spPr>
          <a:xfrm>
            <a:off x="8667109" y="3820195"/>
            <a:ext cx="4124679"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ZA" sz="1600" dirty="0"/>
              <a:t>Urban poor; formal businesses in the  exchange of local goods and services.</a:t>
            </a:r>
          </a:p>
        </p:txBody>
      </p:sp>
      <p:sp>
        <p:nvSpPr>
          <p:cNvPr id="20" name="TextBox 19">
            <a:extLst>
              <a:ext uri="{FF2B5EF4-FFF2-40B4-BE49-F238E27FC236}">
                <a16:creationId xmlns:a16="http://schemas.microsoft.com/office/drawing/2014/main" id="{A6E16A06-CC69-4216-AD08-3D4418707F7D}"/>
              </a:ext>
            </a:extLst>
          </p:cNvPr>
          <p:cNvSpPr txBox="1"/>
          <p:nvPr/>
        </p:nvSpPr>
        <p:spPr>
          <a:xfrm>
            <a:off x="8667111" y="5207246"/>
            <a:ext cx="4124679"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ZA" sz="1600" dirty="0"/>
              <a:t>Local residents including NGOs, churches, NPO, social enterprises.</a:t>
            </a:r>
          </a:p>
        </p:txBody>
      </p:sp>
      <p:sp>
        <p:nvSpPr>
          <p:cNvPr id="23" name="TextBox 22">
            <a:extLst>
              <a:ext uri="{FF2B5EF4-FFF2-40B4-BE49-F238E27FC236}">
                <a16:creationId xmlns:a16="http://schemas.microsoft.com/office/drawing/2014/main" id="{2A689CF4-A807-4CD9-BAE4-D7536D37C78D}"/>
              </a:ext>
            </a:extLst>
          </p:cNvPr>
          <p:cNvSpPr txBox="1"/>
          <p:nvPr/>
        </p:nvSpPr>
        <p:spPr>
          <a:xfrm>
            <a:off x="3598741" y="6080068"/>
            <a:ext cx="4820746" cy="1077218"/>
          </a:xfrm>
          <a:prstGeom prst="rect">
            <a:avLst/>
          </a:prstGeom>
          <a:solidFill>
            <a:schemeClr val="accent5">
              <a:lumMod val="20000"/>
              <a:lumOff val="80000"/>
            </a:schemeClr>
          </a:solidFill>
        </p:spPr>
        <p:txBody>
          <a:bodyPr wrap="square" rtlCol="0">
            <a:spAutoFit/>
          </a:bodyPr>
          <a:lstStyle/>
          <a:p>
            <a:r>
              <a:rPr lang="en-ZA" sz="1600" dirty="0"/>
              <a:t>Nutrient recovery for vegetables production; organic waste diverted form landfill; improved waste management; local control over FEW and waste.</a:t>
            </a:r>
          </a:p>
        </p:txBody>
      </p:sp>
      <p:sp>
        <p:nvSpPr>
          <p:cNvPr id="24" name="TextBox 23">
            <a:extLst>
              <a:ext uri="{FF2B5EF4-FFF2-40B4-BE49-F238E27FC236}">
                <a16:creationId xmlns:a16="http://schemas.microsoft.com/office/drawing/2014/main" id="{4686A909-F8A9-4B70-A41B-C2062B76EB37}"/>
              </a:ext>
            </a:extLst>
          </p:cNvPr>
          <p:cNvSpPr txBox="1"/>
          <p:nvPr/>
        </p:nvSpPr>
        <p:spPr>
          <a:xfrm>
            <a:off x="3615066" y="7486576"/>
            <a:ext cx="4804420" cy="830997"/>
          </a:xfrm>
          <a:prstGeom prst="rect">
            <a:avLst/>
          </a:prstGeom>
          <a:solidFill>
            <a:schemeClr val="accent5">
              <a:lumMod val="20000"/>
              <a:lumOff val="80000"/>
            </a:schemeClr>
          </a:solidFill>
        </p:spPr>
        <p:txBody>
          <a:bodyPr wrap="square" rtlCol="0">
            <a:spAutoFit/>
          </a:bodyPr>
          <a:lstStyle/>
          <a:p>
            <a:r>
              <a:rPr lang="en-ZA" sz="1600" dirty="0"/>
              <a:t>Job creation; capacity building in FEW management; reduced carbon footprint; improving surface water quality.</a:t>
            </a:r>
          </a:p>
        </p:txBody>
      </p:sp>
      <p:sp>
        <p:nvSpPr>
          <p:cNvPr id="25" name="TextBox 24">
            <a:extLst>
              <a:ext uri="{FF2B5EF4-FFF2-40B4-BE49-F238E27FC236}">
                <a16:creationId xmlns:a16="http://schemas.microsoft.com/office/drawing/2014/main" id="{FA1DC784-E78A-438A-A6E3-28D93FC8520F}"/>
              </a:ext>
            </a:extLst>
          </p:cNvPr>
          <p:cNvSpPr txBox="1"/>
          <p:nvPr/>
        </p:nvSpPr>
        <p:spPr>
          <a:xfrm>
            <a:off x="8667106" y="6090598"/>
            <a:ext cx="4124682" cy="830997"/>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ZA" sz="1600" dirty="0"/>
              <a:t>Local residents in formal and informal settlements; tourism industry; farmers; horticulturalists.</a:t>
            </a:r>
          </a:p>
        </p:txBody>
      </p:sp>
      <p:sp>
        <p:nvSpPr>
          <p:cNvPr id="26" name="TextBox 25">
            <a:extLst>
              <a:ext uri="{FF2B5EF4-FFF2-40B4-BE49-F238E27FC236}">
                <a16:creationId xmlns:a16="http://schemas.microsoft.com/office/drawing/2014/main" id="{F8F7BA6D-69A9-4E76-B556-8066D206657F}"/>
              </a:ext>
            </a:extLst>
          </p:cNvPr>
          <p:cNvSpPr txBox="1"/>
          <p:nvPr/>
        </p:nvSpPr>
        <p:spPr>
          <a:xfrm>
            <a:off x="8667108" y="7477650"/>
            <a:ext cx="4175132"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r>
              <a:rPr lang="en-ZA" sz="1600" dirty="0"/>
              <a:t>Local authority; local residents; agricultural  sector; tourism industry.</a:t>
            </a:r>
          </a:p>
        </p:txBody>
      </p:sp>
    </p:spTree>
    <p:extLst>
      <p:ext uri="{BB962C8B-B14F-4D97-AF65-F5344CB8AC3E}">
        <p14:creationId xmlns:p14="http://schemas.microsoft.com/office/powerpoint/2010/main" val="31982211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chart&#10;&#10;Description automatically generated">
            <a:extLst>
              <a:ext uri="{FF2B5EF4-FFF2-40B4-BE49-F238E27FC236}">
                <a16:creationId xmlns:a16="http://schemas.microsoft.com/office/drawing/2014/main" id="{3522B398-1ED1-48D4-97DD-B2C3B3DFEE49}"/>
              </a:ext>
            </a:extLst>
          </p:cNvPr>
          <p:cNvPicPr>
            <a:picLocks noChangeAspect="1"/>
          </p:cNvPicPr>
          <p:nvPr/>
        </p:nvPicPr>
        <p:blipFill rotWithShape="1">
          <a:blip r:embed="rId2"/>
          <a:srcRect t="17073" b="16207"/>
          <a:stretch/>
        </p:blipFill>
        <p:spPr>
          <a:xfrm>
            <a:off x="206820" y="4420852"/>
            <a:ext cx="12591159" cy="5145437"/>
          </a:xfrm>
          <a:prstGeom prst="rect">
            <a:avLst/>
          </a:prstGeom>
        </p:spPr>
      </p:pic>
      <p:graphicFrame>
        <p:nvGraphicFramePr>
          <p:cNvPr id="8" name="Content Placeholder 2">
            <a:extLst>
              <a:ext uri="{FF2B5EF4-FFF2-40B4-BE49-F238E27FC236}">
                <a16:creationId xmlns:a16="http://schemas.microsoft.com/office/drawing/2014/main" id="{5E1B4997-F16A-FC48-A6C9-F2C6D3A39882}"/>
              </a:ext>
            </a:extLst>
          </p:cNvPr>
          <p:cNvGraphicFramePr>
            <a:graphicFrameLocks/>
          </p:cNvGraphicFramePr>
          <p:nvPr>
            <p:extLst>
              <p:ext uri="{D42A27DB-BD31-4B8C-83A1-F6EECF244321}">
                <p14:modId xmlns:p14="http://schemas.microsoft.com/office/powerpoint/2010/main" val="1525228970"/>
              </p:ext>
            </p:extLst>
          </p:nvPr>
        </p:nvGraphicFramePr>
        <p:xfrm>
          <a:off x="2000727" y="299633"/>
          <a:ext cx="10797252" cy="3731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D81A5D2F-4099-624E-83D0-5F7C89BBAD5A}"/>
              </a:ext>
            </a:extLst>
          </p:cNvPr>
          <p:cNvSpPr/>
          <p:nvPr/>
        </p:nvSpPr>
        <p:spPr>
          <a:xfrm rot="16200000">
            <a:off x="-412444" y="1749763"/>
            <a:ext cx="2763897" cy="830997"/>
          </a:xfrm>
          <a:prstGeom prst="rect">
            <a:avLst/>
          </a:prstGeom>
        </p:spPr>
        <p:txBody>
          <a:bodyPr wrap="none">
            <a:spAutoFit/>
          </a:bodyPr>
          <a:lstStyle/>
          <a:p>
            <a:r>
              <a:rPr lang="en-US" i="1" dirty="0"/>
              <a:t>Impact approach:</a:t>
            </a:r>
          </a:p>
          <a:p>
            <a:r>
              <a:rPr lang="en-US" i="1" dirty="0"/>
              <a:t> Rotterdam ULL</a:t>
            </a:r>
            <a:endParaRPr lang="en-US" dirty="0"/>
          </a:p>
        </p:txBody>
      </p:sp>
    </p:spTree>
    <p:extLst>
      <p:ext uri="{BB962C8B-B14F-4D97-AF65-F5344CB8AC3E}">
        <p14:creationId xmlns:p14="http://schemas.microsoft.com/office/powerpoint/2010/main" val="950914924"/>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TotalTime>
  <Words>914</Words>
  <Application>Microsoft Office PowerPoint</Application>
  <PresentationFormat>Custom</PresentationFormat>
  <Paragraphs>100</Paragraphs>
  <Slides>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vt:i4>
      </vt:variant>
    </vt:vector>
  </HeadingPairs>
  <TitlesOfParts>
    <vt:vector size="18" baseType="lpstr">
      <vt:lpstr>Arial</vt:lpstr>
      <vt:lpstr>Arial Unicode MS</vt:lpstr>
      <vt:lpstr>Calibri</vt:lpstr>
      <vt:lpstr>Century Gothic</vt:lpstr>
      <vt:lpstr>Helvetica</vt:lpstr>
      <vt:lpstr>Helvetica Light</vt:lpstr>
      <vt:lpstr>Helvetica Neue</vt:lpstr>
      <vt:lpstr>Helvetica Neue Light</vt:lpstr>
      <vt:lpstr>Helvetica Neue Medium</vt:lpstr>
      <vt:lpstr>Helvetica Neue Thin</vt:lpstr>
      <vt:lpstr>Impact</vt:lpstr>
      <vt:lpstr>Wingdings 3</vt:lpstr>
      <vt:lpstr>White</vt:lpstr>
      <vt:lpstr>PowerPoint Presentation</vt:lpstr>
      <vt:lpstr>PowerPoint Presentation</vt:lpstr>
      <vt:lpstr> FAPESP/Belmont Forum Sustainable Urban Global Initiative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Adina</cp:lastModifiedBy>
  <cp:revision>2</cp:revision>
  <dcterms:modified xsi:type="dcterms:W3CDTF">2021-02-07T19:01:40Z</dcterms:modified>
</cp:coreProperties>
</file>