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0"/>
  </p:notesMasterIdLst>
  <p:sldIdLst>
    <p:sldId id="256" r:id="rId2"/>
    <p:sldId id="258" r:id="rId3"/>
    <p:sldId id="260" r:id="rId4"/>
    <p:sldId id="259" r:id="rId5"/>
    <p:sldId id="272" r:id="rId6"/>
    <p:sldId id="262" r:id="rId7"/>
    <p:sldId id="263" r:id="rId8"/>
    <p:sldId id="266" r:id="rId9"/>
    <p:sldId id="261" r:id="rId10"/>
    <p:sldId id="306" r:id="rId11"/>
    <p:sldId id="307"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1" r:id="rId25"/>
    <p:sldId id="280" r:id="rId26"/>
    <p:sldId id="282" r:id="rId27"/>
    <p:sldId id="283" r:id="rId28"/>
    <p:sldId id="284" r:id="rId29"/>
    <p:sldId id="285" r:id="rId30"/>
    <p:sldId id="298" r:id="rId31"/>
    <p:sldId id="300" r:id="rId32"/>
    <p:sldId id="301" r:id="rId33"/>
    <p:sldId id="302" r:id="rId34"/>
    <p:sldId id="286" r:id="rId35"/>
    <p:sldId id="296" r:id="rId36"/>
    <p:sldId id="297" r:id="rId37"/>
    <p:sldId id="288" r:id="rId38"/>
    <p:sldId id="289" r:id="rId39"/>
    <p:sldId id="292" r:id="rId40"/>
    <p:sldId id="290" r:id="rId41"/>
    <p:sldId id="293" r:id="rId42"/>
    <p:sldId id="291" r:id="rId43"/>
    <p:sldId id="304" r:id="rId44"/>
    <p:sldId id="305" r:id="rId45"/>
    <p:sldId id="303" r:id="rId46"/>
    <p:sldId id="299" r:id="rId47"/>
    <p:sldId id="294" r:id="rId48"/>
    <p:sldId id="295" r:id="rId4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0C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65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C21E3E7-2F30-44AE-9988-7E33F18108E4}" type="datetimeFigureOut">
              <a:rPr lang="en-US" smtClean="0"/>
              <a:t>9/27/2019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8209B3-2750-449B-826E-668B762D50C1}" type="slidenum">
              <a:rPr lang="en-US" smtClean="0"/>
              <a:t>‹#›</a:t>
            </a:fld>
            <a:endParaRPr lang="en-US"/>
          </a:p>
        </p:txBody>
      </p:sp>
    </p:spTree>
    <p:extLst>
      <p:ext uri="{BB962C8B-B14F-4D97-AF65-F5344CB8AC3E}">
        <p14:creationId xmlns:p14="http://schemas.microsoft.com/office/powerpoint/2010/main" val="202586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9/27/2019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4t.seriousgames.net/mayors-table/"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w4t.seriousgames.net/virtual-city/" TargetMode="External"/><Relationship Id="rId4" Type="http://schemas.openxmlformats.org/officeDocument/2006/relationships/hyperlink" Target="https://itunes.apple.com/dk/app/ways2sort/id1253864112?ls=1&amp;mt=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191hmt1pr08amfq62276etw2.wpengine.netdna-cdn.com/wp-content/uploads/2016/08/Reducing-Food-Loss-on-the-Farm.jpg" TargetMode="External"/><Relationship Id="rId2" Type="http://schemas.openxmlformats.org/officeDocument/2006/relationships/hyperlink" Target="http://www.foodwastealliance.org/wp-content/uploads/2013/05/2015FWRAToolkit_Web_FINAL.pdf"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http://www.pbs.org/america-revealed/teachers/lesson-plan/8/" TargetMode="External"/><Relationship Id="rId13" Type="http://schemas.openxmlformats.org/officeDocument/2006/relationships/hyperlink" Target="http://www.fao.org/docrep/018/i3347e/i3347e.pdf" TargetMode="External"/><Relationship Id="rId18" Type="http://schemas.openxmlformats.org/officeDocument/2006/relationships/hyperlink" Target="https://wwfusfwwarriors.knack.com/food-waste-warriors" TargetMode="External"/><Relationship Id="rId3" Type="http://schemas.openxmlformats.org/officeDocument/2006/relationships/hyperlink" Target="https://www.calculators.org/health/green.php/" TargetMode="External"/><Relationship Id="rId21" Type="http://schemas.openxmlformats.org/officeDocument/2006/relationships/hyperlink" Target="https://www.seametrics.com/blog/water-conservation-facts/" TargetMode="External"/><Relationship Id="rId7" Type="http://schemas.openxmlformats.org/officeDocument/2006/relationships/hyperlink" Target="http://eatocracy.cnn.com/2013/01/15/eat-this-list-4-ways-to-combat-food-waste-at-home-andsave-" TargetMode="External"/><Relationship Id="rId12" Type="http://schemas.openxmlformats.org/officeDocument/2006/relationships/hyperlink" Target="http://www.fao.org/save-food/resources/keyfindings/en/" TargetMode="External"/><Relationship Id="rId17" Type="http://schemas.openxmlformats.org/officeDocument/2006/relationships/hyperlink" Target="https://www.youtube.com/watch?v=Em_wyEe9pHY" TargetMode="External"/><Relationship Id="rId2" Type="http://schemas.openxmlformats.org/officeDocument/2006/relationships/hyperlink" Target="https://www.watercalculator.org/" TargetMode="External"/><Relationship Id="rId16" Type="http://schemas.openxmlformats.org/officeDocument/2006/relationships/hyperlink" Target="https://www.youtube.com/user/ZeroWasteHome" TargetMode="External"/><Relationship Id="rId20" Type="http://schemas.openxmlformats.org/officeDocument/2006/relationships/hyperlink" Target="https://wateruseitwisely.com/100-ways-to-conserve/?view=list" TargetMode="External"/><Relationship Id="rId1" Type="http://schemas.openxmlformats.org/officeDocument/2006/relationships/slideLayout" Target="../slideLayouts/slideLayout7.xml"/><Relationship Id="rId6" Type="http://schemas.openxmlformats.org/officeDocument/2006/relationships/hyperlink" Target="http://www.endfoodwastenow.org/index.php/what-you-can-do" TargetMode="External"/><Relationship Id="rId11" Type="http://schemas.openxmlformats.org/officeDocument/2006/relationships/hyperlink" Target="http://foodwaste.ch/english-version/" TargetMode="External"/><Relationship Id="rId5" Type="http://schemas.openxmlformats.org/officeDocument/2006/relationships/hyperlink" Target="https://www.youtube.com/watch?v=kkHlDL6-Ynk" TargetMode="External"/><Relationship Id="rId15" Type="http://schemas.openxmlformats.org/officeDocument/2006/relationships/hyperlink" Target="http://www.foodwastealliance.org/" TargetMode="External"/><Relationship Id="rId10" Type="http://schemas.openxmlformats.org/officeDocument/2006/relationships/hyperlink" Target="http://www.endfoodwastenow.org/" TargetMode="External"/><Relationship Id="rId19" Type="http://schemas.openxmlformats.org/officeDocument/2006/relationships/hyperlink" Target="https://wateruseitwisely.com/kids-activities-and-water-facts/" TargetMode="External"/><Relationship Id="rId4" Type="http://schemas.openxmlformats.org/officeDocument/2006/relationships/hyperlink" Target="https://www.itsfresh.com/food-waste-calculator/" TargetMode="External"/><Relationship Id="rId9" Type="http://schemas.openxmlformats.org/officeDocument/2006/relationships/hyperlink" Target="http://www.unep.org/newscentre/default.aspx?DocumentID=2726&amp;ArticleID=9611" TargetMode="External"/><Relationship Id="rId14" Type="http://schemas.openxmlformats.org/officeDocument/2006/relationships/hyperlink" Target="http://www.ecpa.eu/with-or-withou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FC82BB-4690-4545-BFD9-56114EFE85D8}"/>
              </a:ext>
            </a:extLst>
          </p:cNvPr>
          <p:cNvPicPr>
            <a:picLocks noChangeAspect="1"/>
          </p:cNvPicPr>
          <p:nvPr/>
        </p:nvPicPr>
        <p:blipFill>
          <a:blip r:embed="rId2"/>
          <a:stretch>
            <a:fillRect/>
          </a:stretch>
        </p:blipFill>
        <p:spPr>
          <a:xfrm>
            <a:off x="0" y="2817527"/>
            <a:ext cx="4291343" cy="4058233"/>
          </a:xfrm>
          <a:prstGeom prst="rect">
            <a:avLst/>
          </a:prstGeom>
        </p:spPr>
      </p:pic>
      <p:sp>
        <p:nvSpPr>
          <p:cNvPr id="2" name="Title 1">
            <a:extLst>
              <a:ext uri="{FF2B5EF4-FFF2-40B4-BE49-F238E27FC236}">
                <a16:creationId xmlns:a16="http://schemas.microsoft.com/office/drawing/2014/main" id="{E41D93FD-0831-440C-ACC5-0EB5881D662F}"/>
              </a:ext>
            </a:extLst>
          </p:cNvPr>
          <p:cNvSpPr>
            <a:spLocks noGrp="1"/>
          </p:cNvSpPr>
          <p:nvPr>
            <p:ph type="ctrTitle"/>
          </p:nvPr>
        </p:nvSpPr>
        <p:spPr>
          <a:xfrm>
            <a:off x="2145671" y="1782698"/>
            <a:ext cx="7766936" cy="1646302"/>
          </a:xfrm>
        </p:spPr>
        <p:txBody>
          <a:bodyPr/>
          <a:lstStyle/>
          <a:p>
            <a:r>
              <a:rPr lang="en-US" dirty="0"/>
              <a:t>WP7- Communication, Education and Outreach</a:t>
            </a:r>
          </a:p>
        </p:txBody>
      </p:sp>
      <p:sp>
        <p:nvSpPr>
          <p:cNvPr id="3" name="Subtitle 2">
            <a:extLst>
              <a:ext uri="{FF2B5EF4-FFF2-40B4-BE49-F238E27FC236}">
                <a16:creationId xmlns:a16="http://schemas.microsoft.com/office/drawing/2014/main" id="{D915864E-1A50-4AD8-BB5C-2F83D12E49AF}"/>
              </a:ext>
            </a:extLst>
          </p:cNvPr>
          <p:cNvSpPr>
            <a:spLocks noGrp="1"/>
          </p:cNvSpPr>
          <p:nvPr>
            <p:ph type="subTitle" idx="1"/>
          </p:nvPr>
        </p:nvSpPr>
        <p:spPr>
          <a:xfrm>
            <a:off x="4499571" y="4512559"/>
            <a:ext cx="4774431" cy="1096899"/>
          </a:xfrm>
        </p:spPr>
        <p:txBody>
          <a:bodyPr/>
          <a:lstStyle/>
          <a:p>
            <a:r>
              <a:rPr lang="en-US" dirty="0"/>
              <a:t>Adina </a:t>
            </a:r>
            <a:r>
              <a:rPr lang="en-US" dirty="0" err="1"/>
              <a:t>Paytan</a:t>
            </a:r>
            <a:r>
              <a:rPr lang="en-US" dirty="0"/>
              <a:t> </a:t>
            </a:r>
          </a:p>
          <a:p>
            <a:r>
              <a:rPr lang="en-US" dirty="0"/>
              <a:t>Rotterdam September 2019</a:t>
            </a:r>
          </a:p>
        </p:txBody>
      </p:sp>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3"/>
          <a:stretch>
            <a:fillRect/>
          </a:stretch>
        </p:blipFill>
        <p:spPr>
          <a:xfrm>
            <a:off x="0" y="2489"/>
            <a:ext cx="12192000" cy="1707779"/>
          </a:xfrm>
          <a:prstGeom prst="rect">
            <a:avLst/>
          </a:prstGeom>
        </p:spPr>
      </p:pic>
    </p:spTree>
    <p:extLst>
      <p:ext uri="{BB962C8B-B14F-4D97-AF65-F5344CB8AC3E}">
        <p14:creationId xmlns:p14="http://schemas.microsoft.com/office/powerpoint/2010/main" val="4060547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B4F3FE-7C77-4124-871C-BE5D51E117F9}"/>
              </a:ext>
            </a:extLst>
          </p:cNvPr>
          <p:cNvPicPr>
            <a:picLocks noChangeAspect="1"/>
          </p:cNvPicPr>
          <p:nvPr/>
        </p:nvPicPr>
        <p:blipFill>
          <a:blip r:embed="rId2"/>
          <a:stretch>
            <a:fillRect/>
          </a:stretch>
        </p:blipFill>
        <p:spPr>
          <a:xfrm>
            <a:off x="18341" y="0"/>
            <a:ext cx="12155317" cy="6858000"/>
          </a:xfrm>
          <a:prstGeom prst="rect">
            <a:avLst/>
          </a:prstGeom>
        </p:spPr>
      </p:pic>
      <p:sp>
        <p:nvSpPr>
          <p:cNvPr id="5" name="Smiley Face 4">
            <a:extLst>
              <a:ext uri="{FF2B5EF4-FFF2-40B4-BE49-F238E27FC236}">
                <a16:creationId xmlns:a16="http://schemas.microsoft.com/office/drawing/2014/main" id="{830A9644-FB7F-4936-81D7-CA6B46646098}"/>
              </a:ext>
            </a:extLst>
          </p:cNvPr>
          <p:cNvSpPr/>
          <p:nvPr/>
        </p:nvSpPr>
        <p:spPr>
          <a:xfrm>
            <a:off x="5078994" y="1694858"/>
            <a:ext cx="280658" cy="22447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484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DA6BD2-FB78-449E-9A9C-357AF3BE376E}"/>
              </a:ext>
            </a:extLst>
          </p:cNvPr>
          <p:cNvPicPr>
            <a:picLocks noChangeAspect="1"/>
          </p:cNvPicPr>
          <p:nvPr/>
        </p:nvPicPr>
        <p:blipFill>
          <a:blip r:embed="rId2"/>
          <a:stretch>
            <a:fillRect/>
          </a:stretch>
        </p:blipFill>
        <p:spPr>
          <a:xfrm>
            <a:off x="0" y="3521"/>
            <a:ext cx="12192000" cy="6850957"/>
          </a:xfrm>
          <a:prstGeom prst="rect">
            <a:avLst/>
          </a:prstGeom>
        </p:spPr>
      </p:pic>
      <p:sp>
        <p:nvSpPr>
          <p:cNvPr id="3" name="Smiley Face 2">
            <a:extLst>
              <a:ext uri="{FF2B5EF4-FFF2-40B4-BE49-F238E27FC236}">
                <a16:creationId xmlns:a16="http://schemas.microsoft.com/office/drawing/2014/main" id="{A2873991-8E11-46E1-BE39-E96CE9EAEEA8}"/>
              </a:ext>
            </a:extLst>
          </p:cNvPr>
          <p:cNvSpPr/>
          <p:nvPr/>
        </p:nvSpPr>
        <p:spPr>
          <a:xfrm>
            <a:off x="3078178" y="1187864"/>
            <a:ext cx="280658" cy="22447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940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3" name="Title 1">
            <a:extLst>
              <a:ext uri="{FF2B5EF4-FFF2-40B4-BE49-F238E27FC236}">
                <a16:creationId xmlns:a16="http://schemas.microsoft.com/office/drawing/2014/main" id="{8FC280D6-1FFC-4F44-A47B-F946E61D4D97}"/>
              </a:ext>
            </a:extLst>
          </p:cNvPr>
          <p:cNvSpPr>
            <a:spLocks noGrp="1"/>
          </p:cNvSpPr>
          <p:nvPr>
            <p:ph type="ctrTitle"/>
          </p:nvPr>
        </p:nvSpPr>
        <p:spPr>
          <a:xfrm>
            <a:off x="972912" y="1938749"/>
            <a:ext cx="6976031" cy="704863"/>
          </a:xfrm>
        </p:spPr>
        <p:txBody>
          <a:bodyPr/>
          <a:lstStyle/>
          <a:p>
            <a:pPr algn="ctr"/>
            <a:r>
              <a:rPr lang="en-US" dirty="0" err="1"/>
              <a:t>ULL</a:t>
            </a:r>
            <a:r>
              <a:rPr lang="en-US" dirty="0"/>
              <a:t> Network Mapping</a:t>
            </a:r>
          </a:p>
        </p:txBody>
      </p:sp>
      <p:sp>
        <p:nvSpPr>
          <p:cNvPr id="2" name="TextBox 1">
            <a:extLst>
              <a:ext uri="{FF2B5EF4-FFF2-40B4-BE49-F238E27FC236}">
                <a16:creationId xmlns:a16="http://schemas.microsoft.com/office/drawing/2014/main" id="{6CD4AB88-792D-484F-91FB-772BA4D7937C}"/>
              </a:ext>
            </a:extLst>
          </p:cNvPr>
          <p:cNvSpPr txBox="1"/>
          <p:nvPr/>
        </p:nvSpPr>
        <p:spPr>
          <a:xfrm>
            <a:off x="416460" y="2772505"/>
            <a:ext cx="10193816" cy="1754326"/>
          </a:xfrm>
          <a:prstGeom prst="rect">
            <a:avLst/>
          </a:prstGeom>
          <a:noFill/>
        </p:spPr>
        <p:txBody>
          <a:bodyPr wrap="none" rtlCol="0">
            <a:spAutoFit/>
          </a:bodyPr>
          <a:lstStyle/>
          <a:p>
            <a:r>
              <a:rPr lang="en-US" sz="2800" dirty="0"/>
              <a:t>List all stakeholders that are involved or will be impacted.</a:t>
            </a:r>
          </a:p>
          <a:p>
            <a:endParaRPr lang="en-US" sz="1200" dirty="0"/>
          </a:p>
          <a:p>
            <a:r>
              <a:rPr lang="en-US" sz="2800" dirty="0"/>
              <a:t>Arrange distance/line thickness based on type of involvement.</a:t>
            </a:r>
          </a:p>
          <a:p>
            <a:endParaRPr lang="en-US" sz="1200" dirty="0"/>
          </a:p>
          <a:p>
            <a:r>
              <a:rPr lang="en-US" sz="2800" dirty="0"/>
              <a:t>Use colors to define type of relation to the program. </a:t>
            </a:r>
          </a:p>
        </p:txBody>
      </p:sp>
      <p:pic>
        <p:nvPicPr>
          <p:cNvPr id="9" name="Picture 8" descr="A close up of a map&#10;&#10;Description automatically generated">
            <a:extLst>
              <a:ext uri="{FF2B5EF4-FFF2-40B4-BE49-F238E27FC236}">
                <a16:creationId xmlns:a16="http://schemas.microsoft.com/office/drawing/2014/main" id="{A8330A2B-BEA8-44E1-9745-9B16C7021BD9}"/>
              </a:ext>
            </a:extLst>
          </p:cNvPr>
          <p:cNvPicPr>
            <a:picLocks noChangeAspect="1"/>
          </p:cNvPicPr>
          <p:nvPr/>
        </p:nvPicPr>
        <p:blipFill>
          <a:blip r:embed="rId3"/>
          <a:stretch>
            <a:fillRect/>
          </a:stretch>
        </p:blipFill>
        <p:spPr>
          <a:xfrm>
            <a:off x="461725" y="1843382"/>
            <a:ext cx="7904542" cy="4287852"/>
          </a:xfrm>
          <a:prstGeom prst="rect">
            <a:avLst/>
          </a:prstGeom>
        </p:spPr>
      </p:pic>
      <p:pic>
        <p:nvPicPr>
          <p:cNvPr id="10" name="Picture 9">
            <a:extLst>
              <a:ext uri="{FF2B5EF4-FFF2-40B4-BE49-F238E27FC236}">
                <a16:creationId xmlns:a16="http://schemas.microsoft.com/office/drawing/2014/main" id="{F12E81F8-A419-4E91-A93E-EC805AE603AF}"/>
              </a:ext>
            </a:extLst>
          </p:cNvPr>
          <p:cNvPicPr>
            <a:picLocks noChangeAspect="1"/>
          </p:cNvPicPr>
          <p:nvPr/>
        </p:nvPicPr>
        <p:blipFill>
          <a:blip r:embed="rId4"/>
          <a:stretch>
            <a:fillRect/>
          </a:stretch>
        </p:blipFill>
        <p:spPr>
          <a:xfrm>
            <a:off x="8366267" y="1710269"/>
            <a:ext cx="3825733" cy="5158292"/>
          </a:xfrm>
          <a:prstGeom prst="rect">
            <a:avLst/>
          </a:prstGeom>
        </p:spPr>
      </p:pic>
    </p:spTree>
    <p:extLst>
      <p:ext uri="{BB962C8B-B14F-4D97-AF65-F5344CB8AC3E}">
        <p14:creationId xmlns:p14="http://schemas.microsoft.com/office/powerpoint/2010/main" val="259175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3" name="Title 1">
            <a:extLst>
              <a:ext uri="{FF2B5EF4-FFF2-40B4-BE49-F238E27FC236}">
                <a16:creationId xmlns:a16="http://schemas.microsoft.com/office/drawing/2014/main" id="{8FC280D6-1FFC-4F44-A47B-F946E61D4D97}"/>
              </a:ext>
            </a:extLst>
          </p:cNvPr>
          <p:cNvSpPr>
            <a:spLocks noGrp="1"/>
          </p:cNvSpPr>
          <p:nvPr>
            <p:ph type="ctrTitle"/>
          </p:nvPr>
        </p:nvSpPr>
        <p:spPr>
          <a:xfrm>
            <a:off x="972912" y="1938749"/>
            <a:ext cx="8714295" cy="704863"/>
          </a:xfrm>
        </p:spPr>
        <p:txBody>
          <a:bodyPr/>
          <a:lstStyle/>
          <a:p>
            <a:pPr algn="ctr"/>
            <a:r>
              <a:rPr lang="en-US" dirty="0"/>
              <a:t>Define your Message(s)</a:t>
            </a:r>
          </a:p>
        </p:txBody>
      </p:sp>
      <p:sp>
        <p:nvSpPr>
          <p:cNvPr id="6" name="TextBox 5">
            <a:extLst>
              <a:ext uri="{FF2B5EF4-FFF2-40B4-BE49-F238E27FC236}">
                <a16:creationId xmlns:a16="http://schemas.microsoft.com/office/drawing/2014/main" id="{8C8F6192-34D8-46A6-8245-7E794AF39BD2}"/>
              </a:ext>
            </a:extLst>
          </p:cNvPr>
          <p:cNvSpPr txBox="1"/>
          <p:nvPr/>
        </p:nvSpPr>
        <p:spPr>
          <a:xfrm>
            <a:off x="416460" y="2872093"/>
            <a:ext cx="8919429" cy="1754326"/>
          </a:xfrm>
          <a:prstGeom prst="rect">
            <a:avLst/>
          </a:prstGeom>
          <a:noFill/>
        </p:spPr>
        <p:txBody>
          <a:bodyPr wrap="none" rtlCol="0">
            <a:spAutoFit/>
          </a:bodyPr>
          <a:lstStyle/>
          <a:p>
            <a:r>
              <a:rPr lang="en-US" sz="2800" dirty="0"/>
              <a:t>Group the various stakeholders based on interest.</a:t>
            </a:r>
          </a:p>
          <a:p>
            <a:endParaRPr lang="en-US" sz="1200" dirty="0"/>
          </a:p>
          <a:p>
            <a:r>
              <a:rPr lang="en-US" sz="2800" dirty="0"/>
              <a:t>Define what is the message(s) for each specific group.</a:t>
            </a:r>
          </a:p>
          <a:p>
            <a:endParaRPr lang="en-US" sz="1200" dirty="0"/>
          </a:p>
          <a:p>
            <a:r>
              <a:rPr lang="en-US" sz="2800" dirty="0"/>
              <a:t>Use the message box to write the message clearly. </a:t>
            </a:r>
          </a:p>
        </p:txBody>
      </p:sp>
      <p:grpSp>
        <p:nvGrpSpPr>
          <p:cNvPr id="13" name="Group 12">
            <a:extLst>
              <a:ext uri="{FF2B5EF4-FFF2-40B4-BE49-F238E27FC236}">
                <a16:creationId xmlns:a16="http://schemas.microsoft.com/office/drawing/2014/main" id="{7BFA6E51-3ABB-4F91-89A0-BFB0ED4CB00C}"/>
              </a:ext>
            </a:extLst>
          </p:cNvPr>
          <p:cNvGrpSpPr/>
          <p:nvPr/>
        </p:nvGrpSpPr>
        <p:grpSpPr>
          <a:xfrm>
            <a:off x="416460" y="2849144"/>
            <a:ext cx="11438296" cy="4008856"/>
            <a:chOff x="416460" y="2849144"/>
            <a:chExt cx="11438296" cy="4008856"/>
          </a:xfrm>
        </p:grpSpPr>
        <p:pic>
          <p:nvPicPr>
            <p:cNvPr id="4" name="Picture 3" descr="A picture containing text&#10;&#10;Description automatically generated">
              <a:extLst>
                <a:ext uri="{FF2B5EF4-FFF2-40B4-BE49-F238E27FC236}">
                  <a16:creationId xmlns:a16="http://schemas.microsoft.com/office/drawing/2014/main" id="{EEBAF22A-5DCE-4FAF-A350-F0153F2CC8EE}"/>
                </a:ext>
              </a:extLst>
            </p:cNvPr>
            <p:cNvPicPr>
              <a:picLocks noChangeAspect="1"/>
            </p:cNvPicPr>
            <p:nvPr/>
          </p:nvPicPr>
          <p:blipFill>
            <a:blip r:embed="rId3"/>
            <a:stretch>
              <a:fillRect/>
            </a:stretch>
          </p:blipFill>
          <p:spPr>
            <a:xfrm>
              <a:off x="4390924" y="2872093"/>
              <a:ext cx="4939679" cy="3985907"/>
            </a:xfrm>
            <a:prstGeom prst="rect">
              <a:avLst/>
            </a:prstGeom>
          </p:spPr>
        </p:pic>
        <p:sp>
          <p:nvSpPr>
            <p:cNvPr id="7" name="Rectangle 6">
              <a:extLst>
                <a:ext uri="{FF2B5EF4-FFF2-40B4-BE49-F238E27FC236}">
                  <a16:creationId xmlns:a16="http://schemas.microsoft.com/office/drawing/2014/main" id="{BE7B46B8-C09C-44E0-BE69-D2751ACCC8DB}"/>
                </a:ext>
              </a:extLst>
            </p:cNvPr>
            <p:cNvSpPr/>
            <p:nvPr/>
          </p:nvSpPr>
          <p:spPr>
            <a:xfrm>
              <a:off x="416460" y="2872093"/>
              <a:ext cx="3965417" cy="3709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endParaRPr>
            </a:p>
          </p:txBody>
        </p:sp>
        <p:sp>
          <p:nvSpPr>
            <p:cNvPr id="8" name="TextBox 7">
              <a:extLst>
                <a:ext uri="{FF2B5EF4-FFF2-40B4-BE49-F238E27FC236}">
                  <a16:creationId xmlns:a16="http://schemas.microsoft.com/office/drawing/2014/main" id="{73F2F141-6E49-404B-9A3C-F5B77A9B45C7}"/>
                </a:ext>
              </a:extLst>
            </p:cNvPr>
            <p:cNvSpPr txBox="1"/>
            <p:nvPr/>
          </p:nvSpPr>
          <p:spPr>
            <a:xfrm>
              <a:off x="1394234" y="2928235"/>
              <a:ext cx="4335098" cy="369332"/>
            </a:xfrm>
            <a:prstGeom prst="rect">
              <a:avLst/>
            </a:prstGeom>
            <a:noFill/>
          </p:spPr>
          <p:txBody>
            <a:bodyPr wrap="none" rtlCol="0">
              <a:spAutoFit/>
            </a:bodyPr>
            <a:lstStyle/>
            <a:p>
              <a:r>
                <a:rPr lang="en-US" dirty="0"/>
                <a:t>Reducing waste will increase your profit</a:t>
              </a:r>
            </a:p>
          </p:txBody>
        </p:sp>
        <p:sp>
          <p:nvSpPr>
            <p:cNvPr id="9" name="TextBox 8">
              <a:extLst>
                <a:ext uri="{FF2B5EF4-FFF2-40B4-BE49-F238E27FC236}">
                  <a16:creationId xmlns:a16="http://schemas.microsoft.com/office/drawing/2014/main" id="{77B1D9FC-1EC7-49FD-A188-E6EED6541D52}"/>
                </a:ext>
              </a:extLst>
            </p:cNvPr>
            <p:cNvSpPr txBox="1"/>
            <p:nvPr/>
          </p:nvSpPr>
          <p:spPr>
            <a:xfrm>
              <a:off x="9055727" y="3961993"/>
              <a:ext cx="2799029" cy="646331"/>
            </a:xfrm>
            <a:prstGeom prst="rect">
              <a:avLst/>
            </a:prstGeom>
            <a:noFill/>
          </p:spPr>
          <p:txBody>
            <a:bodyPr wrap="square" rtlCol="0">
              <a:spAutoFit/>
            </a:bodyPr>
            <a:lstStyle/>
            <a:p>
              <a:r>
                <a:rPr lang="en-US" dirty="0"/>
                <a:t>The voters care about sustainability</a:t>
              </a:r>
            </a:p>
          </p:txBody>
        </p:sp>
        <p:sp>
          <p:nvSpPr>
            <p:cNvPr id="10" name="TextBox 9">
              <a:extLst>
                <a:ext uri="{FF2B5EF4-FFF2-40B4-BE49-F238E27FC236}">
                  <a16:creationId xmlns:a16="http://schemas.microsoft.com/office/drawing/2014/main" id="{0FDA43E8-632E-4955-81BA-4329557FE58D}"/>
                </a:ext>
              </a:extLst>
            </p:cNvPr>
            <p:cNvSpPr txBox="1"/>
            <p:nvPr/>
          </p:nvSpPr>
          <p:spPr>
            <a:xfrm>
              <a:off x="7519658" y="2849144"/>
              <a:ext cx="4335098" cy="646331"/>
            </a:xfrm>
            <a:prstGeom prst="rect">
              <a:avLst/>
            </a:prstGeom>
            <a:noFill/>
          </p:spPr>
          <p:txBody>
            <a:bodyPr wrap="square" rtlCol="0">
              <a:spAutoFit/>
            </a:bodyPr>
            <a:lstStyle/>
            <a:p>
              <a:r>
                <a:rPr lang="en-US" dirty="0"/>
                <a:t>      You should support companies that    </a:t>
              </a:r>
            </a:p>
            <a:p>
              <a:r>
                <a:rPr lang="en-US" dirty="0"/>
                <a:t>         produce less waste</a:t>
              </a:r>
            </a:p>
          </p:txBody>
        </p:sp>
        <p:sp>
          <p:nvSpPr>
            <p:cNvPr id="11" name="TextBox 10">
              <a:extLst>
                <a:ext uri="{FF2B5EF4-FFF2-40B4-BE49-F238E27FC236}">
                  <a16:creationId xmlns:a16="http://schemas.microsoft.com/office/drawing/2014/main" id="{C30A536A-6529-41ED-BD41-AAE231374354}"/>
                </a:ext>
              </a:extLst>
            </p:cNvPr>
            <p:cNvSpPr txBox="1"/>
            <p:nvPr/>
          </p:nvSpPr>
          <p:spPr>
            <a:xfrm>
              <a:off x="1031782" y="3944893"/>
              <a:ext cx="3648658" cy="646331"/>
            </a:xfrm>
            <a:prstGeom prst="rect">
              <a:avLst/>
            </a:prstGeom>
            <a:noFill/>
          </p:spPr>
          <p:txBody>
            <a:bodyPr wrap="square" rtlCol="0">
              <a:spAutoFit/>
            </a:bodyPr>
            <a:lstStyle/>
            <a:p>
              <a:r>
                <a:rPr lang="en-US" dirty="0"/>
                <a:t>Reducing waste is good for the environment</a:t>
              </a:r>
            </a:p>
          </p:txBody>
        </p:sp>
        <p:sp>
          <p:nvSpPr>
            <p:cNvPr id="12" name="TextBox 11">
              <a:extLst>
                <a:ext uri="{FF2B5EF4-FFF2-40B4-BE49-F238E27FC236}">
                  <a16:creationId xmlns:a16="http://schemas.microsoft.com/office/drawing/2014/main" id="{548EC70C-8A75-4DCF-A4A3-FD280229D4F0}"/>
                </a:ext>
              </a:extLst>
            </p:cNvPr>
            <p:cNvSpPr txBox="1"/>
            <p:nvPr/>
          </p:nvSpPr>
          <p:spPr>
            <a:xfrm>
              <a:off x="689703" y="5052888"/>
              <a:ext cx="3782709" cy="646331"/>
            </a:xfrm>
            <a:prstGeom prst="rect">
              <a:avLst/>
            </a:prstGeom>
            <a:noFill/>
          </p:spPr>
          <p:txBody>
            <a:bodyPr wrap="square" rtlCol="0">
              <a:spAutoFit/>
            </a:bodyPr>
            <a:lstStyle/>
            <a:p>
              <a:r>
                <a:rPr lang="en-US" dirty="0"/>
                <a:t>Reducing waste will increase the  </a:t>
              </a:r>
            </a:p>
            <a:p>
              <a:r>
                <a:rPr lang="en-US" dirty="0"/>
                <a:t>                    value of our property</a:t>
              </a:r>
            </a:p>
          </p:txBody>
        </p:sp>
      </p:grpSp>
    </p:spTree>
    <p:extLst>
      <p:ext uri="{BB962C8B-B14F-4D97-AF65-F5344CB8AC3E}">
        <p14:creationId xmlns:p14="http://schemas.microsoft.com/office/powerpoint/2010/main" val="345343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3" name="Title 1">
            <a:extLst>
              <a:ext uri="{FF2B5EF4-FFF2-40B4-BE49-F238E27FC236}">
                <a16:creationId xmlns:a16="http://schemas.microsoft.com/office/drawing/2014/main" id="{8FC280D6-1FFC-4F44-A47B-F946E61D4D97}"/>
              </a:ext>
            </a:extLst>
          </p:cNvPr>
          <p:cNvSpPr>
            <a:spLocks noGrp="1"/>
          </p:cNvSpPr>
          <p:nvPr>
            <p:ph type="ctrTitle"/>
          </p:nvPr>
        </p:nvSpPr>
        <p:spPr>
          <a:xfrm>
            <a:off x="432233" y="3296769"/>
            <a:ext cx="3101146" cy="704863"/>
          </a:xfrm>
        </p:spPr>
        <p:txBody>
          <a:bodyPr/>
          <a:lstStyle/>
          <a:p>
            <a:pPr algn="ctr"/>
            <a:r>
              <a:rPr lang="en-US" dirty="0"/>
              <a:t>Message Box</a:t>
            </a:r>
          </a:p>
        </p:txBody>
      </p:sp>
      <p:pic>
        <p:nvPicPr>
          <p:cNvPr id="2" name="Picture 1">
            <a:extLst>
              <a:ext uri="{FF2B5EF4-FFF2-40B4-BE49-F238E27FC236}">
                <a16:creationId xmlns:a16="http://schemas.microsoft.com/office/drawing/2014/main" id="{F2F6F0CB-0575-4BE2-8FD0-22A7DD835E47}"/>
              </a:ext>
            </a:extLst>
          </p:cNvPr>
          <p:cNvPicPr>
            <a:picLocks noChangeAspect="1"/>
          </p:cNvPicPr>
          <p:nvPr/>
        </p:nvPicPr>
        <p:blipFill>
          <a:blip r:embed="rId3"/>
          <a:stretch>
            <a:fillRect/>
          </a:stretch>
        </p:blipFill>
        <p:spPr>
          <a:xfrm>
            <a:off x="3965612" y="1710268"/>
            <a:ext cx="7016240" cy="5145243"/>
          </a:xfrm>
          <a:prstGeom prst="rect">
            <a:avLst/>
          </a:prstGeom>
        </p:spPr>
      </p:pic>
    </p:spTree>
    <p:extLst>
      <p:ext uri="{BB962C8B-B14F-4D97-AF65-F5344CB8AC3E}">
        <p14:creationId xmlns:p14="http://schemas.microsoft.com/office/powerpoint/2010/main" val="3973376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7270"/>
            <a:ext cx="12192000" cy="1707779"/>
          </a:xfrm>
          <a:prstGeom prst="rect">
            <a:avLst/>
          </a:prstGeom>
        </p:spPr>
      </p:pic>
      <p:sp>
        <p:nvSpPr>
          <p:cNvPr id="3" name="Title 1">
            <a:extLst>
              <a:ext uri="{FF2B5EF4-FFF2-40B4-BE49-F238E27FC236}">
                <a16:creationId xmlns:a16="http://schemas.microsoft.com/office/drawing/2014/main" id="{8FC280D6-1FFC-4F44-A47B-F946E61D4D97}"/>
              </a:ext>
            </a:extLst>
          </p:cNvPr>
          <p:cNvSpPr>
            <a:spLocks noGrp="1"/>
          </p:cNvSpPr>
          <p:nvPr>
            <p:ph type="ctrTitle"/>
          </p:nvPr>
        </p:nvSpPr>
        <p:spPr>
          <a:xfrm>
            <a:off x="963858" y="1866320"/>
            <a:ext cx="8714295" cy="704863"/>
          </a:xfrm>
        </p:spPr>
        <p:txBody>
          <a:bodyPr/>
          <a:lstStyle/>
          <a:p>
            <a:pPr algn="ctr"/>
            <a:r>
              <a:rPr lang="en-US" dirty="0"/>
              <a:t>Activity Examples</a:t>
            </a:r>
          </a:p>
        </p:txBody>
      </p:sp>
      <p:sp>
        <p:nvSpPr>
          <p:cNvPr id="4" name="TextBox 3">
            <a:extLst>
              <a:ext uri="{FF2B5EF4-FFF2-40B4-BE49-F238E27FC236}">
                <a16:creationId xmlns:a16="http://schemas.microsoft.com/office/drawing/2014/main" id="{06209E4E-DB2C-4EB0-8B9A-06D7D95197B2}"/>
              </a:ext>
            </a:extLst>
          </p:cNvPr>
          <p:cNvSpPr txBox="1"/>
          <p:nvPr/>
        </p:nvSpPr>
        <p:spPr>
          <a:xfrm>
            <a:off x="458699" y="2755093"/>
            <a:ext cx="9376991" cy="1384995"/>
          </a:xfrm>
          <a:prstGeom prst="rect">
            <a:avLst/>
          </a:prstGeom>
          <a:noFill/>
        </p:spPr>
        <p:txBody>
          <a:bodyPr wrap="none" rtlCol="0">
            <a:spAutoFit/>
          </a:bodyPr>
          <a:lstStyle/>
          <a:p>
            <a:r>
              <a:rPr lang="en-US" sz="2000" b="1" dirty="0">
                <a:solidFill>
                  <a:schemeClr val="accent1"/>
                </a:solidFill>
                <a:latin typeface="Arial" panose="020B0604020202020204" pitchFamily="34" charset="0"/>
                <a:cs typeface="Arial" panose="020B0604020202020204" pitchFamily="34" charset="0"/>
              </a:rPr>
              <a:t>Resources in Food Production (FEW)</a:t>
            </a:r>
            <a:r>
              <a:rPr lang="en-US" sz="2000" dirty="0">
                <a:solidFill>
                  <a:schemeClr val="accent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Lesson Plans – School students</a:t>
            </a:r>
          </a:p>
          <a:p>
            <a:r>
              <a:rPr lang="en-US" sz="2000" dirty="0">
                <a:latin typeface="Arial" panose="020B0604020202020204" pitchFamily="34" charset="0"/>
                <a:cs typeface="Arial" panose="020B0604020202020204" pitchFamily="34" charset="0"/>
              </a:rPr>
              <a:t>                    Fruit Trumps, Pizza Process, Loss and Waste Along the Food Chain </a:t>
            </a:r>
            <a:endParaRPr lang="en-US" sz="2000" dirty="0">
              <a:highlight>
                <a:srgbClr val="FFFF00"/>
              </a:highlight>
              <a:latin typeface="Arial" panose="020B0604020202020204" pitchFamily="34" charset="0"/>
              <a:cs typeface="Arial" panose="020B0604020202020204" pitchFamily="34" charset="0"/>
            </a:endParaRPr>
          </a:p>
          <a:p>
            <a:r>
              <a:rPr lang="en-US" sz="2000" b="1" dirty="0">
                <a:solidFill>
                  <a:schemeClr val="accent1"/>
                </a:solidFill>
                <a:latin typeface="Arial" panose="020B0604020202020204" pitchFamily="34" charset="0"/>
                <a:cs typeface="Arial" panose="020B0604020202020204" pitchFamily="34" charset="0"/>
              </a:rPr>
              <a:t>Anaerobic Digestor Debate </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Stakeholders discuss waste disposal options </a:t>
            </a:r>
            <a:endParaRPr lang="en-US" sz="2000" dirty="0">
              <a:solidFill>
                <a:schemeClr val="accent1"/>
              </a:solidFill>
              <a:latin typeface="Arial" panose="020B0604020202020204" pitchFamily="34" charset="0"/>
              <a:cs typeface="Arial" panose="020B0604020202020204" pitchFamily="34" charset="0"/>
            </a:endParaRPr>
          </a:p>
          <a:p>
            <a:endParaRPr lang="en-US" sz="2400" dirty="0"/>
          </a:p>
        </p:txBody>
      </p:sp>
      <p:sp>
        <p:nvSpPr>
          <p:cNvPr id="2" name="Rectangle 1">
            <a:extLst>
              <a:ext uri="{FF2B5EF4-FFF2-40B4-BE49-F238E27FC236}">
                <a16:creationId xmlns:a16="http://schemas.microsoft.com/office/drawing/2014/main" id="{D2C67F09-6291-4BB8-9665-09A31B961FCE}"/>
              </a:ext>
            </a:extLst>
          </p:cNvPr>
          <p:cNvSpPr>
            <a:spLocks noChangeArrowheads="1"/>
          </p:cNvSpPr>
          <p:nvPr/>
        </p:nvSpPr>
        <p:spPr bwMode="auto">
          <a:xfrm>
            <a:off x="458699" y="4484119"/>
            <a:ext cx="938241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panose="020B0604020202020204" pitchFamily="34" charset="0"/>
                <a:hlinkClick r:id="rId3"/>
              </a:rPr>
              <a:t>Mayor´s table</a:t>
            </a:r>
            <a:r>
              <a:rPr kumimoji="0" lang="en-US" altLang="en-US" sz="2000" b="1" i="0" u="none" strike="noStrike" cap="none" normalizeH="0" baseline="0" dirty="0">
                <a:ln>
                  <a:noFill/>
                </a:ln>
                <a:solidFill>
                  <a:schemeClr val="tx1"/>
                </a:solidFill>
                <a:effectLst/>
                <a:latin typeface="Arial" panose="020B0604020202020204" pitchFamily="34" charset="0"/>
              </a:rPr>
              <a:t> : </a:t>
            </a:r>
            <a:r>
              <a:rPr kumimoji="0" lang="en-US" altLang="en-US" sz="2000" b="0" i="0" u="none" strike="noStrike" cap="none" normalizeH="0" baseline="0" dirty="0">
                <a:ln>
                  <a:noFill/>
                </a:ln>
                <a:solidFill>
                  <a:schemeClr val="tx1"/>
                </a:solidFill>
                <a:effectLst/>
                <a:latin typeface="Arial" panose="020B0604020202020204" pitchFamily="34" charset="0"/>
              </a:rPr>
              <a:t> Explain  citizen  and  managers  about  the  long-term impacts  </a:t>
            </a:r>
          </a:p>
          <a:p>
            <a:pPr marL="0" marR="0" lvl="0" indent="0" algn="l" defTabSz="914400" rtl="0" eaLnBrk="0" fontAlgn="base" latinLnBrk="0" hangingPunct="0">
              <a:lnSpc>
                <a:spcPct val="100000"/>
              </a:lnSpc>
              <a:spcBef>
                <a:spcPct val="0"/>
              </a:spcBef>
              <a:spcAft>
                <a:spcPct val="0"/>
              </a:spcAft>
              <a:buClrTx/>
              <a:buSzTx/>
              <a:tabLst/>
            </a:pPr>
            <a:r>
              <a:rPr lang="en-US" altLang="en-US" sz="2000" dirty="0">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related  to different waste management strategies</a:t>
            </a:r>
          </a:p>
          <a:p>
            <a:pPr defTabSz="914400" eaLnBrk="0" fontAlgn="base" hangingPunct="0">
              <a:spcBef>
                <a:spcPct val="0"/>
              </a:spcBef>
              <a:spcAft>
                <a:spcPct val="0"/>
              </a:spcAft>
            </a:pPr>
            <a:r>
              <a:rPr lang="en-US" altLang="en-US" sz="2000" b="1" dirty="0">
                <a:latin typeface="Arial" panose="020B0604020202020204" pitchFamily="34" charset="0"/>
                <a:hlinkClick r:id="rId4"/>
              </a:rPr>
              <a:t>Ways2Sort</a:t>
            </a:r>
            <a:r>
              <a:rPr lang="en-US" altLang="en-US" sz="2000" b="1" dirty="0">
                <a:latin typeface="Arial" panose="020B0604020202020204" pitchFamily="34" charset="0"/>
              </a:rPr>
              <a:t> : </a:t>
            </a:r>
            <a:r>
              <a:rPr lang="en-US" altLang="en-US" sz="2000" dirty="0">
                <a:latin typeface="Arial" panose="020B0604020202020204" pitchFamily="34" charset="0"/>
              </a:rPr>
              <a:t>Create materials to teach citizens about the importance of your </a:t>
            </a:r>
            <a:r>
              <a:rPr lang="en-US" altLang="en-US" sz="2000" dirty="0" err="1">
                <a:latin typeface="Arial" panose="020B0604020202020204" pitchFamily="34" charset="0"/>
              </a:rPr>
              <a:t>ULL</a:t>
            </a:r>
            <a:endParaRPr lang="en-US" altLang="en-US" sz="2000" b="1" dirty="0">
              <a:solidFill>
                <a:schemeClr val="accent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tx1"/>
                </a:solidFill>
                <a:effectLst/>
                <a:latin typeface="Arial" panose="020B0604020202020204" pitchFamily="34" charset="0"/>
                <a:hlinkClick r:id="rId5"/>
              </a:rPr>
              <a:t>Virtual city game</a:t>
            </a:r>
            <a:r>
              <a:rPr kumimoji="0" lang="en-US" altLang="en-US" sz="2000" b="1" i="0" u="none" strike="noStrike" cap="none" normalizeH="0" baseline="0" dirty="0">
                <a:ln>
                  <a:noFill/>
                </a:ln>
                <a:solidFill>
                  <a:schemeClr val="tx1"/>
                </a:solidFill>
                <a:effectLst/>
                <a:latin typeface="Arial" panose="020B0604020202020204" pitchFamily="34" charset="0"/>
              </a:rPr>
              <a:t> : </a:t>
            </a:r>
            <a:r>
              <a:rPr kumimoji="0" lang="en-US" altLang="en-US" sz="2000" b="0" i="0" u="none" strike="noStrike" cap="none" normalizeH="0" baseline="0" dirty="0">
                <a:ln>
                  <a:noFill/>
                </a:ln>
                <a:solidFill>
                  <a:schemeClr val="tx1"/>
                </a:solidFill>
                <a:effectLst/>
                <a:latin typeface="Arial" panose="020B0604020202020204" pitchFamily="34" charset="0"/>
              </a:rPr>
              <a:t>Co-create solutions that reduce urban waste </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rPr>
              <a:t>                                production under circular economy approach </a:t>
            </a:r>
          </a:p>
        </p:txBody>
      </p:sp>
      <p:sp>
        <p:nvSpPr>
          <p:cNvPr id="6" name="Rectangle 5">
            <a:extLst>
              <a:ext uri="{FF2B5EF4-FFF2-40B4-BE49-F238E27FC236}">
                <a16:creationId xmlns:a16="http://schemas.microsoft.com/office/drawing/2014/main" id="{5A1B61AB-6C2F-4E86-8BAB-72099D5D0433}"/>
              </a:ext>
            </a:extLst>
          </p:cNvPr>
          <p:cNvSpPr/>
          <p:nvPr/>
        </p:nvSpPr>
        <p:spPr>
          <a:xfrm>
            <a:off x="458699" y="3942772"/>
            <a:ext cx="2135521" cy="400110"/>
          </a:xfrm>
          <a:prstGeom prst="rect">
            <a:avLst/>
          </a:prstGeom>
        </p:spPr>
        <p:txBody>
          <a:bodyPr wrap="none">
            <a:spAutoFit/>
          </a:bodyPr>
          <a:lstStyle/>
          <a:p>
            <a:r>
              <a:rPr lang="en-US" sz="2000" b="1" dirty="0">
                <a:solidFill>
                  <a:schemeClr val="accent1"/>
                </a:solidFill>
                <a:latin typeface="Arial" panose="020B0604020202020204" pitchFamily="34" charset="0"/>
                <a:cs typeface="Arial" panose="020B0604020202020204" pitchFamily="34" charset="0"/>
              </a:rPr>
              <a:t>Other Examples</a:t>
            </a:r>
            <a:endParaRPr lang="en-US" sz="2000" dirty="0"/>
          </a:p>
        </p:txBody>
      </p:sp>
    </p:spTree>
    <p:extLst>
      <p:ext uri="{BB962C8B-B14F-4D97-AF65-F5344CB8AC3E}">
        <p14:creationId xmlns:p14="http://schemas.microsoft.com/office/powerpoint/2010/main" val="2542476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3" name="Title 1">
            <a:extLst>
              <a:ext uri="{FF2B5EF4-FFF2-40B4-BE49-F238E27FC236}">
                <a16:creationId xmlns:a16="http://schemas.microsoft.com/office/drawing/2014/main" id="{8FC280D6-1FFC-4F44-A47B-F946E61D4D97}"/>
              </a:ext>
            </a:extLst>
          </p:cNvPr>
          <p:cNvSpPr>
            <a:spLocks noGrp="1"/>
          </p:cNvSpPr>
          <p:nvPr>
            <p:ph type="ctrTitle"/>
          </p:nvPr>
        </p:nvSpPr>
        <p:spPr>
          <a:xfrm>
            <a:off x="0" y="1964135"/>
            <a:ext cx="9338985" cy="704863"/>
          </a:xfrm>
        </p:spPr>
        <p:txBody>
          <a:bodyPr/>
          <a:lstStyle/>
          <a:p>
            <a:pPr algn="ctr"/>
            <a:r>
              <a:rPr lang="en-US" dirty="0"/>
              <a:t>Your Communication Plan</a:t>
            </a:r>
          </a:p>
        </p:txBody>
      </p:sp>
      <p:sp>
        <p:nvSpPr>
          <p:cNvPr id="4" name="TextBox 3">
            <a:extLst>
              <a:ext uri="{FF2B5EF4-FFF2-40B4-BE49-F238E27FC236}">
                <a16:creationId xmlns:a16="http://schemas.microsoft.com/office/drawing/2014/main" id="{049BBAC5-1DAF-480B-8DA4-43967614FF13}"/>
              </a:ext>
            </a:extLst>
          </p:cNvPr>
          <p:cNvSpPr txBox="1"/>
          <p:nvPr/>
        </p:nvSpPr>
        <p:spPr>
          <a:xfrm>
            <a:off x="467753" y="2854682"/>
            <a:ext cx="8052204" cy="1938992"/>
          </a:xfrm>
          <a:prstGeom prst="rect">
            <a:avLst/>
          </a:prstGeom>
          <a:noFill/>
        </p:spPr>
        <p:txBody>
          <a:bodyPr wrap="none" rtlCol="0">
            <a:spAutoFit/>
          </a:bodyPr>
          <a:lstStyle/>
          <a:p>
            <a:r>
              <a:rPr lang="en-US" sz="2400" dirty="0"/>
              <a:t>What is your target audience?</a:t>
            </a:r>
          </a:p>
          <a:p>
            <a:endParaRPr lang="en-US" sz="2400" dirty="0"/>
          </a:p>
          <a:p>
            <a:r>
              <a:rPr lang="en-US" sz="2400" dirty="0"/>
              <a:t>How much time can you schedule with them? (logistics)</a:t>
            </a:r>
          </a:p>
          <a:p>
            <a:endParaRPr lang="en-US" sz="2400" dirty="0"/>
          </a:p>
          <a:p>
            <a:r>
              <a:rPr lang="en-US" sz="2400" dirty="0"/>
              <a:t>What would be their preferred media of communication?</a:t>
            </a:r>
          </a:p>
        </p:txBody>
      </p:sp>
      <p:sp>
        <p:nvSpPr>
          <p:cNvPr id="2" name="TextBox 1">
            <a:extLst>
              <a:ext uri="{FF2B5EF4-FFF2-40B4-BE49-F238E27FC236}">
                <a16:creationId xmlns:a16="http://schemas.microsoft.com/office/drawing/2014/main" id="{88AE3BB1-4DE3-455F-8F73-C81F0BE618D0}"/>
              </a:ext>
            </a:extLst>
          </p:cNvPr>
          <p:cNvSpPr txBox="1"/>
          <p:nvPr/>
        </p:nvSpPr>
        <p:spPr>
          <a:xfrm>
            <a:off x="759082" y="5474135"/>
            <a:ext cx="1392497" cy="523220"/>
          </a:xfrm>
          <a:prstGeom prst="rect">
            <a:avLst/>
          </a:prstGeom>
          <a:noFill/>
        </p:spPr>
        <p:txBody>
          <a:bodyPr wrap="none" rtlCol="0">
            <a:spAutoFit/>
          </a:bodyPr>
          <a:lstStyle/>
          <a:p>
            <a:r>
              <a:rPr lang="en-US" sz="2800" b="1" dirty="0">
                <a:solidFill>
                  <a:srgbClr val="FF0000"/>
                </a:solidFill>
              </a:rPr>
              <a:t>Posters</a:t>
            </a:r>
          </a:p>
        </p:txBody>
      </p:sp>
      <p:sp>
        <p:nvSpPr>
          <p:cNvPr id="7" name="TextBox 6">
            <a:extLst>
              <a:ext uri="{FF2B5EF4-FFF2-40B4-BE49-F238E27FC236}">
                <a16:creationId xmlns:a16="http://schemas.microsoft.com/office/drawing/2014/main" id="{0F30DC15-5ECA-433A-B232-02F430255C11}"/>
              </a:ext>
            </a:extLst>
          </p:cNvPr>
          <p:cNvSpPr txBox="1"/>
          <p:nvPr/>
        </p:nvSpPr>
        <p:spPr>
          <a:xfrm>
            <a:off x="332738" y="6154596"/>
            <a:ext cx="4963218" cy="523220"/>
          </a:xfrm>
          <a:prstGeom prst="rect">
            <a:avLst/>
          </a:prstGeom>
          <a:noFill/>
        </p:spPr>
        <p:txBody>
          <a:bodyPr wrap="none" rtlCol="0">
            <a:spAutoFit/>
          </a:bodyPr>
          <a:lstStyle/>
          <a:p>
            <a:r>
              <a:rPr lang="en-US" sz="2800" b="1" dirty="0">
                <a:solidFill>
                  <a:schemeClr val="accent2"/>
                </a:solidFill>
              </a:rPr>
              <a:t>Reduced waste pocket cards</a:t>
            </a:r>
          </a:p>
        </p:txBody>
      </p:sp>
      <p:sp>
        <p:nvSpPr>
          <p:cNvPr id="8" name="TextBox 7">
            <a:extLst>
              <a:ext uri="{FF2B5EF4-FFF2-40B4-BE49-F238E27FC236}">
                <a16:creationId xmlns:a16="http://schemas.microsoft.com/office/drawing/2014/main" id="{36A2FE21-E56D-4C99-B31B-753320ADBD6C}"/>
              </a:ext>
            </a:extLst>
          </p:cNvPr>
          <p:cNvSpPr txBox="1"/>
          <p:nvPr/>
        </p:nvSpPr>
        <p:spPr>
          <a:xfrm>
            <a:off x="1997691" y="5018172"/>
            <a:ext cx="1829283" cy="523220"/>
          </a:xfrm>
          <a:prstGeom prst="rect">
            <a:avLst/>
          </a:prstGeom>
          <a:noFill/>
        </p:spPr>
        <p:txBody>
          <a:bodyPr wrap="none" rtlCol="0">
            <a:spAutoFit/>
          </a:bodyPr>
          <a:lstStyle/>
          <a:p>
            <a:r>
              <a:rPr lang="en-US" sz="2800" b="1" dirty="0">
                <a:solidFill>
                  <a:srgbClr val="00B0F0"/>
                </a:solidFill>
              </a:rPr>
              <a:t>Workshop</a:t>
            </a:r>
          </a:p>
        </p:txBody>
      </p:sp>
      <p:sp>
        <p:nvSpPr>
          <p:cNvPr id="9" name="TextBox 8">
            <a:extLst>
              <a:ext uri="{FF2B5EF4-FFF2-40B4-BE49-F238E27FC236}">
                <a16:creationId xmlns:a16="http://schemas.microsoft.com/office/drawing/2014/main" id="{EFC7D72E-B3C1-4785-834F-825290F4BA89}"/>
              </a:ext>
            </a:extLst>
          </p:cNvPr>
          <p:cNvSpPr txBox="1"/>
          <p:nvPr/>
        </p:nvSpPr>
        <p:spPr>
          <a:xfrm>
            <a:off x="6895826" y="5043248"/>
            <a:ext cx="1961819" cy="954107"/>
          </a:xfrm>
          <a:prstGeom prst="rect">
            <a:avLst/>
          </a:prstGeom>
          <a:noFill/>
        </p:spPr>
        <p:txBody>
          <a:bodyPr wrap="none" rtlCol="0">
            <a:spAutoFit/>
          </a:bodyPr>
          <a:lstStyle/>
          <a:p>
            <a:pPr algn="ctr"/>
            <a:r>
              <a:rPr lang="en-US" sz="2800" b="1" dirty="0">
                <a:solidFill>
                  <a:srgbClr val="7030A0"/>
                </a:solidFill>
              </a:rPr>
              <a:t>Phone App</a:t>
            </a:r>
          </a:p>
          <a:p>
            <a:pPr algn="ctr"/>
            <a:r>
              <a:rPr lang="en-US" sz="2800" b="1" dirty="0">
                <a:solidFill>
                  <a:srgbClr val="7030A0"/>
                </a:solidFill>
              </a:rPr>
              <a:t>Calculator</a:t>
            </a:r>
          </a:p>
        </p:txBody>
      </p:sp>
      <p:sp>
        <p:nvSpPr>
          <p:cNvPr id="11" name="TextBox 10">
            <a:extLst>
              <a:ext uri="{FF2B5EF4-FFF2-40B4-BE49-F238E27FC236}">
                <a16:creationId xmlns:a16="http://schemas.microsoft.com/office/drawing/2014/main" id="{F3FE277C-8C45-48FD-8B57-094B9AAF2E0B}"/>
              </a:ext>
            </a:extLst>
          </p:cNvPr>
          <p:cNvSpPr txBox="1"/>
          <p:nvPr/>
        </p:nvSpPr>
        <p:spPr>
          <a:xfrm>
            <a:off x="3208535" y="5574750"/>
            <a:ext cx="3285130" cy="523220"/>
          </a:xfrm>
          <a:prstGeom prst="rect">
            <a:avLst/>
          </a:prstGeom>
          <a:noFill/>
        </p:spPr>
        <p:txBody>
          <a:bodyPr wrap="none" rtlCol="0">
            <a:spAutoFit/>
          </a:bodyPr>
          <a:lstStyle/>
          <a:p>
            <a:r>
              <a:rPr lang="en-US" sz="2800" b="1" dirty="0">
                <a:solidFill>
                  <a:srgbClr val="B60C9E"/>
                </a:solidFill>
              </a:rPr>
              <a:t>Teaching Materials</a:t>
            </a:r>
          </a:p>
        </p:txBody>
      </p:sp>
      <p:sp>
        <p:nvSpPr>
          <p:cNvPr id="13" name="TextBox 12">
            <a:extLst>
              <a:ext uri="{FF2B5EF4-FFF2-40B4-BE49-F238E27FC236}">
                <a16:creationId xmlns:a16="http://schemas.microsoft.com/office/drawing/2014/main" id="{083B3EDE-3E01-4DA4-8721-4ED15967FD05}"/>
              </a:ext>
            </a:extLst>
          </p:cNvPr>
          <p:cNvSpPr txBox="1"/>
          <p:nvPr/>
        </p:nvSpPr>
        <p:spPr>
          <a:xfrm>
            <a:off x="5361399" y="6226040"/>
            <a:ext cx="3664208" cy="523220"/>
          </a:xfrm>
          <a:prstGeom prst="rect">
            <a:avLst/>
          </a:prstGeom>
          <a:noFill/>
        </p:spPr>
        <p:txBody>
          <a:bodyPr wrap="none" rtlCol="0">
            <a:spAutoFit/>
          </a:bodyPr>
          <a:lstStyle/>
          <a:p>
            <a:r>
              <a:rPr lang="en-US" sz="2800" b="1" dirty="0">
                <a:solidFill>
                  <a:schemeClr val="tx1">
                    <a:lumMod val="75000"/>
                    <a:lumOff val="25000"/>
                  </a:schemeClr>
                </a:solidFill>
              </a:rPr>
              <a:t>Cost Benefit Analysis</a:t>
            </a:r>
          </a:p>
        </p:txBody>
      </p:sp>
      <p:pic>
        <p:nvPicPr>
          <p:cNvPr id="14" name="Picture 13">
            <a:extLst>
              <a:ext uri="{FF2B5EF4-FFF2-40B4-BE49-F238E27FC236}">
                <a16:creationId xmlns:a16="http://schemas.microsoft.com/office/drawing/2014/main" id="{A4995A59-F052-45C8-9EDF-1D470D72ADD7}"/>
              </a:ext>
            </a:extLst>
          </p:cNvPr>
          <p:cNvPicPr>
            <a:picLocks noChangeAspect="1"/>
          </p:cNvPicPr>
          <p:nvPr/>
        </p:nvPicPr>
        <p:blipFill>
          <a:blip r:embed="rId3"/>
          <a:stretch>
            <a:fillRect/>
          </a:stretch>
        </p:blipFill>
        <p:spPr>
          <a:xfrm>
            <a:off x="8721567" y="1720289"/>
            <a:ext cx="3470433" cy="2571054"/>
          </a:xfrm>
          <a:prstGeom prst="rect">
            <a:avLst/>
          </a:prstGeom>
        </p:spPr>
      </p:pic>
      <p:sp>
        <p:nvSpPr>
          <p:cNvPr id="12" name="TextBox 11">
            <a:extLst>
              <a:ext uri="{FF2B5EF4-FFF2-40B4-BE49-F238E27FC236}">
                <a16:creationId xmlns:a16="http://schemas.microsoft.com/office/drawing/2014/main" id="{D41ABFC1-A373-477E-BF6A-90AECC4AFCD5}"/>
              </a:ext>
            </a:extLst>
          </p:cNvPr>
          <p:cNvSpPr txBox="1"/>
          <p:nvPr/>
        </p:nvSpPr>
        <p:spPr>
          <a:xfrm>
            <a:off x="4229134" y="4804339"/>
            <a:ext cx="2264531" cy="523220"/>
          </a:xfrm>
          <a:prstGeom prst="rect">
            <a:avLst/>
          </a:prstGeom>
          <a:noFill/>
        </p:spPr>
        <p:txBody>
          <a:bodyPr wrap="none" rtlCol="0">
            <a:spAutoFit/>
          </a:bodyPr>
          <a:lstStyle/>
          <a:p>
            <a:r>
              <a:rPr lang="en-US" sz="2800" b="1" dirty="0">
                <a:solidFill>
                  <a:srgbClr val="FFC000"/>
                </a:solidFill>
              </a:rPr>
              <a:t>Facts Sheets</a:t>
            </a:r>
          </a:p>
        </p:txBody>
      </p:sp>
    </p:spTree>
    <p:extLst>
      <p:ext uri="{BB962C8B-B14F-4D97-AF65-F5344CB8AC3E}">
        <p14:creationId xmlns:p14="http://schemas.microsoft.com/office/powerpoint/2010/main" val="2965591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2E55A-2A4B-4BF1-81BF-A1A59A964B83}"/>
              </a:ext>
            </a:extLst>
          </p:cNvPr>
          <p:cNvPicPr>
            <a:picLocks noChangeAspect="1"/>
          </p:cNvPicPr>
          <p:nvPr/>
        </p:nvPicPr>
        <p:blipFill>
          <a:blip r:embed="rId2"/>
          <a:stretch>
            <a:fillRect/>
          </a:stretch>
        </p:blipFill>
        <p:spPr>
          <a:xfrm>
            <a:off x="596355" y="0"/>
            <a:ext cx="9677483" cy="6858000"/>
          </a:xfrm>
          <a:prstGeom prst="rect">
            <a:avLst/>
          </a:prstGeom>
        </p:spPr>
      </p:pic>
      <p:sp>
        <p:nvSpPr>
          <p:cNvPr id="3" name="TextBox 2"/>
          <p:cNvSpPr txBox="1"/>
          <p:nvPr/>
        </p:nvSpPr>
        <p:spPr>
          <a:xfrm>
            <a:off x="1180122" y="15630"/>
            <a:ext cx="5229317" cy="369332"/>
          </a:xfrm>
          <a:prstGeom prst="rect">
            <a:avLst/>
          </a:prstGeom>
          <a:noFill/>
        </p:spPr>
        <p:txBody>
          <a:bodyPr wrap="none" rtlCol="0">
            <a:spAutoFit/>
          </a:bodyPr>
          <a:lstStyle/>
          <a:p>
            <a:r>
              <a:rPr lang="en-US" dirty="0"/>
              <a:t>1. Lesson Plans – Formal and Informal Education</a:t>
            </a:r>
          </a:p>
        </p:txBody>
      </p:sp>
    </p:spTree>
    <p:extLst>
      <p:ext uri="{BB962C8B-B14F-4D97-AF65-F5344CB8AC3E}">
        <p14:creationId xmlns:p14="http://schemas.microsoft.com/office/powerpoint/2010/main" val="2634720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CE64A-0B5C-4596-A856-1CEFEE48E4CC}"/>
              </a:ext>
            </a:extLst>
          </p:cNvPr>
          <p:cNvPicPr>
            <a:picLocks noChangeAspect="1"/>
          </p:cNvPicPr>
          <p:nvPr/>
        </p:nvPicPr>
        <p:blipFill>
          <a:blip r:embed="rId2"/>
          <a:stretch>
            <a:fillRect/>
          </a:stretch>
        </p:blipFill>
        <p:spPr>
          <a:xfrm>
            <a:off x="469819" y="0"/>
            <a:ext cx="11252362" cy="6858000"/>
          </a:xfrm>
          <a:prstGeom prst="rect">
            <a:avLst/>
          </a:prstGeom>
        </p:spPr>
      </p:pic>
    </p:spTree>
    <p:extLst>
      <p:ext uri="{BB962C8B-B14F-4D97-AF65-F5344CB8AC3E}">
        <p14:creationId xmlns:p14="http://schemas.microsoft.com/office/powerpoint/2010/main" val="2039679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40DD97-0DAA-4A50-BCAF-06DFC11FCBF9}"/>
              </a:ext>
            </a:extLst>
          </p:cNvPr>
          <p:cNvPicPr>
            <a:picLocks noChangeAspect="1"/>
          </p:cNvPicPr>
          <p:nvPr/>
        </p:nvPicPr>
        <p:blipFill>
          <a:blip r:embed="rId2"/>
          <a:stretch>
            <a:fillRect/>
          </a:stretch>
        </p:blipFill>
        <p:spPr>
          <a:xfrm>
            <a:off x="445148" y="0"/>
            <a:ext cx="11301704" cy="6858000"/>
          </a:xfrm>
          <a:prstGeom prst="rect">
            <a:avLst/>
          </a:prstGeom>
        </p:spPr>
      </p:pic>
    </p:spTree>
    <p:extLst>
      <p:ext uri="{BB962C8B-B14F-4D97-AF65-F5344CB8AC3E}">
        <p14:creationId xmlns:p14="http://schemas.microsoft.com/office/powerpoint/2010/main" val="537210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grpSp>
        <p:nvGrpSpPr>
          <p:cNvPr id="10" name="Group 9">
            <a:extLst>
              <a:ext uri="{FF2B5EF4-FFF2-40B4-BE49-F238E27FC236}">
                <a16:creationId xmlns:a16="http://schemas.microsoft.com/office/drawing/2014/main" id="{5F4C2C70-7B25-4A1C-9E1B-F955FD28C889}"/>
              </a:ext>
            </a:extLst>
          </p:cNvPr>
          <p:cNvGrpSpPr/>
          <p:nvPr/>
        </p:nvGrpSpPr>
        <p:grpSpPr>
          <a:xfrm>
            <a:off x="860079" y="23472"/>
            <a:ext cx="7405735" cy="6774030"/>
            <a:chOff x="452673" y="0"/>
            <a:chExt cx="6839475" cy="6229184"/>
          </a:xfrm>
        </p:grpSpPr>
        <p:pic>
          <p:nvPicPr>
            <p:cNvPr id="8" name="Picture 7">
              <a:extLst>
                <a:ext uri="{FF2B5EF4-FFF2-40B4-BE49-F238E27FC236}">
                  <a16:creationId xmlns:a16="http://schemas.microsoft.com/office/drawing/2014/main" id="{337B9370-5163-4D2A-988B-A51584FC10A9}"/>
                </a:ext>
              </a:extLst>
            </p:cNvPr>
            <p:cNvPicPr>
              <a:picLocks noChangeAspect="1"/>
            </p:cNvPicPr>
            <p:nvPr/>
          </p:nvPicPr>
          <p:blipFill>
            <a:blip r:embed="rId3"/>
            <a:stretch>
              <a:fillRect/>
            </a:stretch>
          </p:blipFill>
          <p:spPr>
            <a:xfrm>
              <a:off x="452673" y="0"/>
              <a:ext cx="6835367" cy="3674828"/>
            </a:xfrm>
            <a:prstGeom prst="rect">
              <a:avLst/>
            </a:prstGeom>
          </p:spPr>
        </p:pic>
        <p:pic>
          <p:nvPicPr>
            <p:cNvPr id="9" name="Picture 8">
              <a:extLst>
                <a:ext uri="{FF2B5EF4-FFF2-40B4-BE49-F238E27FC236}">
                  <a16:creationId xmlns:a16="http://schemas.microsoft.com/office/drawing/2014/main" id="{813CCB96-4036-4CAF-A6B2-D18C9C531009}"/>
                </a:ext>
              </a:extLst>
            </p:cNvPr>
            <p:cNvPicPr>
              <a:picLocks noChangeAspect="1"/>
            </p:cNvPicPr>
            <p:nvPr/>
          </p:nvPicPr>
          <p:blipFill>
            <a:blip r:embed="rId4"/>
            <a:stretch>
              <a:fillRect/>
            </a:stretch>
          </p:blipFill>
          <p:spPr>
            <a:xfrm>
              <a:off x="452673" y="3638616"/>
              <a:ext cx="6839475" cy="2590568"/>
            </a:xfrm>
            <a:prstGeom prst="rect">
              <a:avLst/>
            </a:prstGeom>
          </p:spPr>
        </p:pic>
      </p:grpSp>
      <p:cxnSp>
        <p:nvCxnSpPr>
          <p:cNvPr id="12" name="Straight Connector 11">
            <a:extLst>
              <a:ext uri="{FF2B5EF4-FFF2-40B4-BE49-F238E27FC236}">
                <a16:creationId xmlns:a16="http://schemas.microsoft.com/office/drawing/2014/main" id="{9168A5AB-58C7-4D6B-8AFA-DA7686C905C2}"/>
              </a:ext>
            </a:extLst>
          </p:cNvPr>
          <p:cNvCxnSpPr>
            <a:cxnSpLocks/>
          </p:cNvCxnSpPr>
          <p:nvPr/>
        </p:nvCxnSpPr>
        <p:spPr>
          <a:xfrm>
            <a:off x="1557196" y="3962239"/>
            <a:ext cx="363949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E532565-7E6D-4F79-8209-89C560DFC660}"/>
              </a:ext>
            </a:extLst>
          </p:cNvPr>
          <p:cNvCxnSpPr>
            <a:cxnSpLocks/>
          </p:cNvCxnSpPr>
          <p:nvPr/>
        </p:nvCxnSpPr>
        <p:spPr>
          <a:xfrm>
            <a:off x="3604786" y="4178013"/>
            <a:ext cx="155568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05D15A-19D0-480B-B462-5BF0285EC624}"/>
              </a:ext>
            </a:extLst>
          </p:cNvPr>
          <p:cNvCxnSpPr>
            <a:cxnSpLocks/>
          </p:cNvCxnSpPr>
          <p:nvPr/>
        </p:nvCxnSpPr>
        <p:spPr>
          <a:xfrm>
            <a:off x="1204108" y="5950984"/>
            <a:ext cx="155568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C69FE7C-C1AF-4B7A-8FCC-8ABCA54F3996}"/>
              </a:ext>
            </a:extLst>
          </p:cNvPr>
          <p:cNvCxnSpPr>
            <a:cxnSpLocks/>
          </p:cNvCxnSpPr>
          <p:nvPr/>
        </p:nvCxnSpPr>
        <p:spPr>
          <a:xfrm>
            <a:off x="3034416" y="6213533"/>
            <a:ext cx="2162273"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05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1BB179-D492-4164-9FE3-F772313B272E}"/>
              </a:ext>
            </a:extLst>
          </p:cNvPr>
          <p:cNvSpPr/>
          <p:nvPr/>
        </p:nvSpPr>
        <p:spPr>
          <a:xfrm>
            <a:off x="673523" y="256689"/>
            <a:ext cx="2609753" cy="646331"/>
          </a:xfrm>
          <a:prstGeom prst="rect">
            <a:avLst/>
          </a:prstGeom>
        </p:spPr>
        <p:txBody>
          <a:bodyPr wrap="none">
            <a:spAutoFit/>
          </a:bodyPr>
          <a:lstStyle/>
          <a:p>
            <a:r>
              <a:rPr lang="en-US" sz="3600" b="1" dirty="0">
                <a:solidFill>
                  <a:srgbClr val="74A81D"/>
                </a:solidFill>
                <a:latin typeface="Calibri,Bold"/>
              </a:rPr>
              <a:t>Fruit Trumps</a:t>
            </a:r>
            <a:endParaRPr lang="en-US" sz="3600" dirty="0"/>
          </a:p>
        </p:txBody>
      </p:sp>
      <p:sp>
        <p:nvSpPr>
          <p:cNvPr id="3" name="TextBox 2">
            <a:extLst>
              <a:ext uri="{FF2B5EF4-FFF2-40B4-BE49-F238E27FC236}">
                <a16:creationId xmlns:a16="http://schemas.microsoft.com/office/drawing/2014/main" id="{A72A9876-AC18-41A6-904B-F722B0002A8F}"/>
              </a:ext>
            </a:extLst>
          </p:cNvPr>
          <p:cNvSpPr txBox="1"/>
          <p:nvPr/>
        </p:nvSpPr>
        <p:spPr>
          <a:xfrm>
            <a:off x="456240" y="903020"/>
            <a:ext cx="9077059" cy="5632311"/>
          </a:xfrm>
          <a:prstGeom prst="rect">
            <a:avLst/>
          </a:prstGeom>
          <a:noFill/>
        </p:spPr>
        <p:txBody>
          <a:bodyPr wrap="square" rtlCol="0">
            <a:spAutoFit/>
          </a:bodyPr>
          <a:lstStyle/>
          <a:p>
            <a:r>
              <a:rPr lang="en-US" dirty="0"/>
              <a:t>(1) You have A selection of fruits from the local supermarket from a variety of origin countries. Determine their place of origin and mark it on the world map.</a:t>
            </a:r>
          </a:p>
          <a:p>
            <a:r>
              <a:rPr lang="en-US" dirty="0"/>
              <a:t>(2) Use the Global Distances information sheet or your computer (see relevant links) to calculate the distance each fruit traveled.</a:t>
            </a:r>
          </a:p>
          <a:p>
            <a:r>
              <a:rPr lang="en-US" dirty="0"/>
              <a:t>(3) Complete a ‘Fruit Trumps’ card for each fruit.</a:t>
            </a:r>
          </a:p>
          <a:p>
            <a:endParaRPr lang="en-US" dirty="0"/>
          </a:p>
          <a:p>
            <a:r>
              <a:rPr lang="en-US" b="1" dirty="0">
                <a:solidFill>
                  <a:srgbClr val="92D050"/>
                </a:solidFill>
              </a:rPr>
              <a:t>Think about these issues and discuss with your group</a:t>
            </a:r>
          </a:p>
          <a:p>
            <a:r>
              <a:rPr lang="en-US" b="1" dirty="0"/>
              <a:t>Transport: </a:t>
            </a:r>
            <a:r>
              <a:rPr lang="en-US" dirty="0"/>
              <a:t>Consider how the fruits might have travelled to us - does it state this on the packaging? If not, can you work it out by looking at the possible</a:t>
            </a:r>
          </a:p>
          <a:p>
            <a:r>
              <a:rPr lang="en-US" dirty="0"/>
              <a:t>routes they have taken on the world map? What are the environmental impacts of this transportation? Do some modes of transport have more impact than others?</a:t>
            </a:r>
          </a:p>
          <a:p>
            <a:r>
              <a:rPr lang="en-US" b="1" dirty="0"/>
              <a:t>Packaging: </a:t>
            </a:r>
            <a:r>
              <a:rPr lang="en-US" dirty="0"/>
              <a:t>Do any of the fruits have packaging? What is the purpose of this packaging? What environmental impacts might any packing have?</a:t>
            </a:r>
          </a:p>
          <a:p>
            <a:r>
              <a:rPr lang="en-US" b="1" dirty="0"/>
              <a:t>Plenary: </a:t>
            </a:r>
            <a:r>
              <a:rPr lang="en-US" dirty="0"/>
              <a:t>Which fruits have the lowest environmental impact? Why might the same fruits have scored differently on cards made by different people? How can we shop</a:t>
            </a:r>
          </a:p>
          <a:p>
            <a:r>
              <a:rPr lang="en-US" dirty="0"/>
              <a:t>wisely to reduce our impact on the environment?</a:t>
            </a:r>
          </a:p>
          <a:p>
            <a:r>
              <a:rPr lang="en-US" b="1" dirty="0"/>
              <a:t>Seasonality: </a:t>
            </a:r>
            <a:r>
              <a:rPr lang="en-US" dirty="0"/>
              <a:t>Are these fruits available all year or only during certain seasons? If they are available year-round, how is this achieved and what is the</a:t>
            </a:r>
          </a:p>
          <a:p>
            <a:r>
              <a:rPr lang="en-US" dirty="0"/>
              <a:t>environmental impact of this?</a:t>
            </a:r>
          </a:p>
          <a:p>
            <a:r>
              <a:rPr lang="en-US" b="1" dirty="0"/>
              <a:t>Challenge</a:t>
            </a:r>
            <a:r>
              <a:rPr lang="en-US" dirty="0"/>
              <a:t>: to find the ingredients for a meal with the smallest environmental impact.</a:t>
            </a:r>
          </a:p>
        </p:txBody>
      </p:sp>
    </p:spTree>
    <p:extLst>
      <p:ext uri="{BB962C8B-B14F-4D97-AF65-F5344CB8AC3E}">
        <p14:creationId xmlns:p14="http://schemas.microsoft.com/office/powerpoint/2010/main" val="2191725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6DC88B-C99B-4CF1-A234-64E2738F2196}"/>
              </a:ext>
            </a:extLst>
          </p:cNvPr>
          <p:cNvPicPr>
            <a:picLocks noChangeAspect="1"/>
          </p:cNvPicPr>
          <p:nvPr/>
        </p:nvPicPr>
        <p:blipFill>
          <a:blip r:embed="rId2"/>
          <a:stretch>
            <a:fillRect/>
          </a:stretch>
        </p:blipFill>
        <p:spPr>
          <a:xfrm>
            <a:off x="510833" y="0"/>
            <a:ext cx="9721780" cy="6858000"/>
          </a:xfrm>
          <a:prstGeom prst="rect">
            <a:avLst/>
          </a:prstGeom>
        </p:spPr>
      </p:pic>
    </p:spTree>
    <p:extLst>
      <p:ext uri="{BB962C8B-B14F-4D97-AF65-F5344CB8AC3E}">
        <p14:creationId xmlns:p14="http://schemas.microsoft.com/office/powerpoint/2010/main" val="3334495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BEC10F-C345-4543-A94B-755F0A75D0A2}"/>
              </a:ext>
            </a:extLst>
          </p:cNvPr>
          <p:cNvPicPr>
            <a:picLocks noChangeAspect="1"/>
          </p:cNvPicPr>
          <p:nvPr/>
        </p:nvPicPr>
        <p:blipFill>
          <a:blip r:embed="rId2"/>
          <a:stretch>
            <a:fillRect/>
          </a:stretch>
        </p:blipFill>
        <p:spPr>
          <a:xfrm>
            <a:off x="455448" y="0"/>
            <a:ext cx="11281103" cy="6858000"/>
          </a:xfrm>
          <a:prstGeom prst="rect">
            <a:avLst/>
          </a:prstGeom>
        </p:spPr>
      </p:pic>
    </p:spTree>
    <p:extLst>
      <p:ext uri="{BB962C8B-B14F-4D97-AF65-F5344CB8AC3E}">
        <p14:creationId xmlns:p14="http://schemas.microsoft.com/office/powerpoint/2010/main" val="3885095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AE65A-6A84-4329-9FB0-DA248A8E69E9}"/>
              </a:ext>
            </a:extLst>
          </p:cNvPr>
          <p:cNvPicPr>
            <a:picLocks noChangeAspect="1"/>
          </p:cNvPicPr>
          <p:nvPr/>
        </p:nvPicPr>
        <p:blipFill>
          <a:blip r:embed="rId2"/>
          <a:stretch>
            <a:fillRect/>
          </a:stretch>
        </p:blipFill>
        <p:spPr>
          <a:xfrm>
            <a:off x="446689" y="0"/>
            <a:ext cx="11298621" cy="6858000"/>
          </a:xfrm>
          <a:prstGeom prst="rect">
            <a:avLst/>
          </a:prstGeom>
        </p:spPr>
      </p:pic>
    </p:spTree>
    <p:extLst>
      <p:ext uri="{BB962C8B-B14F-4D97-AF65-F5344CB8AC3E}">
        <p14:creationId xmlns:p14="http://schemas.microsoft.com/office/powerpoint/2010/main" val="2633743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C4DF70-5047-49FD-8476-7C733450A774}"/>
              </a:ext>
            </a:extLst>
          </p:cNvPr>
          <p:cNvPicPr>
            <a:picLocks noChangeAspect="1"/>
          </p:cNvPicPr>
          <p:nvPr/>
        </p:nvPicPr>
        <p:blipFill>
          <a:blip r:embed="rId2"/>
          <a:stretch>
            <a:fillRect/>
          </a:stretch>
        </p:blipFill>
        <p:spPr>
          <a:xfrm>
            <a:off x="421926" y="0"/>
            <a:ext cx="11348148" cy="6858000"/>
          </a:xfrm>
          <a:prstGeom prst="rect">
            <a:avLst/>
          </a:prstGeom>
        </p:spPr>
      </p:pic>
    </p:spTree>
    <p:extLst>
      <p:ext uri="{BB962C8B-B14F-4D97-AF65-F5344CB8AC3E}">
        <p14:creationId xmlns:p14="http://schemas.microsoft.com/office/powerpoint/2010/main" val="526594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D74C1-3006-47E4-8691-05EC011EC181}"/>
              </a:ext>
            </a:extLst>
          </p:cNvPr>
          <p:cNvSpPr/>
          <p:nvPr/>
        </p:nvSpPr>
        <p:spPr>
          <a:xfrm>
            <a:off x="460742" y="356279"/>
            <a:ext cx="3098669" cy="646331"/>
          </a:xfrm>
          <a:prstGeom prst="rect">
            <a:avLst/>
          </a:prstGeom>
        </p:spPr>
        <p:txBody>
          <a:bodyPr wrap="none">
            <a:spAutoFit/>
          </a:bodyPr>
          <a:lstStyle/>
          <a:p>
            <a:r>
              <a:rPr lang="en-US" sz="3600" b="1" dirty="0">
                <a:solidFill>
                  <a:srgbClr val="74A81D"/>
                </a:solidFill>
                <a:latin typeface="Calibri,Bold"/>
              </a:rPr>
              <a:t>Pizza Processes</a:t>
            </a:r>
            <a:endParaRPr lang="en-US" sz="3600" dirty="0"/>
          </a:p>
        </p:txBody>
      </p:sp>
      <p:sp>
        <p:nvSpPr>
          <p:cNvPr id="4" name="TextBox 3">
            <a:extLst>
              <a:ext uri="{FF2B5EF4-FFF2-40B4-BE49-F238E27FC236}">
                <a16:creationId xmlns:a16="http://schemas.microsoft.com/office/drawing/2014/main" id="{C57757E9-393A-4E6A-BC56-2508FE322A88}"/>
              </a:ext>
            </a:extLst>
          </p:cNvPr>
          <p:cNvSpPr txBox="1"/>
          <p:nvPr/>
        </p:nvSpPr>
        <p:spPr>
          <a:xfrm>
            <a:off x="235390" y="1321807"/>
            <a:ext cx="9795850" cy="3693319"/>
          </a:xfrm>
          <a:prstGeom prst="rect">
            <a:avLst/>
          </a:prstGeom>
          <a:noFill/>
        </p:spPr>
        <p:txBody>
          <a:bodyPr wrap="square" rtlCol="0">
            <a:spAutoFit/>
          </a:bodyPr>
          <a:lstStyle/>
          <a:p>
            <a:pPr marL="342900" indent="-342900">
              <a:buAutoNum type="arabicPeriod"/>
            </a:pPr>
            <a:r>
              <a:rPr lang="en-US" dirty="0"/>
              <a:t>List all the main raw ingredients for a pepperoni pizza (e.g. wheat, milk, tomatoes, pork).</a:t>
            </a:r>
          </a:p>
          <a:p>
            <a:pPr marL="342900" indent="-342900">
              <a:buAutoNum type="arabicPeriod" startAt="2"/>
            </a:pPr>
            <a:r>
              <a:rPr lang="en-US" dirty="0"/>
              <a:t>Sort the Pizza Web cards into groups relating to each ingredient (e.g. Wheat – flour – dough). </a:t>
            </a:r>
          </a:p>
          <a:p>
            <a:pPr marL="342900" indent="-342900">
              <a:buAutoNum type="arabicPeriod" startAt="2"/>
            </a:pPr>
            <a:r>
              <a:rPr lang="en-US" dirty="0"/>
              <a:t>Lay them out with the ready pizza in the </a:t>
            </a:r>
            <a:r>
              <a:rPr lang="en-US" dirty="0" err="1"/>
              <a:t>centre</a:t>
            </a:r>
            <a:r>
              <a:rPr lang="en-US" dirty="0"/>
              <a:t> and the ingredients radiating out. </a:t>
            </a:r>
          </a:p>
          <a:p>
            <a:pPr marL="342900" indent="-342900">
              <a:buAutoNum type="arabicPeriod" startAt="2"/>
            </a:pPr>
            <a:r>
              <a:rPr lang="en-US" dirty="0"/>
              <a:t>Use the environmental impact cards to label where in the process of making the pizza the</a:t>
            </a:r>
          </a:p>
          <a:p>
            <a:r>
              <a:rPr lang="en-US" dirty="0"/>
              <a:t>impact may occur. Write the type of impact in the box (e.g. transport, water, energy etc.).</a:t>
            </a:r>
          </a:p>
          <a:p>
            <a:r>
              <a:rPr lang="en-US" dirty="0"/>
              <a:t>5. </a:t>
            </a:r>
            <a:r>
              <a:rPr lang="en-US" b="1" dirty="0"/>
              <a:t>Discuss: </a:t>
            </a:r>
            <a:r>
              <a:rPr lang="en-US" dirty="0"/>
              <a:t>Which ingredient of the pizza do you think has the greatest environmental impact and why? How could supermarkets reduce the environmental impact of a pizza? Are there any parts of the process that could be made more environmentally friendly? If we make our own pizza is there less environmental impact? Why is it important to eat all of the pizza once we’ve cooked it? Do some foods have a greater environmental impact than others? How could you change their shopping habits to reduce the impact</a:t>
            </a:r>
          </a:p>
        </p:txBody>
      </p:sp>
    </p:spTree>
    <p:extLst>
      <p:ext uri="{BB962C8B-B14F-4D97-AF65-F5344CB8AC3E}">
        <p14:creationId xmlns:p14="http://schemas.microsoft.com/office/powerpoint/2010/main" val="4207518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73692-ECB6-466D-B207-2B611C24E03E}"/>
              </a:ext>
            </a:extLst>
          </p:cNvPr>
          <p:cNvPicPr>
            <a:picLocks noChangeAspect="1"/>
          </p:cNvPicPr>
          <p:nvPr/>
        </p:nvPicPr>
        <p:blipFill>
          <a:blip r:embed="rId2"/>
          <a:stretch>
            <a:fillRect/>
          </a:stretch>
        </p:blipFill>
        <p:spPr>
          <a:xfrm>
            <a:off x="451069" y="0"/>
            <a:ext cx="11289862" cy="6858000"/>
          </a:xfrm>
          <a:prstGeom prst="rect">
            <a:avLst/>
          </a:prstGeom>
        </p:spPr>
      </p:pic>
    </p:spTree>
    <p:extLst>
      <p:ext uri="{BB962C8B-B14F-4D97-AF65-F5344CB8AC3E}">
        <p14:creationId xmlns:p14="http://schemas.microsoft.com/office/powerpoint/2010/main" val="3930593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A1A30-A526-412A-8B5E-ACAB5B7CBE7B}"/>
              </a:ext>
            </a:extLst>
          </p:cNvPr>
          <p:cNvPicPr>
            <a:picLocks noChangeAspect="1"/>
          </p:cNvPicPr>
          <p:nvPr/>
        </p:nvPicPr>
        <p:blipFill>
          <a:blip r:embed="rId2"/>
          <a:stretch>
            <a:fillRect/>
          </a:stretch>
        </p:blipFill>
        <p:spPr>
          <a:xfrm>
            <a:off x="1236639" y="0"/>
            <a:ext cx="9718722" cy="6858000"/>
          </a:xfrm>
          <a:prstGeom prst="rect">
            <a:avLst/>
          </a:prstGeom>
        </p:spPr>
      </p:pic>
    </p:spTree>
    <p:extLst>
      <p:ext uri="{BB962C8B-B14F-4D97-AF65-F5344CB8AC3E}">
        <p14:creationId xmlns:p14="http://schemas.microsoft.com/office/powerpoint/2010/main" val="1798357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361C1-23ED-4100-9D28-E6348E5B275F}"/>
              </a:ext>
            </a:extLst>
          </p:cNvPr>
          <p:cNvPicPr>
            <a:picLocks noChangeAspect="1"/>
          </p:cNvPicPr>
          <p:nvPr/>
        </p:nvPicPr>
        <p:blipFill>
          <a:blip r:embed="rId2"/>
          <a:stretch>
            <a:fillRect/>
          </a:stretch>
        </p:blipFill>
        <p:spPr>
          <a:xfrm>
            <a:off x="1583325" y="0"/>
            <a:ext cx="9025349" cy="6858000"/>
          </a:xfrm>
          <a:prstGeom prst="rect">
            <a:avLst/>
          </a:prstGeom>
        </p:spPr>
      </p:pic>
    </p:spTree>
    <p:extLst>
      <p:ext uri="{BB962C8B-B14F-4D97-AF65-F5344CB8AC3E}">
        <p14:creationId xmlns:p14="http://schemas.microsoft.com/office/powerpoint/2010/main" val="2789192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21F915-98B2-4DDF-A6F3-43C5CFDAA5B7}"/>
              </a:ext>
            </a:extLst>
          </p:cNvPr>
          <p:cNvPicPr>
            <a:picLocks noChangeAspect="1"/>
          </p:cNvPicPr>
          <p:nvPr/>
        </p:nvPicPr>
        <p:blipFill>
          <a:blip r:embed="rId2"/>
          <a:stretch>
            <a:fillRect/>
          </a:stretch>
        </p:blipFill>
        <p:spPr>
          <a:xfrm>
            <a:off x="993913" y="0"/>
            <a:ext cx="10204174" cy="6858000"/>
          </a:xfrm>
          <a:prstGeom prst="rect">
            <a:avLst/>
          </a:prstGeom>
        </p:spPr>
      </p:pic>
    </p:spTree>
    <p:extLst>
      <p:ext uri="{BB962C8B-B14F-4D97-AF65-F5344CB8AC3E}">
        <p14:creationId xmlns:p14="http://schemas.microsoft.com/office/powerpoint/2010/main" val="3509967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pic>
        <p:nvPicPr>
          <p:cNvPr id="2" name="Picture 1">
            <a:extLst>
              <a:ext uri="{FF2B5EF4-FFF2-40B4-BE49-F238E27FC236}">
                <a16:creationId xmlns:a16="http://schemas.microsoft.com/office/drawing/2014/main" id="{62B06F96-389A-422B-80CE-BA634DB5C263}"/>
              </a:ext>
            </a:extLst>
          </p:cNvPr>
          <p:cNvPicPr>
            <a:picLocks noChangeAspect="1"/>
          </p:cNvPicPr>
          <p:nvPr/>
        </p:nvPicPr>
        <p:blipFill>
          <a:blip r:embed="rId3"/>
          <a:stretch>
            <a:fillRect/>
          </a:stretch>
        </p:blipFill>
        <p:spPr>
          <a:xfrm>
            <a:off x="1395742" y="2077299"/>
            <a:ext cx="7010400" cy="476250"/>
          </a:xfrm>
          <a:prstGeom prst="rect">
            <a:avLst/>
          </a:prstGeom>
        </p:spPr>
      </p:pic>
      <p:sp>
        <p:nvSpPr>
          <p:cNvPr id="3" name="Rectangle 2">
            <a:extLst>
              <a:ext uri="{FF2B5EF4-FFF2-40B4-BE49-F238E27FC236}">
                <a16:creationId xmlns:a16="http://schemas.microsoft.com/office/drawing/2014/main" id="{5C806B58-7DB7-4060-A390-1EB9E010DA4C}"/>
              </a:ext>
            </a:extLst>
          </p:cNvPr>
          <p:cNvSpPr/>
          <p:nvPr/>
        </p:nvSpPr>
        <p:spPr>
          <a:xfrm>
            <a:off x="479834" y="3105834"/>
            <a:ext cx="9234533" cy="2492990"/>
          </a:xfrm>
          <a:prstGeom prst="rect">
            <a:avLst/>
          </a:prstGeom>
        </p:spPr>
        <p:txBody>
          <a:bodyPr wrap="square">
            <a:spAutoFit/>
          </a:bodyPr>
          <a:lstStyle/>
          <a:p>
            <a:pPr algn="ctr"/>
            <a:r>
              <a:rPr lang="en-US" sz="3600" dirty="0"/>
              <a:t>Quickly enter 3 terms that come to mind when you hear</a:t>
            </a:r>
          </a:p>
          <a:p>
            <a:pPr algn="ctr"/>
            <a:endParaRPr lang="en-US" sz="3600" dirty="0"/>
          </a:p>
          <a:p>
            <a:pPr algn="ctr"/>
            <a:r>
              <a:rPr lang="en-US" sz="4800" b="1" dirty="0">
                <a:solidFill>
                  <a:srgbClr val="FF0000"/>
                </a:solidFill>
              </a:rPr>
              <a:t>WASTE FEW </a:t>
            </a:r>
            <a:r>
              <a:rPr lang="en-US" sz="4800" b="1" dirty="0" err="1">
                <a:solidFill>
                  <a:srgbClr val="FF0000"/>
                </a:solidFill>
              </a:rPr>
              <a:t>ULL</a:t>
            </a:r>
            <a:r>
              <a:rPr lang="en-US" sz="4800" b="1" dirty="0">
                <a:solidFill>
                  <a:srgbClr val="FF0000"/>
                </a:solidFill>
              </a:rPr>
              <a:t> </a:t>
            </a:r>
          </a:p>
        </p:txBody>
      </p:sp>
      <p:sp>
        <p:nvSpPr>
          <p:cNvPr id="6" name="Rectangle 5">
            <a:extLst>
              <a:ext uri="{FF2B5EF4-FFF2-40B4-BE49-F238E27FC236}">
                <a16:creationId xmlns:a16="http://schemas.microsoft.com/office/drawing/2014/main" id="{1E2AE2E3-5E78-4C90-A26C-4E0D9EB1188D}"/>
              </a:ext>
            </a:extLst>
          </p:cNvPr>
          <p:cNvSpPr/>
          <p:nvPr/>
        </p:nvSpPr>
        <p:spPr>
          <a:xfrm>
            <a:off x="6880634" y="2077299"/>
            <a:ext cx="1068309" cy="349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3DE55E-2D2F-4733-B8C2-5306667863CD}"/>
              </a:ext>
            </a:extLst>
          </p:cNvPr>
          <p:cNvPicPr>
            <a:picLocks noChangeAspect="1"/>
          </p:cNvPicPr>
          <p:nvPr/>
        </p:nvPicPr>
        <p:blipFill>
          <a:blip r:embed="rId4"/>
          <a:stretch>
            <a:fillRect/>
          </a:stretch>
        </p:blipFill>
        <p:spPr>
          <a:xfrm>
            <a:off x="27159" y="0"/>
            <a:ext cx="12160423" cy="6858000"/>
          </a:xfrm>
          <a:prstGeom prst="rect">
            <a:avLst/>
          </a:prstGeom>
        </p:spPr>
      </p:pic>
    </p:spTree>
    <p:extLst>
      <p:ext uri="{BB962C8B-B14F-4D97-AF65-F5344CB8AC3E}">
        <p14:creationId xmlns:p14="http://schemas.microsoft.com/office/powerpoint/2010/main" val="27721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0B8C07-2AFC-4871-BDBB-E39492A72139}"/>
              </a:ext>
            </a:extLst>
          </p:cNvPr>
          <p:cNvSpPr/>
          <p:nvPr/>
        </p:nvSpPr>
        <p:spPr>
          <a:xfrm>
            <a:off x="475564" y="320064"/>
            <a:ext cx="4494790" cy="954107"/>
          </a:xfrm>
          <a:prstGeom prst="rect">
            <a:avLst/>
          </a:prstGeom>
        </p:spPr>
        <p:txBody>
          <a:bodyPr wrap="square">
            <a:spAutoFit/>
          </a:bodyPr>
          <a:lstStyle/>
          <a:p>
            <a:r>
              <a:rPr lang="en-US" sz="2800" b="1" dirty="0">
                <a:solidFill>
                  <a:schemeClr val="accent1"/>
                </a:solidFill>
                <a:latin typeface="Calibri" panose="020F0502020204030204" pitchFamily="34" charset="0"/>
              </a:rPr>
              <a:t>Loss and Waste Along the Food Chain – Some Facts </a:t>
            </a:r>
            <a:endParaRPr lang="en-US" sz="2800" dirty="0">
              <a:solidFill>
                <a:schemeClr val="accent1"/>
              </a:solidFill>
            </a:endParaRPr>
          </a:p>
        </p:txBody>
      </p:sp>
      <p:pic>
        <p:nvPicPr>
          <p:cNvPr id="4" name="Picture 3">
            <a:extLst>
              <a:ext uri="{FF2B5EF4-FFF2-40B4-BE49-F238E27FC236}">
                <a16:creationId xmlns:a16="http://schemas.microsoft.com/office/drawing/2014/main" id="{EECD7FA9-0CFB-43AE-B032-FF7E6D9484F9}"/>
              </a:ext>
            </a:extLst>
          </p:cNvPr>
          <p:cNvPicPr>
            <a:picLocks noChangeAspect="1"/>
          </p:cNvPicPr>
          <p:nvPr/>
        </p:nvPicPr>
        <p:blipFill>
          <a:blip r:embed="rId2"/>
          <a:stretch>
            <a:fillRect/>
          </a:stretch>
        </p:blipFill>
        <p:spPr>
          <a:xfrm>
            <a:off x="5419244" y="0"/>
            <a:ext cx="6676185" cy="68580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B169F04B-363C-4F1B-AD52-2591091E2C20}"/>
              </a:ext>
            </a:extLst>
          </p:cNvPr>
          <p:cNvPicPr>
            <a:picLocks noChangeAspect="1"/>
          </p:cNvPicPr>
          <p:nvPr/>
        </p:nvPicPr>
        <p:blipFill>
          <a:blip r:embed="rId3"/>
          <a:stretch>
            <a:fillRect/>
          </a:stretch>
        </p:blipFill>
        <p:spPr>
          <a:xfrm>
            <a:off x="475564" y="1274171"/>
            <a:ext cx="4257264" cy="5509401"/>
          </a:xfrm>
          <a:prstGeom prst="rect">
            <a:avLst/>
          </a:prstGeom>
        </p:spPr>
      </p:pic>
    </p:spTree>
    <p:extLst>
      <p:ext uri="{BB962C8B-B14F-4D97-AF65-F5344CB8AC3E}">
        <p14:creationId xmlns:p14="http://schemas.microsoft.com/office/powerpoint/2010/main" val="2274933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0B8C07-2AFC-4871-BDBB-E39492A72139}"/>
              </a:ext>
            </a:extLst>
          </p:cNvPr>
          <p:cNvSpPr/>
          <p:nvPr/>
        </p:nvSpPr>
        <p:spPr>
          <a:xfrm>
            <a:off x="647578" y="240101"/>
            <a:ext cx="5819157" cy="523220"/>
          </a:xfrm>
          <a:prstGeom prst="rect">
            <a:avLst/>
          </a:prstGeom>
        </p:spPr>
        <p:txBody>
          <a:bodyPr wrap="none">
            <a:spAutoFit/>
          </a:bodyPr>
          <a:lstStyle/>
          <a:p>
            <a:r>
              <a:rPr lang="en-US" sz="2800" b="1" dirty="0">
                <a:solidFill>
                  <a:schemeClr val="accent1"/>
                </a:solidFill>
                <a:latin typeface="Calibri" panose="020F0502020204030204" pitchFamily="34" charset="0"/>
              </a:rPr>
              <a:t>Loss and Waste Along the Food Chain </a:t>
            </a:r>
            <a:endParaRPr lang="en-US" sz="2800" dirty="0">
              <a:solidFill>
                <a:schemeClr val="accent1"/>
              </a:solidFill>
            </a:endParaRPr>
          </a:p>
        </p:txBody>
      </p:sp>
      <p:sp>
        <p:nvSpPr>
          <p:cNvPr id="3" name="Rectangle 2">
            <a:extLst>
              <a:ext uri="{FF2B5EF4-FFF2-40B4-BE49-F238E27FC236}">
                <a16:creationId xmlns:a16="http://schemas.microsoft.com/office/drawing/2014/main" id="{1E62D332-ED13-4C14-BEF9-32797C7C3C3C}"/>
              </a:ext>
            </a:extLst>
          </p:cNvPr>
          <p:cNvSpPr/>
          <p:nvPr/>
        </p:nvSpPr>
        <p:spPr>
          <a:xfrm>
            <a:off x="647578" y="1016366"/>
            <a:ext cx="10370489" cy="5601533"/>
          </a:xfrm>
          <a:prstGeom prst="rect">
            <a:avLst/>
          </a:prstGeom>
        </p:spPr>
        <p:txBody>
          <a:bodyPr wrap="square">
            <a:spAutoFit/>
          </a:bodyPr>
          <a:lstStyle/>
          <a:p>
            <a:r>
              <a:rPr lang="en-US" sz="2000" dirty="0">
                <a:solidFill>
                  <a:srgbClr val="000000"/>
                </a:solidFill>
                <a:latin typeface="+mj-lt"/>
              </a:rPr>
              <a:t>Discuss in your group: </a:t>
            </a:r>
          </a:p>
          <a:p>
            <a:pPr marL="457200" indent="-457200">
              <a:buAutoNum type="arabicParenBoth"/>
            </a:pPr>
            <a:r>
              <a:rPr lang="en-US" sz="2000" dirty="0">
                <a:solidFill>
                  <a:schemeClr val="accent2">
                    <a:lumMod val="75000"/>
                  </a:schemeClr>
                </a:solidFill>
                <a:latin typeface="+mj-lt"/>
              </a:rPr>
              <a:t>If anyone has grown some of your own food- What did you learn? </a:t>
            </a:r>
          </a:p>
          <a:p>
            <a:r>
              <a:rPr lang="en-US" sz="2000" dirty="0">
                <a:solidFill>
                  <a:schemeClr val="accent2">
                    <a:lumMod val="75000"/>
                  </a:schemeClr>
                </a:solidFill>
                <a:latin typeface="+mj-lt"/>
              </a:rPr>
              <a:t>Were there any surprises? </a:t>
            </a:r>
          </a:p>
          <a:p>
            <a:endParaRPr lang="en-US" sz="2000" dirty="0">
              <a:solidFill>
                <a:schemeClr val="accent2">
                  <a:lumMod val="75000"/>
                </a:schemeClr>
              </a:solidFill>
              <a:latin typeface="+mj-lt"/>
            </a:endParaRPr>
          </a:p>
          <a:p>
            <a:r>
              <a:rPr lang="en-US" sz="2000" dirty="0">
                <a:solidFill>
                  <a:schemeClr val="accent2">
                    <a:lumMod val="75000"/>
                  </a:schemeClr>
                </a:solidFill>
                <a:latin typeface="+mj-lt"/>
              </a:rPr>
              <a:t>(2) Why do you think so much food is wasted in the world?</a:t>
            </a:r>
          </a:p>
          <a:p>
            <a:endParaRPr lang="en-US" sz="2000" dirty="0">
              <a:solidFill>
                <a:schemeClr val="accent2">
                  <a:lumMod val="75000"/>
                </a:schemeClr>
              </a:solidFill>
              <a:latin typeface="+mj-lt"/>
            </a:endParaRPr>
          </a:p>
          <a:p>
            <a:r>
              <a:rPr lang="en-US" sz="2000" dirty="0">
                <a:solidFill>
                  <a:schemeClr val="accent2">
                    <a:lumMod val="75000"/>
                  </a:schemeClr>
                </a:solidFill>
                <a:latin typeface="+mj-lt"/>
              </a:rPr>
              <a:t>(3) Why is it important not to waste food? Consider: ethics, environment, economy, etc.</a:t>
            </a:r>
          </a:p>
          <a:p>
            <a:endParaRPr lang="en-US" sz="2000" dirty="0">
              <a:solidFill>
                <a:srgbClr val="000000"/>
              </a:solidFill>
              <a:latin typeface="+mj-lt"/>
            </a:endParaRPr>
          </a:p>
          <a:p>
            <a:r>
              <a:rPr lang="en-US" sz="2000" dirty="0">
                <a:solidFill>
                  <a:srgbClr val="000000"/>
                </a:solidFill>
                <a:latin typeface="+mj-lt"/>
              </a:rPr>
              <a:t>(4) Observe the diagram handed out and d</a:t>
            </a:r>
            <a:r>
              <a:rPr lang="en-US" sz="2000" dirty="0"/>
              <a:t>iscuss the different stages of the food chain and define where food loss could be reduced at different steps.</a:t>
            </a:r>
            <a:r>
              <a:rPr lang="en-US" sz="2000" dirty="0">
                <a:solidFill>
                  <a:srgbClr val="000000"/>
                </a:solidFill>
                <a:latin typeface="+mj-lt"/>
              </a:rPr>
              <a:t> </a:t>
            </a:r>
          </a:p>
          <a:p>
            <a:endParaRPr lang="en-US" sz="2000" dirty="0">
              <a:solidFill>
                <a:srgbClr val="000000"/>
              </a:solidFill>
              <a:latin typeface="+mj-lt"/>
            </a:endParaRPr>
          </a:p>
          <a:p>
            <a:r>
              <a:rPr lang="en-US" sz="2000" dirty="0">
                <a:solidFill>
                  <a:srgbClr val="000000"/>
                </a:solidFill>
                <a:latin typeface="+mj-lt"/>
              </a:rPr>
              <a:t>(5) You are provided with </a:t>
            </a:r>
            <a:r>
              <a:rPr lang="en-US" sz="2000" dirty="0"/>
              <a:t>four links produced by members of the Food Waste Reduction Alliance. Divide into 4 groups and create a 1-page flyer with five facts about reducing food waste at home/restaurant/hotel (consumer level), in the farm (production), on the way to stores (distribution) and in the stores (retail). </a:t>
            </a:r>
          </a:p>
          <a:p>
            <a:endParaRPr lang="en-US" sz="2000" dirty="0">
              <a:solidFill>
                <a:srgbClr val="000000"/>
              </a:solidFill>
              <a:latin typeface="+mj-lt"/>
            </a:endParaRPr>
          </a:p>
          <a:p>
            <a:r>
              <a:rPr lang="en-US" sz="2000" dirty="0">
                <a:solidFill>
                  <a:srgbClr val="000000"/>
                </a:solidFill>
                <a:latin typeface="+mj-lt"/>
              </a:rPr>
              <a:t>(6) </a:t>
            </a:r>
            <a:r>
              <a:rPr lang="en-US" sz="2000" dirty="0"/>
              <a:t>Write a mock tweet with a hashtag regarding what you would say about food waste, where food loss occurs, or any other thoughts regarding food loss. </a:t>
            </a:r>
            <a:endParaRPr lang="en-US" sz="2000" dirty="0">
              <a:solidFill>
                <a:srgbClr val="000000"/>
              </a:solidFill>
              <a:latin typeface="+mj-lt"/>
            </a:endParaRPr>
          </a:p>
        </p:txBody>
      </p:sp>
    </p:spTree>
    <p:extLst>
      <p:ext uri="{BB962C8B-B14F-4D97-AF65-F5344CB8AC3E}">
        <p14:creationId xmlns:p14="http://schemas.microsoft.com/office/powerpoint/2010/main" val="837710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D06EE8-978B-48FA-824C-6224C04E0BAC}"/>
              </a:ext>
            </a:extLst>
          </p:cNvPr>
          <p:cNvPicPr>
            <a:picLocks noChangeAspect="1"/>
          </p:cNvPicPr>
          <p:nvPr/>
        </p:nvPicPr>
        <p:blipFill>
          <a:blip r:embed="rId2"/>
          <a:stretch>
            <a:fillRect/>
          </a:stretch>
        </p:blipFill>
        <p:spPr>
          <a:xfrm>
            <a:off x="484360" y="-11713"/>
            <a:ext cx="9709842" cy="6869713"/>
          </a:xfrm>
          <a:prstGeom prst="rect">
            <a:avLst/>
          </a:prstGeom>
        </p:spPr>
      </p:pic>
    </p:spTree>
    <p:extLst>
      <p:ext uri="{BB962C8B-B14F-4D97-AF65-F5344CB8AC3E}">
        <p14:creationId xmlns:p14="http://schemas.microsoft.com/office/powerpoint/2010/main" val="1130745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41A00F-B778-469E-8D59-765F07843E6A}"/>
              </a:ext>
            </a:extLst>
          </p:cNvPr>
          <p:cNvSpPr/>
          <p:nvPr/>
        </p:nvSpPr>
        <p:spPr>
          <a:xfrm>
            <a:off x="721259" y="547383"/>
            <a:ext cx="8685291" cy="5632311"/>
          </a:xfrm>
          <a:prstGeom prst="rect">
            <a:avLst/>
          </a:prstGeom>
        </p:spPr>
        <p:txBody>
          <a:bodyPr wrap="square">
            <a:spAutoFit/>
          </a:bodyPr>
          <a:lstStyle/>
          <a:p>
            <a:endParaRPr lang="en-US" sz="2000" dirty="0">
              <a:solidFill>
                <a:srgbClr val="000000"/>
              </a:solidFill>
              <a:latin typeface="+mj-lt"/>
            </a:endParaRPr>
          </a:p>
          <a:p>
            <a:r>
              <a:rPr lang="en-US" sz="2000" dirty="0">
                <a:solidFill>
                  <a:srgbClr val="000000"/>
                </a:solidFill>
                <a:latin typeface="+mj-lt"/>
              </a:rPr>
              <a:t> </a:t>
            </a:r>
            <a:r>
              <a:rPr lang="en-US" sz="2000" b="1" dirty="0">
                <a:latin typeface="+mj-lt"/>
              </a:rPr>
              <a:t>Food Manufacturers and Food Waste </a:t>
            </a:r>
          </a:p>
          <a:p>
            <a:r>
              <a:rPr lang="en-US" sz="2000" dirty="0">
                <a:hlinkClick r:id="rId2"/>
              </a:rPr>
              <a:t>http://www.foodwastealliance.org/wp-content/uploads/2013/05/2015FWRAToolkit_Web_FINAL.pdf</a:t>
            </a:r>
            <a:endParaRPr lang="en-US" sz="2000" dirty="0"/>
          </a:p>
          <a:p>
            <a:endParaRPr lang="en-US" sz="2000" dirty="0"/>
          </a:p>
          <a:p>
            <a:endParaRPr lang="en-US" sz="2000" dirty="0">
              <a:solidFill>
                <a:srgbClr val="000000"/>
              </a:solidFill>
              <a:latin typeface="+mj-lt"/>
            </a:endParaRPr>
          </a:p>
          <a:p>
            <a:r>
              <a:rPr lang="en-US" sz="2000" dirty="0">
                <a:solidFill>
                  <a:srgbClr val="000000"/>
                </a:solidFill>
                <a:latin typeface="+mj-lt"/>
              </a:rPr>
              <a:t> </a:t>
            </a:r>
            <a:r>
              <a:rPr lang="en-US" sz="2000" b="1" dirty="0">
                <a:solidFill>
                  <a:srgbClr val="000000"/>
                </a:solidFill>
                <a:latin typeface="+mj-lt"/>
              </a:rPr>
              <a:t>Grocery Stores and Food Waste </a:t>
            </a:r>
          </a:p>
          <a:p>
            <a:r>
              <a:rPr lang="en-US" sz="2000" dirty="0">
                <a:solidFill>
                  <a:srgbClr val="000000"/>
                </a:solidFill>
                <a:latin typeface="+mj-lt"/>
                <a:hlinkClick r:id="rId2"/>
              </a:rPr>
              <a:t>http://www.foodwastealliance.org/wp-content/uploads/2013/05/2015FWRAToolkit_Web_FINAL.pdf</a:t>
            </a:r>
            <a:endParaRPr lang="en-US" sz="2000" dirty="0">
              <a:solidFill>
                <a:srgbClr val="000000"/>
              </a:solidFill>
              <a:latin typeface="+mj-lt"/>
            </a:endParaRPr>
          </a:p>
          <a:p>
            <a:endParaRPr lang="en-US" sz="2000" dirty="0">
              <a:solidFill>
                <a:srgbClr val="000000"/>
              </a:solidFill>
              <a:latin typeface="+mj-lt"/>
            </a:endParaRPr>
          </a:p>
          <a:p>
            <a:r>
              <a:rPr lang="en-US" sz="2000" dirty="0">
                <a:solidFill>
                  <a:srgbClr val="000000"/>
                </a:solidFill>
                <a:latin typeface="+mj-lt"/>
              </a:rPr>
              <a:t> </a:t>
            </a:r>
            <a:r>
              <a:rPr lang="en-US" sz="2000" b="1" dirty="0">
                <a:solidFill>
                  <a:srgbClr val="000000"/>
                </a:solidFill>
                <a:latin typeface="+mj-lt"/>
              </a:rPr>
              <a:t>Restaurants and Food Waste </a:t>
            </a:r>
          </a:p>
          <a:p>
            <a:r>
              <a:rPr lang="en-US" sz="2000" dirty="0">
                <a:solidFill>
                  <a:srgbClr val="000000"/>
                </a:solidFill>
                <a:latin typeface="+mj-lt"/>
                <a:hlinkClick r:id="rId2"/>
              </a:rPr>
              <a:t>http://www.foodwastealliance.org/wp-content/uploads/2013/05/2015FWRAToolkit_Web_FINAL.pdf</a:t>
            </a:r>
            <a:endParaRPr lang="en-US" sz="2000" dirty="0">
              <a:solidFill>
                <a:srgbClr val="000000"/>
              </a:solidFill>
              <a:latin typeface="+mj-lt"/>
            </a:endParaRPr>
          </a:p>
          <a:p>
            <a:endParaRPr lang="en-US" sz="2000" dirty="0">
              <a:solidFill>
                <a:srgbClr val="000000"/>
              </a:solidFill>
              <a:latin typeface="+mj-lt"/>
            </a:endParaRPr>
          </a:p>
          <a:p>
            <a:r>
              <a:rPr lang="en-US" sz="2000" dirty="0">
                <a:solidFill>
                  <a:srgbClr val="000000"/>
                </a:solidFill>
                <a:latin typeface="+mj-lt"/>
              </a:rPr>
              <a:t> </a:t>
            </a:r>
            <a:r>
              <a:rPr lang="en-US" sz="2000" b="1" dirty="0">
                <a:latin typeface="+mj-lt"/>
              </a:rPr>
              <a:t>Reducing Food Loss Starting on the Farm</a:t>
            </a:r>
            <a:r>
              <a:rPr lang="en-US" sz="2000" dirty="0">
                <a:solidFill>
                  <a:srgbClr val="0000FF"/>
                </a:solidFill>
                <a:latin typeface="+mj-lt"/>
              </a:rPr>
              <a:t> </a:t>
            </a:r>
          </a:p>
          <a:p>
            <a:r>
              <a:rPr lang="en-US" sz="2000" dirty="0">
                <a:solidFill>
                  <a:schemeClr val="accent1"/>
                </a:solidFill>
                <a:latin typeface="+mj-lt"/>
                <a:hlinkClick r:id="rId3"/>
              </a:rPr>
              <a:t>http://191hmt1pr08amfq62276etw2.wpengine.netdna-cdn.com/wp-content/uploads/2016/08/Reducing-Food-Loss-on-the-Farm.jpg</a:t>
            </a:r>
            <a:endParaRPr lang="en-US" sz="2000" dirty="0">
              <a:solidFill>
                <a:schemeClr val="accent1"/>
              </a:solidFill>
              <a:latin typeface="+mj-lt"/>
            </a:endParaRPr>
          </a:p>
          <a:p>
            <a:endParaRPr lang="en-US" sz="2000" dirty="0">
              <a:solidFill>
                <a:schemeClr val="accent1"/>
              </a:solidFill>
              <a:latin typeface="+mj-lt"/>
            </a:endParaRPr>
          </a:p>
        </p:txBody>
      </p:sp>
    </p:spTree>
    <p:extLst>
      <p:ext uri="{BB962C8B-B14F-4D97-AF65-F5344CB8AC3E}">
        <p14:creationId xmlns:p14="http://schemas.microsoft.com/office/powerpoint/2010/main" val="1671879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0E0B05-8922-4230-8CDE-40816836F8AB}"/>
              </a:ext>
            </a:extLst>
          </p:cNvPr>
          <p:cNvPicPr>
            <a:picLocks noChangeAspect="1"/>
          </p:cNvPicPr>
          <p:nvPr/>
        </p:nvPicPr>
        <p:blipFill>
          <a:blip r:embed="rId2"/>
          <a:stretch>
            <a:fillRect/>
          </a:stretch>
        </p:blipFill>
        <p:spPr>
          <a:xfrm>
            <a:off x="1449850" y="330864"/>
            <a:ext cx="4724400" cy="676275"/>
          </a:xfrm>
          <a:prstGeom prst="rect">
            <a:avLst/>
          </a:prstGeom>
        </p:spPr>
      </p:pic>
      <p:sp>
        <p:nvSpPr>
          <p:cNvPr id="3" name="Rectangle 2">
            <a:extLst>
              <a:ext uri="{FF2B5EF4-FFF2-40B4-BE49-F238E27FC236}">
                <a16:creationId xmlns:a16="http://schemas.microsoft.com/office/drawing/2014/main" id="{AECE2D0C-CA36-40B5-83CE-8545EA551F6A}"/>
              </a:ext>
            </a:extLst>
          </p:cNvPr>
          <p:cNvSpPr/>
          <p:nvPr/>
        </p:nvSpPr>
        <p:spPr>
          <a:xfrm>
            <a:off x="447391" y="1223113"/>
            <a:ext cx="9230763" cy="1200329"/>
          </a:xfrm>
          <a:prstGeom prst="rect">
            <a:avLst/>
          </a:prstGeom>
        </p:spPr>
        <p:txBody>
          <a:bodyPr wrap="square">
            <a:spAutoFit/>
          </a:bodyPr>
          <a:lstStyle/>
          <a:p>
            <a:r>
              <a:rPr lang="en-US" b="1" dirty="0">
                <a:latin typeface="Calibri,Bold"/>
              </a:rPr>
              <a:t>Introduction</a:t>
            </a:r>
            <a:r>
              <a:rPr lang="en-US" dirty="0">
                <a:latin typeface="Calibri" panose="020F0502020204030204" pitchFamily="34" charset="0"/>
              </a:rPr>
              <a:t>: A new Anaerobic Digester plant is proposed to be built on the outskirts of your town near an existing landfill site. You represent members of the local community and need to put forward arguments for and against the proposal at a town meeting. </a:t>
            </a:r>
          </a:p>
          <a:p>
            <a:r>
              <a:rPr lang="en-US" dirty="0">
                <a:latin typeface="Calibri" panose="020F0502020204030204" pitchFamily="34" charset="0"/>
              </a:rPr>
              <a:t>Your aim is to persuade the Director of the County Council to agree with their group.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121" y="2466928"/>
            <a:ext cx="581025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7391" y="2778148"/>
            <a:ext cx="3872427" cy="3170099"/>
          </a:xfrm>
          <a:prstGeom prst="rect">
            <a:avLst/>
          </a:prstGeom>
        </p:spPr>
        <p:txBody>
          <a:bodyPr wrap="square">
            <a:spAutoFit/>
          </a:bodyPr>
          <a:lstStyle/>
          <a:p>
            <a:r>
              <a:rPr lang="en-US" sz="2000" b="1" dirty="0">
                <a:latin typeface="Calibri,Bold"/>
              </a:rPr>
              <a:t>Debate</a:t>
            </a:r>
            <a:r>
              <a:rPr lang="en-US" sz="2000" dirty="0">
                <a:latin typeface="Calibri" panose="020F0502020204030204" pitchFamily="34" charset="0"/>
              </a:rPr>
              <a:t>: Your group (Local council, homeowners, farmers, parish council, local environmental group, local wildlife group) must decide whether you are in favor or against the proposal and formulate a valid argument in support of this view. </a:t>
            </a:r>
          </a:p>
          <a:p>
            <a:endParaRPr lang="en-US" sz="2000" dirty="0">
              <a:latin typeface="Calibri" panose="020F0502020204030204" pitchFamily="34" charset="0"/>
            </a:endParaRPr>
          </a:p>
          <a:p>
            <a:r>
              <a:rPr lang="en-US" sz="2000" dirty="0">
                <a:latin typeface="Calibri" panose="020F0502020204030204" pitchFamily="34" charset="0"/>
              </a:rPr>
              <a:t>You will need to represent these argument in the town meeting.</a:t>
            </a:r>
          </a:p>
        </p:txBody>
      </p:sp>
      <p:sp>
        <p:nvSpPr>
          <p:cNvPr id="5" name="TextBox 4"/>
          <p:cNvSpPr txBox="1"/>
          <p:nvPr/>
        </p:nvSpPr>
        <p:spPr>
          <a:xfrm>
            <a:off x="776268" y="422364"/>
            <a:ext cx="673582" cy="584775"/>
          </a:xfrm>
          <a:prstGeom prst="rect">
            <a:avLst/>
          </a:prstGeom>
          <a:noFill/>
        </p:spPr>
        <p:txBody>
          <a:bodyPr wrap="none" rtlCol="0">
            <a:spAutoFit/>
          </a:bodyPr>
          <a:lstStyle/>
          <a:p>
            <a:r>
              <a:rPr lang="en-US" sz="3200" dirty="0">
                <a:solidFill>
                  <a:schemeClr val="accent1"/>
                </a:solidFill>
              </a:rPr>
              <a:t>2. </a:t>
            </a:r>
          </a:p>
        </p:txBody>
      </p:sp>
      <p:sp>
        <p:nvSpPr>
          <p:cNvPr id="6" name="Rectangle 5">
            <a:extLst>
              <a:ext uri="{FF2B5EF4-FFF2-40B4-BE49-F238E27FC236}">
                <a16:creationId xmlns:a16="http://schemas.microsoft.com/office/drawing/2014/main" id="{8B367F11-D3D3-476E-974A-29562A3F398E}"/>
              </a:ext>
            </a:extLst>
          </p:cNvPr>
          <p:cNvSpPr/>
          <p:nvPr/>
        </p:nvSpPr>
        <p:spPr>
          <a:xfrm>
            <a:off x="447391" y="2752253"/>
            <a:ext cx="3871112" cy="321398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4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43" y="18621"/>
            <a:ext cx="9604234" cy="6839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969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85" y="96714"/>
            <a:ext cx="4572853" cy="3882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85" y="4081990"/>
            <a:ext cx="9762269" cy="2709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4801822" y="127976"/>
            <a:ext cx="6626389" cy="1933339"/>
            <a:chOff x="4801822" y="127976"/>
            <a:chExt cx="6626389" cy="1933339"/>
          </a:xfrm>
        </p:grpSpPr>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2699" y="127976"/>
              <a:ext cx="3575512" cy="1927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1822" y="127977"/>
              <a:ext cx="1721480" cy="1927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8576" y="127977"/>
              <a:ext cx="1701038" cy="193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9614" y="127977"/>
              <a:ext cx="1650030" cy="1927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0147" y="2158647"/>
            <a:ext cx="3444921" cy="190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5682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4BBA82-AE3B-497F-853A-62CA071DE7AC}"/>
              </a:ext>
            </a:extLst>
          </p:cNvPr>
          <p:cNvPicPr>
            <a:picLocks noChangeAspect="1"/>
          </p:cNvPicPr>
          <p:nvPr/>
        </p:nvPicPr>
        <p:blipFill>
          <a:blip r:embed="rId2"/>
          <a:stretch>
            <a:fillRect/>
          </a:stretch>
        </p:blipFill>
        <p:spPr>
          <a:xfrm>
            <a:off x="666046" y="0"/>
            <a:ext cx="9447568" cy="6858000"/>
          </a:xfrm>
          <a:prstGeom prst="rect">
            <a:avLst/>
          </a:prstGeom>
        </p:spPr>
      </p:pic>
    </p:spTree>
    <p:extLst>
      <p:ext uri="{BB962C8B-B14F-4D97-AF65-F5344CB8AC3E}">
        <p14:creationId xmlns:p14="http://schemas.microsoft.com/office/powerpoint/2010/main" val="4209422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C3714D-9CA1-4386-AD97-FBDDEE5F4C0E}"/>
              </a:ext>
            </a:extLst>
          </p:cNvPr>
          <p:cNvPicPr>
            <a:picLocks noChangeAspect="1"/>
          </p:cNvPicPr>
          <p:nvPr/>
        </p:nvPicPr>
        <p:blipFill>
          <a:blip r:embed="rId2"/>
          <a:stretch>
            <a:fillRect/>
          </a:stretch>
        </p:blipFill>
        <p:spPr>
          <a:xfrm>
            <a:off x="1318472" y="0"/>
            <a:ext cx="9555056" cy="6858000"/>
          </a:xfrm>
          <a:prstGeom prst="rect">
            <a:avLst/>
          </a:prstGeom>
        </p:spPr>
      </p:pic>
    </p:spTree>
    <p:extLst>
      <p:ext uri="{BB962C8B-B14F-4D97-AF65-F5344CB8AC3E}">
        <p14:creationId xmlns:p14="http://schemas.microsoft.com/office/powerpoint/2010/main" val="3400141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C674DD-2131-4640-AFA1-0C4A19BB08D8}"/>
              </a:ext>
            </a:extLst>
          </p:cNvPr>
          <p:cNvSpPr txBox="1">
            <a:spLocks/>
          </p:cNvSpPr>
          <p:nvPr/>
        </p:nvSpPr>
        <p:spPr>
          <a:xfrm>
            <a:off x="321063" y="526407"/>
            <a:ext cx="6478090" cy="704863"/>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3. Communication Materials</a:t>
            </a:r>
          </a:p>
        </p:txBody>
      </p:sp>
      <p:sp>
        <p:nvSpPr>
          <p:cNvPr id="4" name="TextBox 3">
            <a:extLst>
              <a:ext uri="{FF2B5EF4-FFF2-40B4-BE49-F238E27FC236}">
                <a16:creationId xmlns:a16="http://schemas.microsoft.com/office/drawing/2014/main" id="{C1607418-4BF2-4680-AF49-4B66DC9B0DFB}"/>
              </a:ext>
            </a:extLst>
          </p:cNvPr>
          <p:cNvSpPr txBox="1"/>
          <p:nvPr/>
        </p:nvSpPr>
        <p:spPr>
          <a:xfrm>
            <a:off x="805760" y="1638677"/>
            <a:ext cx="8455936" cy="2246769"/>
          </a:xfrm>
          <a:prstGeom prst="rect">
            <a:avLst/>
          </a:prstGeom>
          <a:noFill/>
        </p:spPr>
        <p:txBody>
          <a:bodyPr wrap="square" rtlCol="0">
            <a:spAutoFit/>
          </a:bodyPr>
          <a:lstStyle/>
          <a:p>
            <a:r>
              <a:rPr lang="en-US" sz="2000" dirty="0"/>
              <a:t>You have some examples of various posters, pamphlets, videos and Apps</a:t>
            </a:r>
          </a:p>
          <a:p>
            <a:endParaRPr lang="en-US" sz="2000" dirty="0"/>
          </a:p>
          <a:p>
            <a:r>
              <a:rPr lang="en-US" sz="2000" dirty="0"/>
              <a:t>Are these effective communication materials? </a:t>
            </a:r>
          </a:p>
          <a:p>
            <a:r>
              <a:rPr lang="en-US" sz="2000" dirty="0"/>
              <a:t>Where will you use these or similar materials? </a:t>
            </a:r>
          </a:p>
          <a:p>
            <a:r>
              <a:rPr lang="en-US" sz="2000" dirty="0"/>
              <a:t>Who is the target audience? </a:t>
            </a:r>
          </a:p>
          <a:p>
            <a:r>
              <a:rPr lang="en-US" sz="2000" dirty="0"/>
              <a:t>Do you see a need for such materials for your </a:t>
            </a:r>
            <a:r>
              <a:rPr lang="en-US" sz="2000" dirty="0" err="1"/>
              <a:t>ULL</a:t>
            </a:r>
            <a:r>
              <a:rPr lang="en-US" sz="2000" dirty="0"/>
              <a:t>? </a:t>
            </a:r>
          </a:p>
          <a:p>
            <a:r>
              <a:rPr lang="en-US" sz="2000" dirty="0"/>
              <a:t>What would the content of such materials be? </a:t>
            </a:r>
          </a:p>
        </p:txBody>
      </p:sp>
    </p:spTree>
    <p:extLst>
      <p:ext uri="{BB962C8B-B14F-4D97-AF65-F5344CB8AC3E}">
        <p14:creationId xmlns:p14="http://schemas.microsoft.com/office/powerpoint/2010/main" val="1904161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3" name="Title 1">
            <a:extLst>
              <a:ext uri="{FF2B5EF4-FFF2-40B4-BE49-F238E27FC236}">
                <a16:creationId xmlns:a16="http://schemas.microsoft.com/office/drawing/2014/main" id="{32AD910F-CFA9-4027-8CF7-1205FB171550}"/>
              </a:ext>
            </a:extLst>
          </p:cNvPr>
          <p:cNvSpPr>
            <a:spLocks noGrp="1"/>
          </p:cNvSpPr>
          <p:nvPr>
            <p:ph type="ctrTitle"/>
          </p:nvPr>
        </p:nvSpPr>
        <p:spPr>
          <a:xfrm>
            <a:off x="737523" y="1938749"/>
            <a:ext cx="7766936" cy="704863"/>
          </a:xfrm>
        </p:spPr>
        <p:txBody>
          <a:bodyPr/>
          <a:lstStyle/>
          <a:p>
            <a:r>
              <a:rPr lang="en-US" dirty="0"/>
              <a:t>Think, Pair, Share</a:t>
            </a:r>
          </a:p>
        </p:txBody>
      </p:sp>
      <p:sp>
        <p:nvSpPr>
          <p:cNvPr id="2" name="TextBox 1">
            <a:extLst>
              <a:ext uri="{FF2B5EF4-FFF2-40B4-BE49-F238E27FC236}">
                <a16:creationId xmlns:a16="http://schemas.microsoft.com/office/drawing/2014/main" id="{649DCF21-48EE-4A3C-8C48-620B1981A406}"/>
              </a:ext>
            </a:extLst>
          </p:cNvPr>
          <p:cNvSpPr txBox="1"/>
          <p:nvPr/>
        </p:nvSpPr>
        <p:spPr>
          <a:xfrm>
            <a:off x="619829" y="2681970"/>
            <a:ext cx="9067380" cy="4031873"/>
          </a:xfrm>
          <a:prstGeom prst="rect">
            <a:avLst/>
          </a:prstGeom>
          <a:noFill/>
        </p:spPr>
        <p:txBody>
          <a:bodyPr wrap="square" rtlCol="0">
            <a:spAutoFit/>
          </a:bodyPr>
          <a:lstStyle/>
          <a:p>
            <a:r>
              <a:rPr lang="en-US" sz="3200" dirty="0"/>
              <a:t>1. Why is communicating our work important?</a:t>
            </a:r>
          </a:p>
          <a:p>
            <a:endParaRPr lang="en-US" sz="3200" dirty="0"/>
          </a:p>
          <a:p>
            <a:pPr marL="514350" indent="-514350">
              <a:buAutoNum type="arabicPeriod" startAt="2"/>
            </a:pPr>
            <a:r>
              <a:rPr lang="en-US" sz="3200" dirty="0"/>
              <a:t>Who should we communicate our work to?</a:t>
            </a:r>
          </a:p>
          <a:p>
            <a:pPr marL="514350" indent="-514350">
              <a:buAutoNum type="arabicPeriod" startAt="2"/>
            </a:pPr>
            <a:endParaRPr lang="en-US" sz="3200" dirty="0"/>
          </a:p>
          <a:p>
            <a:pPr marL="514350" indent="-514350">
              <a:buAutoNum type="arabicPeriod" startAt="2"/>
            </a:pPr>
            <a:r>
              <a:rPr lang="en-US" sz="3200" dirty="0"/>
              <a:t>Have you engaged in efforts to communication your research to various audiences?  Who were the audiences? </a:t>
            </a:r>
          </a:p>
          <a:p>
            <a:r>
              <a:rPr lang="en-US" sz="3200" dirty="0"/>
              <a:t>    How did it go? </a:t>
            </a:r>
          </a:p>
        </p:txBody>
      </p:sp>
    </p:spTree>
    <p:extLst>
      <p:ext uri="{BB962C8B-B14F-4D97-AF65-F5344CB8AC3E}">
        <p14:creationId xmlns:p14="http://schemas.microsoft.com/office/powerpoint/2010/main" val="34961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66DC8-E39C-474E-B51C-045A3EA244E8}"/>
              </a:ext>
            </a:extLst>
          </p:cNvPr>
          <p:cNvPicPr>
            <a:picLocks noChangeAspect="1"/>
          </p:cNvPicPr>
          <p:nvPr/>
        </p:nvPicPr>
        <p:blipFill>
          <a:blip r:embed="rId2"/>
          <a:stretch>
            <a:fillRect/>
          </a:stretch>
        </p:blipFill>
        <p:spPr>
          <a:xfrm>
            <a:off x="1050359" y="0"/>
            <a:ext cx="10091281" cy="6858000"/>
          </a:xfrm>
          <a:prstGeom prst="rect">
            <a:avLst/>
          </a:prstGeom>
        </p:spPr>
      </p:pic>
    </p:spTree>
    <p:extLst>
      <p:ext uri="{BB962C8B-B14F-4D97-AF65-F5344CB8AC3E}">
        <p14:creationId xmlns:p14="http://schemas.microsoft.com/office/powerpoint/2010/main" val="2508437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68698A-04DC-4F44-AFB9-3BA10195FC6B}"/>
              </a:ext>
            </a:extLst>
          </p:cNvPr>
          <p:cNvPicPr>
            <a:picLocks noChangeAspect="1"/>
          </p:cNvPicPr>
          <p:nvPr/>
        </p:nvPicPr>
        <p:blipFill>
          <a:blip r:embed="rId2"/>
          <a:stretch>
            <a:fillRect/>
          </a:stretch>
        </p:blipFill>
        <p:spPr>
          <a:xfrm>
            <a:off x="214987" y="0"/>
            <a:ext cx="4664110" cy="6858000"/>
          </a:xfrm>
          <a:prstGeom prst="rect">
            <a:avLst/>
          </a:prstGeom>
        </p:spPr>
      </p:pic>
      <p:pic>
        <p:nvPicPr>
          <p:cNvPr id="3" name="Picture 2">
            <a:extLst>
              <a:ext uri="{FF2B5EF4-FFF2-40B4-BE49-F238E27FC236}">
                <a16:creationId xmlns:a16="http://schemas.microsoft.com/office/drawing/2014/main" id="{47C5AC04-1027-441E-B931-FF2FAA8789F9}"/>
              </a:ext>
            </a:extLst>
          </p:cNvPr>
          <p:cNvPicPr>
            <a:picLocks noChangeAspect="1"/>
          </p:cNvPicPr>
          <p:nvPr/>
        </p:nvPicPr>
        <p:blipFill>
          <a:blip r:embed="rId3"/>
          <a:stretch>
            <a:fillRect/>
          </a:stretch>
        </p:blipFill>
        <p:spPr>
          <a:xfrm>
            <a:off x="5785473" y="0"/>
            <a:ext cx="5817742" cy="6858000"/>
          </a:xfrm>
          <a:prstGeom prst="rect">
            <a:avLst/>
          </a:prstGeom>
        </p:spPr>
      </p:pic>
    </p:spTree>
    <p:extLst>
      <p:ext uri="{BB962C8B-B14F-4D97-AF65-F5344CB8AC3E}">
        <p14:creationId xmlns:p14="http://schemas.microsoft.com/office/powerpoint/2010/main" val="2283598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D5DEDC-64F6-4C0A-8C8E-663048BD2A8C}"/>
              </a:ext>
            </a:extLst>
          </p:cNvPr>
          <p:cNvPicPr>
            <a:picLocks noChangeAspect="1"/>
          </p:cNvPicPr>
          <p:nvPr/>
        </p:nvPicPr>
        <p:blipFill>
          <a:blip r:embed="rId2"/>
          <a:stretch>
            <a:fillRect/>
          </a:stretch>
        </p:blipFill>
        <p:spPr>
          <a:xfrm>
            <a:off x="198186" y="90817"/>
            <a:ext cx="4808380" cy="4353664"/>
          </a:xfrm>
          <a:prstGeom prst="rect">
            <a:avLst/>
          </a:prstGeom>
        </p:spPr>
      </p:pic>
      <p:pic>
        <p:nvPicPr>
          <p:cNvPr id="3" name="Picture 2">
            <a:extLst>
              <a:ext uri="{FF2B5EF4-FFF2-40B4-BE49-F238E27FC236}">
                <a16:creationId xmlns:a16="http://schemas.microsoft.com/office/drawing/2014/main" id="{19E0026A-751B-4421-86E9-575DA6B26EFA}"/>
              </a:ext>
            </a:extLst>
          </p:cNvPr>
          <p:cNvPicPr>
            <a:picLocks noChangeAspect="1"/>
          </p:cNvPicPr>
          <p:nvPr/>
        </p:nvPicPr>
        <p:blipFill>
          <a:blip r:embed="rId3"/>
          <a:stretch>
            <a:fillRect/>
          </a:stretch>
        </p:blipFill>
        <p:spPr>
          <a:xfrm>
            <a:off x="5296276" y="90817"/>
            <a:ext cx="5221633" cy="4368425"/>
          </a:xfrm>
          <a:prstGeom prst="rect">
            <a:avLst/>
          </a:prstGeom>
        </p:spPr>
      </p:pic>
      <p:pic>
        <p:nvPicPr>
          <p:cNvPr id="5" name="Picture 4">
            <a:extLst>
              <a:ext uri="{FF2B5EF4-FFF2-40B4-BE49-F238E27FC236}">
                <a16:creationId xmlns:a16="http://schemas.microsoft.com/office/drawing/2014/main" id="{AC7E2D41-FB8A-4A6D-879A-B50ACD89DFB5}"/>
              </a:ext>
            </a:extLst>
          </p:cNvPr>
          <p:cNvPicPr>
            <a:picLocks noChangeAspect="1"/>
          </p:cNvPicPr>
          <p:nvPr/>
        </p:nvPicPr>
        <p:blipFill>
          <a:blip r:embed="rId4"/>
          <a:stretch>
            <a:fillRect/>
          </a:stretch>
        </p:blipFill>
        <p:spPr>
          <a:xfrm>
            <a:off x="9271590" y="4541059"/>
            <a:ext cx="2920409" cy="2226123"/>
          </a:xfrm>
          <a:prstGeom prst="rect">
            <a:avLst/>
          </a:prstGeom>
        </p:spPr>
      </p:pic>
      <p:pic>
        <p:nvPicPr>
          <p:cNvPr id="6" name="Picture 5">
            <a:extLst>
              <a:ext uri="{FF2B5EF4-FFF2-40B4-BE49-F238E27FC236}">
                <a16:creationId xmlns:a16="http://schemas.microsoft.com/office/drawing/2014/main" id="{CD7DD10A-719B-44C5-9342-3DA90E57BEEF}"/>
              </a:ext>
            </a:extLst>
          </p:cNvPr>
          <p:cNvPicPr>
            <a:picLocks noChangeAspect="1"/>
          </p:cNvPicPr>
          <p:nvPr/>
        </p:nvPicPr>
        <p:blipFill>
          <a:blip r:embed="rId5"/>
          <a:stretch>
            <a:fillRect/>
          </a:stretch>
        </p:blipFill>
        <p:spPr>
          <a:xfrm>
            <a:off x="6346210" y="4543844"/>
            <a:ext cx="2680832" cy="2223338"/>
          </a:xfrm>
          <a:prstGeom prst="rect">
            <a:avLst/>
          </a:prstGeom>
        </p:spPr>
      </p:pic>
      <p:pic>
        <p:nvPicPr>
          <p:cNvPr id="7" name="Picture 6">
            <a:extLst>
              <a:ext uri="{FF2B5EF4-FFF2-40B4-BE49-F238E27FC236}">
                <a16:creationId xmlns:a16="http://schemas.microsoft.com/office/drawing/2014/main" id="{0E07B292-E953-4751-839E-100EAB22FE60}"/>
              </a:ext>
            </a:extLst>
          </p:cNvPr>
          <p:cNvPicPr>
            <a:picLocks noChangeAspect="1"/>
          </p:cNvPicPr>
          <p:nvPr/>
        </p:nvPicPr>
        <p:blipFill>
          <a:blip r:embed="rId6"/>
          <a:stretch>
            <a:fillRect/>
          </a:stretch>
        </p:blipFill>
        <p:spPr>
          <a:xfrm>
            <a:off x="70786" y="4673045"/>
            <a:ext cx="6153150" cy="1962150"/>
          </a:xfrm>
          <a:prstGeom prst="rect">
            <a:avLst/>
          </a:prstGeom>
        </p:spPr>
      </p:pic>
    </p:spTree>
    <p:extLst>
      <p:ext uri="{BB962C8B-B14F-4D97-AF65-F5344CB8AC3E}">
        <p14:creationId xmlns:p14="http://schemas.microsoft.com/office/powerpoint/2010/main" val="3380665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E9B45B-5622-42B8-8F4D-0F22CFAE45DA}"/>
              </a:ext>
            </a:extLst>
          </p:cNvPr>
          <p:cNvPicPr>
            <a:picLocks noChangeAspect="1"/>
          </p:cNvPicPr>
          <p:nvPr/>
        </p:nvPicPr>
        <p:blipFill>
          <a:blip r:embed="rId2"/>
          <a:stretch>
            <a:fillRect/>
          </a:stretch>
        </p:blipFill>
        <p:spPr>
          <a:xfrm>
            <a:off x="371425" y="393404"/>
            <a:ext cx="5306788" cy="3657600"/>
          </a:xfrm>
          <a:prstGeom prst="rect">
            <a:avLst/>
          </a:prstGeom>
        </p:spPr>
      </p:pic>
      <p:pic>
        <p:nvPicPr>
          <p:cNvPr id="3" name="Picture 2">
            <a:extLst>
              <a:ext uri="{FF2B5EF4-FFF2-40B4-BE49-F238E27FC236}">
                <a16:creationId xmlns:a16="http://schemas.microsoft.com/office/drawing/2014/main" id="{735B6F80-78AD-41BC-A7C2-38188743F71F}"/>
              </a:ext>
            </a:extLst>
          </p:cNvPr>
          <p:cNvPicPr>
            <a:picLocks noChangeAspect="1"/>
          </p:cNvPicPr>
          <p:nvPr/>
        </p:nvPicPr>
        <p:blipFill>
          <a:blip r:embed="rId3"/>
          <a:stretch>
            <a:fillRect/>
          </a:stretch>
        </p:blipFill>
        <p:spPr>
          <a:xfrm>
            <a:off x="5971844" y="393404"/>
            <a:ext cx="5259406" cy="3657600"/>
          </a:xfrm>
          <a:prstGeom prst="rect">
            <a:avLst/>
          </a:prstGeom>
        </p:spPr>
      </p:pic>
      <p:pic>
        <p:nvPicPr>
          <p:cNvPr id="4" name="Picture 3">
            <a:extLst>
              <a:ext uri="{FF2B5EF4-FFF2-40B4-BE49-F238E27FC236}">
                <a16:creationId xmlns:a16="http://schemas.microsoft.com/office/drawing/2014/main" id="{64E9863C-F0E6-489F-A844-D6DD7704935F}"/>
              </a:ext>
            </a:extLst>
          </p:cNvPr>
          <p:cNvPicPr>
            <a:picLocks noChangeAspect="1"/>
          </p:cNvPicPr>
          <p:nvPr/>
        </p:nvPicPr>
        <p:blipFill>
          <a:blip r:embed="rId4"/>
          <a:stretch>
            <a:fillRect/>
          </a:stretch>
        </p:blipFill>
        <p:spPr>
          <a:xfrm>
            <a:off x="688982" y="4107444"/>
            <a:ext cx="4233892" cy="2750556"/>
          </a:xfrm>
          <a:prstGeom prst="rect">
            <a:avLst/>
          </a:prstGeom>
        </p:spPr>
      </p:pic>
    </p:spTree>
    <p:extLst>
      <p:ext uri="{BB962C8B-B14F-4D97-AF65-F5344CB8AC3E}">
        <p14:creationId xmlns:p14="http://schemas.microsoft.com/office/powerpoint/2010/main" val="3934408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48DD52-AC28-4846-9519-E53919E21625}"/>
              </a:ext>
            </a:extLst>
          </p:cNvPr>
          <p:cNvPicPr>
            <a:picLocks noChangeAspect="1"/>
          </p:cNvPicPr>
          <p:nvPr/>
        </p:nvPicPr>
        <p:blipFill>
          <a:blip r:embed="rId2"/>
          <a:stretch>
            <a:fillRect/>
          </a:stretch>
        </p:blipFill>
        <p:spPr>
          <a:xfrm>
            <a:off x="482727" y="404037"/>
            <a:ext cx="9073841" cy="6368902"/>
          </a:xfrm>
          <a:prstGeom prst="rect">
            <a:avLst/>
          </a:prstGeom>
        </p:spPr>
      </p:pic>
    </p:spTree>
    <p:extLst>
      <p:ext uri="{BB962C8B-B14F-4D97-AF65-F5344CB8AC3E}">
        <p14:creationId xmlns:p14="http://schemas.microsoft.com/office/powerpoint/2010/main" val="3749265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12022-2E8E-42F7-865B-D73A3955749B}"/>
              </a:ext>
            </a:extLst>
          </p:cNvPr>
          <p:cNvPicPr>
            <a:picLocks noChangeAspect="1"/>
          </p:cNvPicPr>
          <p:nvPr/>
        </p:nvPicPr>
        <p:blipFill>
          <a:blip r:embed="rId2"/>
          <a:stretch>
            <a:fillRect/>
          </a:stretch>
        </p:blipFill>
        <p:spPr>
          <a:xfrm>
            <a:off x="430920" y="101851"/>
            <a:ext cx="7743338" cy="6654297"/>
          </a:xfrm>
          <a:prstGeom prst="rect">
            <a:avLst/>
          </a:prstGeom>
        </p:spPr>
      </p:pic>
      <p:sp>
        <p:nvSpPr>
          <p:cNvPr id="3" name="Rectangle 2">
            <a:extLst>
              <a:ext uri="{FF2B5EF4-FFF2-40B4-BE49-F238E27FC236}">
                <a16:creationId xmlns:a16="http://schemas.microsoft.com/office/drawing/2014/main" id="{630A3D5E-340F-4863-940E-F4D8D1A90259}"/>
              </a:ext>
            </a:extLst>
          </p:cNvPr>
          <p:cNvSpPr/>
          <p:nvPr/>
        </p:nvSpPr>
        <p:spPr>
          <a:xfrm>
            <a:off x="7263896" y="1184750"/>
            <a:ext cx="4928104" cy="2339102"/>
          </a:xfrm>
          <a:prstGeom prst="rect">
            <a:avLst/>
          </a:prstGeom>
        </p:spPr>
        <p:txBody>
          <a:bodyPr wrap="square">
            <a:spAutoFit/>
          </a:bodyPr>
          <a:lstStyle/>
          <a:p>
            <a:pPr algn="just"/>
            <a:r>
              <a:rPr lang="en-US" sz="2000" dirty="0">
                <a:solidFill>
                  <a:srgbClr val="000000"/>
                </a:solidFill>
                <a:latin typeface="Frutiger 55 Roman"/>
              </a:rPr>
              <a:t>UN-HABITAT, </a:t>
            </a:r>
            <a:r>
              <a:rPr lang="en-US" i="1" dirty="0">
                <a:solidFill>
                  <a:srgbClr val="000000"/>
                </a:solidFill>
                <a:latin typeface="Frutiger 55 Roman"/>
              </a:rPr>
              <a:t>Solid Waste Management in the World’s cities</a:t>
            </a:r>
            <a:r>
              <a:rPr lang="en-US" dirty="0">
                <a:solidFill>
                  <a:srgbClr val="000000"/>
                </a:solidFill>
                <a:latin typeface="Frutiger 55 Roman"/>
              </a:rPr>
              <a:t>, Vol. 592 (2010). </a:t>
            </a:r>
          </a:p>
          <a:p>
            <a:pPr algn="just"/>
            <a:endParaRPr lang="en-US" dirty="0">
              <a:solidFill>
                <a:srgbClr val="000000"/>
              </a:solidFill>
              <a:latin typeface="Frutiger 55 Roman"/>
            </a:endParaRPr>
          </a:p>
          <a:p>
            <a:pPr algn="just"/>
            <a:endParaRPr lang="en-US" dirty="0">
              <a:solidFill>
                <a:srgbClr val="000000"/>
              </a:solidFill>
              <a:latin typeface="Frutiger 55 Roman"/>
            </a:endParaRPr>
          </a:p>
          <a:p>
            <a:pPr algn="just"/>
            <a:r>
              <a:rPr lang="en-US" dirty="0">
                <a:solidFill>
                  <a:srgbClr val="000000"/>
                </a:solidFill>
                <a:latin typeface="Frutiger 55 Roman"/>
              </a:rPr>
              <a:t>Eurostat, </a:t>
            </a:r>
            <a:r>
              <a:rPr lang="en-US" i="1" dirty="0">
                <a:solidFill>
                  <a:srgbClr val="000000"/>
                </a:solidFill>
                <a:latin typeface="Frutiger 55 Roman"/>
              </a:rPr>
              <a:t>Municipal waste statistics </a:t>
            </a:r>
            <a:r>
              <a:rPr lang="en-US" dirty="0">
                <a:solidFill>
                  <a:srgbClr val="000000"/>
                </a:solidFill>
                <a:latin typeface="Frutiger 55 Roman"/>
              </a:rPr>
              <a:t>(2017). http://ec.europa.eu/eurostat/statistics-explained/index.php/Municipal_waste_statistics#Main_statistical_findings. </a:t>
            </a:r>
            <a:endParaRPr lang="en-US" dirty="0"/>
          </a:p>
        </p:txBody>
      </p:sp>
      <p:pic>
        <p:nvPicPr>
          <p:cNvPr id="4" name="Picture 3">
            <a:extLst>
              <a:ext uri="{FF2B5EF4-FFF2-40B4-BE49-F238E27FC236}">
                <a16:creationId xmlns:a16="http://schemas.microsoft.com/office/drawing/2014/main" id="{967884D0-C718-4C4F-9141-A7CE7EB52D32}"/>
              </a:ext>
            </a:extLst>
          </p:cNvPr>
          <p:cNvPicPr>
            <a:picLocks noChangeAspect="1"/>
          </p:cNvPicPr>
          <p:nvPr/>
        </p:nvPicPr>
        <p:blipFill>
          <a:blip r:embed="rId3"/>
          <a:stretch>
            <a:fillRect/>
          </a:stretch>
        </p:blipFill>
        <p:spPr>
          <a:xfrm>
            <a:off x="7142241" y="4040372"/>
            <a:ext cx="5049759" cy="2715776"/>
          </a:xfrm>
          <a:prstGeom prst="rect">
            <a:avLst/>
          </a:prstGeom>
        </p:spPr>
      </p:pic>
    </p:spTree>
    <p:extLst>
      <p:ext uri="{BB962C8B-B14F-4D97-AF65-F5344CB8AC3E}">
        <p14:creationId xmlns:p14="http://schemas.microsoft.com/office/powerpoint/2010/main" val="2104662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90258419-21EB-4A82-9BD7-A8F818751EAA}"/>
              </a:ext>
            </a:extLst>
          </p:cNvPr>
          <p:cNvSpPr>
            <a:spLocks noChangeArrowheads="1"/>
          </p:cNvSpPr>
          <p:nvPr/>
        </p:nvSpPr>
        <p:spPr bwMode="auto">
          <a:xfrm>
            <a:off x="335868" y="455807"/>
            <a:ext cx="11520264"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dirty="0">
                <a:hlinkClick r:id="rId2"/>
              </a:rPr>
              <a:t>https://www.watercalculator.org/</a:t>
            </a:r>
            <a:endParaRPr lang="en-US" dirty="0"/>
          </a:p>
          <a:p>
            <a:pPr defTabSz="914400" eaLnBrk="0" fontAlgn="base" hangingPunct="0">
              <a:spcBef>
                <a:spcPct val="0"/>
              </a:spcBef>
              <a:spcAft>
                <a:spcPct val="0"/>
              </a:spcAft>
            </a:pPr>
            <a:r>
              <a:rPr lang="en-US" altLang="en-US" dirty="0">
                <a:solidFill>
                  <a:schemeClr val="tx1">
                    <a:lumMod val="75000"/>
                    <a:lumOff val="25000"/>
                  </a:schemeClr>
                </a:solidFill>
                <a:latin typeface="Arial" panose="020B0604020202020204" pitchFamily="34" charset="0"/>
                <a:hlinkClick r:id="rId3"/>
              </a:rPr>
              <a:t>https://www.calculators.org/health/green.php/</a:t>
            </a:r>
            <a:endParaRPr lang="en-US" altLang="en-US" dirty="0">
              <a:solidFill>
                <a:schemeClr val="tx1">
                  <a:lumMod val="75000"/>
                  <a:lumOff val="25000"/>
                </a:schemeClr>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chemeClr val="tx1">
                    <a:lumMod val="75000"/>
                    <a:lumOff val="25000"/>
                  </a:schemeClr>
                </a:solidFill>
                <a:latin typeface="Arial" panose="020B0604020202020204" pitchFamily="34" charset="0"/>
                <a:hlinkClick r:id="rId4"/>
              </a:rPr>
              <a:t>https://www.itsfresh.com/food-waste-calculator/</a:t>
            </a:r>
            <a:endParaRPr lang="en-US" altLang="en-US" dirty="0">
              <a:solidFill>
                <a:schemeClr val="tx1">
                  <a:lumMod val="75000"/>
                  <a:lumOff val="25000"/>
                </a:schemeClr>
              </a:solidFill>
              <a:latin typeface="Arial" panose="020B0604020202020204" pitchFamily="34" charset="0"/>
            </a:endParaRPr>
          </a:p>
          <a:p>
            <a:r>
              <a:rPr lang="en-US" i="1" dirty="0">
                <a:hlinkClick r:id="rId5"/>
              </a:rPr>
              <a:t>https://www.youtube.com/watch?v=kkHlDL6-Ynk</a:t>
            </a:r>
            <a:endParaRPr lang="en-US" i="1" dirty="0"/>
          </a:p>
          <a:p>
            <a:r>
              <a:rPr lang="en-US" i="1" dirty="0">
                <a:hlinkClick r:id="rId6"/>
              </a:rPr>
              <a:t>http://www.endfoodwastenow.org/index.php/what-you-can-do</a:t>
            </a:r>
            <a:endParaRPr lang="en-US" i="1" dirty="0"/>
          </a:p>
          <a:p>
            <a:r>
              <a:rPr lang="en-US" i="1" dirty="0">
                <a:hlinkClick r:id="rId7"/>
              </a:rPr>
              <a:t>http://eatocracy.cnn.com/2013/01/15/eat-this-list-4-ways-to-combat-food-waste-at-home-andsave-</a:t>
            </a:r>
            <a:endParaRPr lang="en-US" i="1" dirty="0"/>
          </a:p>
          <a:p>
            <a:r>
              <a:rPr lang="en-US" i="1" dirty="0">
                <a:hlinkClick r:id="rId8"/>
              </a:rPr>
              <a:t>http://www.pbs.org/america-revealed/teachers/lesson-plan/8/</a:t>
            </a:r>
            <a:endParaRPr lang="en-US" i="1" dirty="0"/>
          </a:p>
          <a:p>
            <a:r>
              <a:rPr lang="en-US" i="1" dirty="0">
                <a:hlinkClick r:id="rId9"/>
              </a:rPr>
              <a:t>http://www.unep.org/newscentre/default.aspx?DocumentID=2726&amp;ArticleID=9611</a:t>
            </a:r>
            <a:endParaRPr lang="en-US" i="1" dirty="0"/>
          </a:p>
          <a:p>
            <a:r>
              <a:rPr lang="en-US" i="1" dirty="0">
                <a:hlinkClick r:id="rId10"/>
              </a:rPr>
              <a:t>http://www.endfoodwastenow.org</a:t>
            </a:r>
            <a:endParaRPr lang="en-US" i="1" dirty="0"/>
          </a:p>
          <a:p>
            <a:r>
              <a:rPr lang="en-US" i="1" dirty="0">
                <a:hlinkClick r:id="rId9"/>
              </a:rPr>
              <a:t>http://www.unep.org/newscentre/default.aspx?DocumentID=2726&amp;ArticleID=9611</a:t>
            </a:r>
            <a:endParaRPr lang="en-US" i="1" dirty="0"/>
          </a:p>
          <a:p>
            <a:r>
              <a:rPr lang="en-US" i="1" dirty="0">
                <a:hlinkClick r:id="rId11"/>
              </a:rPr>
              <a:t>http://foodwaste.ch/english-version/</a:t>
            </a:r>
            <a:endParaRPr lang="en-US" i="1" dirty="0"/>
          </a:p>
          <a:p>
            <a:r>
              <a:rPr lang="en-US" altLang="en-US" dirty="0">
                <a:solidFill>
                  <a:schemeClr val="tx1">
                    <a:lumMod val="75000"/>
                    <a:lumOff val="25000"/>
                  </a:schemeClr>
                </a:solidFill>
                <a:latin typeface="Arial" panose="020B0604020202020204" pitchFamily="34" charset="0"/>
                <a:hlinkClick r:id="rId12"/>
              </a:rPr>
              <a:t>http://www.fao.org/save-food/resources/keyfindings/en/</a:t>
            </a:r>
            <a:endParaRPr lang="en-US" altLang="en-US" dirty="0">
              <a:solidFill>
                <a:schemeClr val="tx1">
                  <a:lumMod val="75000"/>
                  <a:lumOff val="25000"/>
                </a:schemeClr>
              </a:solidFill>
              <a:latin typeface="Arial" panose="020B0604020202020204" pitchFamily="34" charset="0"/>
            </a:endParaRPr>
          </a:p>
          <a:p>
            <a:r>
              <a:rPr lang="en-US" altLang="en-US" dirty="0">
                <a:solidFill>
                  <a:schemeClr val="tx1">
                    <a:lumMod val="75000"/>
                    <a:lumOff val="25000"/>
                  </a:schemeClr>
                </a:solidFill>
                <a:latin typeface="Arial" panose="020B0604020202020204" pitchFamily="34" charset="0"/>
                <a:hlinkClick r:id="rId13"/>
              </a:rPr>
              <a:t>http://www.fao.org/docrep/018/i3347e/i3347e.pdf</a:t>
            </a:r>
            <a:endParaRPr lang="en-US" altLang="en-US" dirty="0">
              <a:solidFill>
                <a:schemeClr val="tx1">
                  <a:lumMod val="75000"/>
                  <a:lumOff val="25000"/>
                </a:schemeClr>
              </a:solidFill>
              <a:latin typeface="Arial" panose="020B0604020202020204" pitchFamily="34" charset="0"/>
            </a:endParaRPr>
          </a:p>
          <a:p>
            <a:r>
              <a:rPr lang="en-US" altLang="en-US" dirty="0">
                <a:solidFill>
                  <a:schemeClr val="tx1">
                    <a:lumMod val="75000"/>
                    <a:lumOff val="25000"/>
                  </a:schemeClr>
                </a:solidFill>
                <a:latin typeface="Arial" panose="020B0604020202020204" pitchFamily="34" charset="0"/>
                <a:hlinkClick r:id="rId14"/>
              </a:rPr>
              <a:t>http://www.ecpa.eu/with-or-without</a:t>
            </a:r>
            <a:endParaRPr lang="en-US" altLang="en-US" dirty="0">
              <a:solidFill>
                <a:schemeClr val="tx1">
                  <a:lumMod val="75000"/>
                  <a:lumOff val="25000"/>
                </a:schemeClr>
              </a:solidFill>
              <a:latin typeface="Arial" panose="020B0604020202020204" pitchFamily="34" charset="0"/>
            </a:endParaRPr>
          </a:p>
          <a:p>
            <a:r>
              <a:rPr lang="en-US" altLang="en-US" dirty="0">
                <a:solidFill>
                  <a:schemeClr val="tx1">
                    <a:lumMod val="75000"/>
                    <a:lumOff val="25000"/>
                  </a:schemeClr>
                </a:solidFill>
                <a:latin typeface="Arial" panose="020B0604020202020204" pitchFamily="34" charset="0"/>
                <a:hlinkClick r:id="rId15"/>
              </a:rPr>
              <a:t>http://www.foodwastealliance.org/</a:t>
            </a:r>
            <a:endParaRPr lang="en-US" altLang="en-US" dirty="0">
              <a:solidFill>
                <a:schemeClr val="tx1">
                  <a:lumMod val="75000"/>
                  <a:lumOff val="25000"/>
                </a:schemeClr>
              </a:solidFill>
              <a:latin typeface="Arial" panose="020B0604020202020204" pitchFamily="34" charset="0"/>
            </a:endParaRPr>
          </a:p>
          <a:p>
            <a:r>
              <a:rPr lang="en-US" altLang="en-US" dirty="0">
                <a:solidFill>
                  <a:schemeClr val="tx1">
                    <a:lumMod val="75000"/>
                    <a:lumOff val="25000"/>
                  </a:schemeClr>
                </a:solidFill>
                <a:latin typeface="Arial" panose="020B0604020202020204" pitchFamily="34" charset="0"/>
                <a:hlinkClick r:id="rId16"/>
              </a:rPr>
              <a:t>https://www.youtube.com/user/ZeroWasteHome</a:t>
            </a:r>
            <a:endParaRPr lang="en-US" altLang="en-US" dirty="0">
              <a:solidFill>
                <a:schemeClr val="tx1">
                  <a:lumMod val="75000"/>
                  <a:lumOff val="25000"/>
                </a:schemeClr>
              </a:solidFill>
              <a:latin typeface="Arial" panose="020B0604020202020204" pitchFamily="34" charset="0"/>
            </a:endParaRPr>
          </a:p>
          <a:p>
            <a:r>
              <a:rPr lang="en-US" altLang="en-US" dirty="0">
                <a:solidFill>
                  <a:schemeClr val="tx1">
                    <a:lumMod val="75000"/>
                    <a:lumOff val="25000"/>
                  </a:schemeClr>
                </a:solidFill>
                <a:latin typeface="Arial" panose="020B0604020202020204" pitchFamily="34" charset="0"/>
                <a:hlinkClick r:id="rId17"/>
              </a:rPr>
              <a:t>https://www.youtube.com/watch?v=Em_wyEe9pHY</a:t>
            </a:r>
            <a:endParaRPr lang="en-US" altLang="en-US" dirty="0">
              <a:solidFill>
                <a:schemeClr val="tx1">
                  <a:lumMod val="75000"/>
                  <a:lumOff val="25000"/>
                </a:schemeClr>
              </a:solidFill>
              <a:latin typeface="Arial" panose="020B0604020202020204" pitchFamily="34" charset="0"/>
            </a:endParaRPr>
          </a:p>
          <a:p>
            <a:r>
              <a:rPr lang="en-US" altLang="en-US" dirty="0">
                <a:solidFill>
                  <a:schemeClr val="tx1">
                    <a:lumMod val="75000"/>
                    <a:lumOff val="25000"/>
                  </a:schemeClr>
                </a:solidFill>
                <a:latin typeface="Arial" panose="020B0604020202020204" pitchFamily="34" charset="0"/>
                <a:hlinkClick r:id="rId18"/>
              </a:rPr>
              <a:t>https://wwfusfwwarriors.knack.com/food-waste-warriors</a:t>
            </a:r>
            <a:endParaRPr lang="en-US" altLang="en-US" dirty="0">
              <a:solidFill>
                <a:schemeClr val="tx1">
                  <a:lumMod val="75000"/>
                  <a:lumOff val="25000"/>
                </a:schemeClr>
              </a:solidFill>
              <a:latin typeface="Arial" panose="020B0604020202020204" pitchFamily="34" charset="0"/>
            </a:endParaRPr>
          </a:p>
          <a:p>
            <a:r>
              <a:rPr lang="en-US" altLang="en-US" dirty="0">
                <a:solidFill>
                  <a:schemeClr val="tx1">
                    <a:lumMod val="75000"/>
                    <a:lumOff val="25000"/>
                  </a:schemeClr>
                </a:solidFill>
                <a:latin typeface="Arial" panose="020B0604020202020204" pitchFamily="34" charset="0"/>
                <a:hlinkClick r:id="rId19"/>
              </a:rPr>
              <a:t>https://wateruseitwisely.com/kids-activities-and-water-facts/</a:t>
            </a:r>
            <a:endParaRPr lang="en-US" altLang="en-US" dirty="0">
              <a:solidFill>
                <a:schemeClr val="tx1">
                  <a:lumMod val="75000"/>
                  <a:lumOff val="25000"/>
                </a:schemeClr>
              </a:solidFill>
              <a:latin typeface="Arial" panose="020B0604020202020204" pitchFamily="34" charset="0"/>
            </a:endParaRPr>
          </a:p>
          <a:p>
            <a:r>
              <a:rPr lang="en-US" altLang="en-US" dirty="0">
                <a:solidFill>
                  <a:schemeClr val="tx1">
                    <a:lumMod val="75000"/>
                    <a:lumOff val="25000"/>
                  </a:schemeClr>
                </a:solidFill>
                <a:latin typeface="Arial" panose="020B0604020202020204" pitchFamily="34" charset="0"/>
                <a:hlinkClick r:id="rId20"/>
              </a:rPr>
              <a:t>https://wateruseitwisely.com/100-ways-to-conserve/?view=list</a:t>
            </a:r>
            <a:endParaRPr lang="en-US" altLang="en-US" dirty="0">
              <a:solidFill>
                <a:schemeClr val="tx1">
                  <a:lumMod val="75000"/>
                  <a:lumOff val="25000"/>
                </a:schemeClr>
              </a:solidFill>
              <a:latin typeface="Arial" panose="020B0604020202020204" pitchFamily="34" charset="0"/>
            </a:endParaRPr>
          </a:p>
          <a:p>
            <a:r>
              <a:rPr lang="en-US" altLang="en-US" dirty="0">
                <a:solidFill>
                  <a:schemeClr val="tx1">
                    <a:lumMod val="75000"/>
                    <a:lumOff val="25000"/>
                  </a:schemeClr>
                </a:solidFill>
                <a:latin typeface="Arial" panose="020B0604020202020204" pitchFamily="34" charset="0"/>
                <a:hlinkClick r:id="rId21"/>
              </a:rPr>
              <a:t>https://www.seametrics.com/blog/water-conservation-facts/</a:t>
            </a:r>
            <a:endParaRPr lang="en-US" altLang="en-US" dirty="0">
              <a:solidFill>
                <a:schemeClr val="tx1">
                  <a:lumMod val="75000"/>
                  <a:lumOff val="25000"/>
                </a:schemeClr>
              </a:solidFill>
              <a:latin typeface="Arial" panose="020B0604020202020204" pitchFamily="34" charset="0"/>
            </a:endParaRPr>
          </a:p>
          <a:p>
            <a:endParaRPr lang="en-US" altLang="en-US" dirty="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2581743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3" name="Title 1">
            <a:extLst>
              <a:ext uri="{FF2B5EF4-FFF2-40B4-BE49-F238E27FC236}">
                <a16:creationId xmlns:a16="http://schemas.microsoft.com/office/drawing/2014/main" id="{8FC280D6-1FFC-4F44-A47B-F946E61D4D97}"/>
              </a:ext>
            </a:extLst>
          </p:cNvPr>
          <p:cNvSpPr>
            <a:spLocks noGrp="1"/>
          </p:cNvSpPr>
          <p:nvPr>
            <p:ph type="ctrTitle"/>
          </p:nvPr>
        </p:nvSpPr>
        <p:spPr>
          <a:xfrm>
            <a:off x="0" y="1964135"/>
            <a:ext cx="9338985" cy="704863"/>
          </a:xfrm>
        </p:spPr>
        <p:txBody>
          <a:bodyPr/>
          <a:lstStyle/>
          <a:p>
            <a:pPr algn="ctr"/>
            <a:r>
              <a:rPr lang="en-US" dirty="0"/>
              <a:t>Your Communication Plan</a:t>
            </a:r>
          </a:p>
        </p:txBody>
      </p:sp>
      <p:sp>
        <p:nvSpPr>
          <p:cNvPr id="4" name="TextBox 3">
            <a:extLst>
              <a:ext uri="{FF2B5EF4-FFF2-40B4-BE49-F238E27FC236}">
                <a16:creationId xmlns:a16="http://schemas.microsoft.com/office/drawing/2014/main" id="{049BBAC5-1DAF-480B-8DA4-43967614FF13}"/>
              </a:ext>
            </a:extLst>
          </p:cNvPr>
          <p:cNvSpPr txBox="1"/>
          <p:nvPr/>
        </p:nvSpPr>
        <p:spPr>
          <a:xfrm>
            <a:off x="467753" y="2854682"/>
            <a:ext cx="8052204" cy="1938992"/>
          </a:xfrm>
          <a:prstGeom prst="rect">
            <a:avLst/>
          </a:prstGeom>
          <a:noFill/>
        </p:spPr>
        <p:txBody>
          <a:bodyPr wrap="none" rtlCol="0">
            <a:spAutoFit/>
          </a:bodyPr>
          <a:lstStyle/>
          <a:p>
            <a:r>
              <a:rPr lang="en-US" sz="2400" dirty="0"/>
              <a:t>What is your target audience?</a:t>
            </a:r>
          </a:p>
          <a:p>
            <a:endParaRPr lang="en-US" sz="2400" dirty="0"/>
          </a:p>
          <a:p>
            <a:r>
              <a:rPr lang="en-US" sz="2400" dirty="0"/>
              <a:t>How much time can you schedule with them? (logistics)</a:t>
            </a:r>
          </a:p>
          <a:p>
            <a:endParaRPr lang="en-US" sz="2400" dirty="0"/>
          </a:p>
          <a:p>
            <a:r>
              <a:rPr lang="en-US" sz="2400" dirty="0"/>
              <a:t>What would be their preferred media of communication?</a:t>
            </a:r>
          </a:p>
        </p:txBody>
      </p:sp>
      <p:sp>
        <p:nvSpPr>
          <p:cNvPr id="2" name="TextBox 1">
            <a:extLst>
              <a:ext uri="{FF2B5EF4-FFF2-40B4-BE49-F238E27FC236}">
                <a16:creationId xmlns:a16="http://schemas.microsoft.com/office/drawing/2014/main" id="{88AE3BB1-4DE3-455F-8F73-C81F0BE618D0}"/>
              </a:ext>
            </a:extLst>
          </p:cNvPr>
          <p:cNvSpPr txBox="1"/>
          <p:nvPr/>
        </p:nvSpPr>
        <p:spPr>
          <a:xfrm>
            <a:off x="1053026" y="5415457"/>
            <a:ext cx="1238609" cy="523220"/>
          </a:xfrm>
          <a:prstGeom prst="rect">
            <a:avLst/>
          </a:prstGeom>
          <a:noFill/>
        </p:spPr>
        <p:txBody>
          <a:bodyPr wrap="none" rtlCol="0">
            <a:spAutoFit/>
          </a:bodyPr>
          <a:lstStyle/>
          <a:p>
            <a:r>
              <a:rPr lang="en-US" sz="2800" b="1" dirty="0">
                <a:solidFill>
                  <a:srgbClr val="FF0000"/>
                </a:solidFill>
              </a:rPr>
              <a:t>Poster</a:t>
            </a:r>
          </a:p>
        </p:txBody>
      </p:sp>
      <p:sp>
        <p:nvSpPr>
          <p:cNvPr id="7" name="TextBox 6">
            <a:extLst>
              <a:ext uri="{FF2B5EF4-FFF2-40B4-BE49-F238E27FC236}">
                <a16:creationId xmlns:a16="http://schemas.microsoft.com/office/drawing/2014/main" id="{0F30DC15-5ECA-433A-B232-02F430255C11}"/>
              </a:ext>
            </a:extLst>
          </p:cNvPr>
          <p:cNvSpPr txBox="1"/>
          <p:nvPr/>
        </p:nvSpPr>
        <p:spPr>
          <a:xfrm>
            <a:off x="432326" y="6074352"/>
            <a:ext cx="4963218" cy="523220"/>
          </a:xfrm>
          <a:prstGeom prst="rect">
            <a:avLst/>
          </a:prstGeom>
          <a:noFill/>
        </p:spPr>
        <p:txBody>
          <a:bodyPr wrap="none" rtlCol="0">
            <a:spAutoFit/>
          </a:bodyPr>
          <a:lstStyle/>
          <a:p>
            <a:r>
              <a:rPr lang="en-US" sz="2800" b="1" dirty="0">
                <a:solidFill>
                  <a:schemeClr val="accent2"/>
                </a:solidFill>
              </a:rPr>
              <a:t>Reduced waste pocket cards</a:t>
            </a:r>
          </a:p>
        </p:txBody>
      </p:sp>
      <p:sp>
        <p:nvSpPr>
          <p:cNvPr id="8" name="TextBox 7">
            <a:extLst>
              <a:ext uri="{FF2B5EF4-FFF2-40B4-BE49-F238E27FC236}">
                <a16:creationId xmlns:a16="http://schemas.microsoft.com/office/drawing/2014/main" id="{36A2FE21-E56D-4C99-B31B-753320ADBD6C}"/>
              </a:ext>
            </a:extLst>
          </p:cNvPr>
          <p:cNvSpPr txBox="1"/>
          <p:nvPr/>
        </p:nvSpPr>
        <p:spPr>
          <a:xfrm>
            <a:off x="1997691" y="5018172"/>
            <a:ext cx="1829283" cy="523220"/>
          </a:xfrm>
          <a:prstGeom prst="rect">
            <a:avLst/>
          </a:prstGeom>
          <a:noFill/>
        </p:spPr>
        <p:txBody>
          <a:bodyPr wrap="none" rtlCol="0">
            <a:spAutoFit/>
          </a:bodyPr>
          <a:lstStyle/>
          <a:p>
            <a:r>
              <a:rPr lang="en-US" sz="2800" b="1" dirty="0">
                <a:solidFill>
                  <a:srgbClr val="00B0F0"/>
                </a:solidFill>
              </a:rPr>
              <a:t>Workshop</a:t>
            </a:r>
          </a:p>
        </p:txBody>
      </p:sp>
      <p:sp>
        <p:nvSpPr>
          <p:cNvPr id="9" name="TextBox 8">
            <a:extLst>
              <a:ext uri="{FF2B5EF4-FFF2-40B4-BE49-F238E27FC236}">
                <a16:creationId xmlns:a16="http://schemas.microsoft.com/office/drawing/2014/main" id="{EFC7D72E-B3C1-4785-834F-825290F4BA89}"/>
              </a:ext>
            </a:extLst>
          </p:cNvPr>
          <p:cNvSpPr txBox="1"/>
          <p:nvPr/>
        </p:nvSpPr>
        <p:spPr>
          <a:xfrm>
            <a:off x="6895826" y="5043248"/>
            <a:ext cx="1961819" cy="954107"/>
          </a:xfrm>
          <a:prstGeom prst="rect">
            <a:avLst/>
          </a:prstGeom>
          <a:noFill/>
        </p:spPr>
        <p:txBody>
          <a:bodyPr wrap="none" rtlCol="0">
            <a:spAutoFit/>
          </a:bodyPr>
          <a:lstStyle/>
          <a:p>
            <a:pPr algn="ctr"/>
            <a:r>
              <a:rPr lang="en-US" sz="2800" b="1" dirty="0">
                <a:solidFill>
                  <a:srgbClr val="7030A0"/>
                </a:solidFill>
              </a:rPr>
              <a:t>Phone App</a:t>
            </a:r>
          </a:p>
          <a:p>
            <a:pPr algn="ctr"/>
            <a:r>
              <a:rPr lang="en-US" sz="2800" b="1" dirty="0">
                <a:solidFill>
                  <a:srgbClr val="7030A0"/>
                </a:solidFill>
              </a:rPr>
              <a:t>Calculator</a:t>
            </a:r>
          </a:p>
        </p:txBody>
      </p:sp>
      <p:sp>
        <p:nvSpPr>
          <p:cNvPr id="11" name="TextBox 10">
            <a:extLst>
              <a:ext uri="{FF2B5EF4-FFF2-40B4-BE49-F238E27FC236}">
                <a16:creationId xmlns:a16="http://schemas.microsoft.com/office/drawing/2014/main" id="{F3FE277C-8C45-48FD-8B57-094B9AAF2E0B}"/>
              </a:ext>
            </a:extLst>
          </p:cNvPr>
          <p:cNvSpPr txBox="1"/>
          <p:nvPr/>
        </p:nvSpPr>
        <p:spPr>
          <a:xfrm>
            <a:off x="3511328" y="5569631"/>
            <a:ext cx="3285130" cy="523220"/>
          </a:xfrm>
          <a:prstGeom prst="rect">
            <a:avLst/>
          </a:prstGeom>
          <a:noFill/>
        </p:spPr>
        <p:txBody>
          <a:bodyPr wrap="none" rtlCol="0">
            <a:spAutoFit/>
          </a:bodyPr>
          <a:lstStyle/>
          <a:p>
            <a:r>
              <a:rPr lang="en-US" sz="2800" b="1" dirty="0">
                <a:solidFill>
                  <a:srgbClr val="B60C9E"/>
                </a:solidFill>
              </a:rPr>
              <a:t>Teaching Materials</a:t>
            </a:r>
          </a:p>
        </p:txBody>
      </p:sp>
      <p:sp>
        <p:nvSpPr>
          <p:cNvPr id="13" name="TextBox 12">
            <a:extLst>
              <a:ext uri="{FF2B5EF4-FFF2-40B4-BE49-F238E27FC236}">
                <a16:creationId xmlns:a16="http://schemas.microsoft.com/office/drawing/2014/main" id="{083B3EDE-3E01-4DA4-8721-4ED15967FD05}"/>
              </a:ext>
            </a:extLst>
          </p:cNvPr>
          <p:cNvSpPr txBox="1"/>
          <p:nvPr/>
        </p:nvSpPr>
        <p:spPr>
          <a:xfrm>
            <a:off x="5555576" y="6233645"/>
            <a:ext cx="3664208" cy="523220"/>
          </a:xfrm>
          <a:prstGeom prst="rect">
            <a:avLst/>
          </a:prstGeom>
          <a:noFill/>
        </p:spPr>
        <p:txBody>
          <a:bodyPr wrap="none" rtlCol="0">
            <a:spAutoFit/>
          </a:bodyPr>
          <a:lstStyle/>
          <a:p>
            <a:r>
              <a:rPr lang="en-US" sz="2800" b="1" dirty="0">
                <a:solidFill>
                  <a:schemeClr val="tx1">
                    <a:lumMod val="75000"/>
                    <a:lumOff val="25000"/>
                  </a:schemeClr>
                </a:solidFill>
              </a:rPr>
              <a:t>Cost Benefit Analysis</a:t>
            </a:r>
          </a:p>
        </p:txBody>
      </p:sp>
      <p:pic>
        <p:nvPicPr>
          <p:cNvPr id="14" name="Picture 13">
            <a:extLst>
              <a:ext uri="{FF2B5EF4-FFF2-40B4-BE49-F238E27FC236}">
                <a16:creationId xmlns:a16="http://schemas.microsoft.com/office/drawing/2014/main" id="{A4995A59-F052-45C8-9EDF-1D470D72ADD7}"/>
              </a:ext>
            </a:extLst>
          </p:cNvPr>
          <p:cNvPicPr>
            <a:picLocks noChangeAspect="1"/>
          </p:cNvPicPr>
          <p:nvPr/>
        </p:nvPicPr>
        <p:blipFill>
          <a:blip r:embed="rId3"/>
          <a:stretch>
            <a:fillRect/>
          </a:stretch>
        </p:blipFill>
        <p:spPr>
          <a:xfrm>
            <a:off x="8721567" y="1720289"/>
            <a:ext cx="3470433" cy="2571054"/>
          </a:xfrm>
          <a:prstGeom prst="rect">
            <a:avLst/>
          </a:prstGeom>
        </p:spPr>
      </p:pic>
    </p:spTree>
    <p:extLst>
      <p:ext uri="{BB962C8B-B14F-4D97-AF65-F5344CB8AC3E}">
        <p14:creationId xmlns:p14="http://schemas.microsoft.com/office/powerpoint/2010/main" val="3753836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18" name="Title 1">
            <a:extLst>
              <a:ext uri="{FF2B5EF4-FFF2-40B4-BE49-F238E27FC236}">
                <a16:creationId xmlns:a16="http://schemas.microsoft.com/office/drawing/2014/main" id="{1C17D240-A02A-47CB-9ED8-8CFACB886865}"/>
              </a:ext>
            </a:extLst>
          </p:cNvPr>
          <p:cNvSpPr>
            <a:spLocks noGrp="1"/>
          </p:cNvSpPr>
          <p:nvPr>
            <p:ph type="ctrTitle"/>
          </p:nvPr>
        </p:nvSpPr>
        <p:spPr>
          <a:xfrm>
            <a:off x="547399" y="1993069"/>
            <a:ext cx="9338985" cy="704863"/>
          </a:xfrm>
        </p:spPr>
        <p:txBody>
          <a:bodyPr/>
          <a:lstStyle/>
          <a:p>
            <a:pPr algn="ctr"/>
            <a:r>
              <a:rPr lang="en-US" dirty="0"/>
              <a:t>Resources</a:t>
            </a:r>
          </a:p>
        </p:txBody>
      </p:sp>
      <p:sp>
        <p:nvSpPr>
          <p:cNvPr id="21" name="Rectangle 20">
            <a:extLst>
              <a:ext uri="{FF2B5EF4-FFF2-40B4-BE49-F238E27FC236}">
                <a16:creationId xmlns:a16="http://schemas.microsoft.com/office/drawing/2014/main" id="{9D1ABB9C-352A-404C-BDB3-6F3BC364E6A4}"/>
              </a:ext>
            </a:extLst>
          </p:cNvPr>
          <p:cNvSpPr/>
          <p:nvPr/>
        </p:nvSpPr>
        <p:spPr>
          <a:xfrm>
            <a:off x="968721" y="2899590"/>
            <a:ext cx="4031873" cy="369332"/>
          </a:xfrm>
          <a:prstGeom prst="rect">
            <a:avLst/>
          </a:prstGeom>
        </p:spPr>
        <p:txBody>
          <a:bodyPr wrap="none">
            <a:spAutoFit/>
          </a:bodyPr>
          <a:lstStyle/>
          <a:p>
            <a:r>
              <a:rPr lang="en-US" dirty="0"/>
              <a:t>https://waste4think.eu/ecosolutions</a:t>
            </a:r>
          </a:p>
        </p:txBody>
      </p:sp>
    </p:spTree>
    <p:extLst>
      <p:ext uri="{BB962C8B-B14F-4D97-AF65-F5344CB8AC3E}">
        <p14:creationId xmlns:p14="http://schemas.microsoft.com/office/powerpoint/2010/main" val="33544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3" name="Title 1">
            <a:extLst>
              <a:ext uri="{FF2B5EF4-FFF2-40B4-BE49-F238E27FC236}">
                <a16:creationId xmlns:a16="http://schemas.microsoft.com/office/drawing/2014/main" id="{8FC280D6-1FFC-4F44-A47B-F946E61D4D97}"/>
              </a:ext>
            </a:extLst>
          </p:cNvPr>
          <p:cNvSpPr>
            <a:spLocks noGrp="1"/>
          </p:cNvSpPr>
          <p:nvPr>
            <p:ph type="ctrTitle"/>
          </p:nvPr>
        </p:nvSpPr>
        <p:spPr>
          <a:xfrm>
            <a:off x="737522" y="1938749"/>
            <a:ext cx="8714295" cy="704863"/>
          </a:xfrm>
        </p:spPr>
        <p:txBody>
          <a:bodyPr/>
          <a:lstStyle/>
          <a:p>
            <a:r>
              <a:rPr lang="en-US" dirty="0"/>
              <a:t>Effective Communication</a:t>
            </a:r>
          </a:p>
        </p:txBody>
      </p:sp>
      <p:pic>
        <p:nvPicPr>
          <p:cNvPr id="2" name="Picture 1">
            <a:extLst>
              <a:ext uri="{FF2B5EF4-FFF2-40B4-BE49-F238E27FC236}">
                <a16:creationId xmlns:a16="http://schemas.microsoft.com/office/drawing/2014/main" id="{1BA1A25B-3616-403C-B953-5304AB154493}"/>
              </a:ext>
            </a:extLst>
          </p:cNvPr>
          <p:cNvPicPr>
            <a:picLocks noChangeAspect="1"/>
          </p:cNvPicPr>
          <p:nvPr/>
        </p:nvPicPr>
        <p:blipFill>
          <a:blip r:embed="rId3"/>
          <a:stretch>
            <a:fillRect/>
          </a:stretch>
        </p:blipFill>
        <p:spPr>
          <a:xfrm>
            <a:off x="1371264" y="2761843"/>
            <a:ext cx="6659159" cy="4096157"/>
          </a:xfrm>
          <a:prstGeom prst="rect">
            <a:avLst/>
          </a:prstGeom>
        </p:spPr>
      </p:pic>
    </p:spTree>
    <p:extLst>
      <p:ext uri="{BB962C8B-B14F-4D97-AF65-F5344CB8AC3E}">
        <p14:creationId xmlns:p14="http://schemas.microsoft.com/office/powerpoint/2010/main" val="366322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3" name="Title 1">
            <a:extLst>
              <a:ext uri="{FF2B5EF4-FFF2-40B4-BE49-F238E27FC236}">
                <a16:creationId xmlns:a16="http://schemas.microsoft.com/office/drawing/2014/main" id="{8FC280D6-1FFC-4F44-A47B-F946E61D4D97}"/>
              </a:ext>
            </a:extLst>
          </p:cNvPr>
          <p:cNvSpPr>
            <a:spLocks noGrp="1"/>
          </p:cNvSpPr>
          <p:nvPr>
            <p:ph type="ctrTitle"/>
          </p:nvPr>
        </p:nvSpPr>
        <p:spPr>
          <a:xfrm>
            <a:off x="791843" y="1929695"/>
            <a:ext cx="8714295" cy="704863"/>
          </a:xfrm>
        </p:spPr>
        <p:txBody>
          <a:bodyPr/>
          <a:lstStyle/>
          <a:p>
            <a:pPr algn="ctr"/>
            <a:r>
              <a:rPr lang="en-US" dirty="0"/>
              <a:t>Effective Communication</a:t>
            </a:r>
          </a:p>
        </p:txBody>
      </p:sp>
      <p:pic>
        <p:nvPicPr>
          <p:cNvPr id="2" name="Picture 1">
            <a:extLst>
              <a:ext uri="{FF2B5EF4-FFF2-40B4-BE49-F238E27FC236}">
                <a16:creationId xmlns:a16="http://schemas.microsoft.com/office/drawing/2014/main" id="{6399C153-57C0-431D-AE96-58448530CAB1}"/>
              </a:ext>
            </a:extLst>
          </p:cNvPr>
          <p:cNvPicPr>
            <a:picLocks noChangeAspect="1"/>
          </p:cNvPicPr>
          <p:nvPr/>
        </p:nvPicPr>
        <p:blipFill>
          <a:blip r:embed="rId3"/>
          <a:stretch>
            <a:fillRect/>
          </a:stretch>
        </p:blipFill>
        <p:spPr>
          <a:xfrm>
            <a:off x="1875246" y="2634558"/>
            <a:ext cx="6309087" cy="4237802"/>
          </a:xfrm>
          <a:prstGeom prst="rect">
            <a:avLst/>
          </a:prstGeom>
        </p:spPr>
      </p:pic>
      <p:pic>
        <p:nvPicPr>
          <p:cNvPr id="4" name="Picture 3">
            <a:extLst>
              <a:ext uri="{FF2B5EF4-FFF2-40B4-BE49-F238E27FC236}">
                <a16:creationId xmlns:a16="http://schemas.microsoft.com/office/drawing/2014/main" id="{CC13D9C0-4502-4577-8973-C8BD8BB5A32E}"/>
              </a:ext>
            </a:extLst>
          </p:cNvPr>
          <p:cNvPicPr>
            <a:picLocks noChangeAspect="1"/>
          </p:cNvPicPr>
          <p:nvPr/>
        </p:nvPicPr>
        <p:blipFill>
          <a:blip r:embed="rId4"/>
          <a:stretch>
            <a:fillRect/>
          </a:stretch>
        </p:blipFill>
        <p:spPr>
          <a:xfrm>
            <a:off x="2211326" y="2537137"/>
            <a:ext cx="5619919" cy="4318374"/>
          </a:xfrm>
          <a:prstGeom prst="rect">
            <a:avLst/>
          </a:prstGeom>
        </p:spPr>
      </p:pic>
    </p:spTree>
    <p:extLst>
      <p:ext uri="{BB962C8B-B14F-4D97-AF65-F5344CB8AC3E}">
        <p14:creationId xmlns:p14="http://schemas.microsoft.com/office/powerpoint/2010/main" val="346356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3" name="Title 1">
            <a:extLst>
              <a:ext uri="{FF2B5EF4-FFF2-40B4-BE49-F238E27FC236}">
                <a16:creationId xmlns:a16="http://schemas.microsoft.com/office/drawing/2014/main" id="{8FC280D6-1FFC-4F44-A47B-F946E61D4D97}"/>
              </a:ext>
            </a:extLst>
          </p:cNvPr>
          <p:cNvSpPr>
            <a:spLocks noGrp="1"/>
          </p:cNvSpPr>
          <p:nvPr>
            <p:ph type="ctrTitle"/>
          </p:nvPr>
        </p:nvSpPr>
        <p:spPr>
          <a:xfrm>
            <a:off x="837111" y="1938749"/>
            <a:ext cx="8714295" cy="704863"/>
          </a:xfrm>
        </p:spPr>
        <p:txBody>
          <a:bodyPr/>
          <a:lstStyle/>
          <a:p>
            <a:pPr algn="ctr"/>
            <a:r>
              <a:rPr lang="en-US" dirty="0"/>
              <a:t>Effective Communication</a:t>
            </a:r>
          </a:p>
        </p:txBody>
      </p:sp>
      <p:pic>
        <p:nvPicPr>
          <p:cNvPr id="2" name="Picture 1">
            <a:extLst>
              <a:ext uri="{FF2B5EF4-FFF2-40B4-BE49-F238E27FC236}">
                <a16:creationId xmlns:a16="http://schemas.microsoft.com/office/drawing/2014/main" id="{9ACA83E7-CB25-4A15-9DB8-AEB383F7F20C}"/>
              </a:ext>
            </a:extLst>
          </p:cNvPr>
          <p:cNvPicPr>
            <a:picLocks noChangeAspect="1"/>
          </p:cNvPicPr>
          <p:nvPr/>
        </p:nvPicPr>
        <p:blipFill>
          <a:blip r:embed="rId3"/>
          <a:stretch>
            <a:fillRect/>
          </a:stretch>
        </p:blipFill>
        <p:spPr>
          <a:xfrm>
            <a:off x="413132" y="2612326"/>
            <a:ext cx="8459264" cy="4245674"/>
          </a:xfrm>
          <a:prstGeom prst="rect">
            <a:avLst/>
          </a:prstGeom>
        </p:spPr>
      </p:pic>
    </p:spTree>
    <p:extLst>
      <p:ext uri="{BB962C8B-B14F-4D97-AF65-F5344CB8AC3E}">
        <p14:creationId xmlns:p14="http://schemas.microsoft.com/office/powerpoint/2010/main" val="715285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3" name="Title 1">
            <a:extLst>
              <a:ext uri="{FF2B5EF4-FFF2-40B4-BE49-F238E27FC236}">
                <a16:creationId xmlns:a16="http://schemas.microsoft.com/office/drawing/2014/main" id="{8FC280D6-1FFC-4F44-A47B-F946E61D4D97}"/>
              </a:ext>
            </a:extLst>
          </p:cNvPr>
          <p:cNvSpPr>
            <a:spLocks noGrp="1"/>
          </p:cNvSpPr>
          <p:nvPr>
            <p:ph type="ctrTitle"/>
          </p:nvPr>
        </p:nvSpPr>
        <p:spPr>
          <a:xfrm>
            <a:off x="819004" y="1938749"/>
            <a:ext cx="8714295" cy="704863"/>
          </a:xfrm>
        </p:spPr>
        <p:txBody>
          <a:bodyPr/>
          <a:lstStyle/>
          <a:p>
            <a:pPr algn="ctr"/>
            <a:r>
              <a:rPr lang="en-US" dirty="0"/>
              <a:t>Effective Communication</a:t>
            </a:r>
          </a:p>
        </p:txBody>
      </p:sp>
      <p:pic>
        <p:nvPicPr>
          <p:cNvPr id="2" name="Picture 1">
            <a:extLst>
              <a:ext uri="{FF2B5EF4-FFF2-40B4-BE49-F238E27FC236}">
                <a16:creationId xmlns:a16="http://schemas.microsoft.com/office/drawing/2014/main" id="{C79F12EC-9478-41D9-A2FF-2D336296A516}"/>
              </a:ext>
            </a:extLst>
          </p:cNvPr>
          <p:cNvPicPr>
            <a:picLocks noChangeAspect="1"/>
          </p:cNvPicPr>
          <p:nvPr/>
        </p:nvPicPr>
        <p:blipFill>
          <a:blip r:embed="rId3"/>
          <a:stretch>
            <a:fillRect/>
          </a:stretch>
        </p:blipFill>
        <p:spPr>
          <a:xfrm>
            <a:off x="510578" y="2643612"/>
            <a:ext cx="9556875" cy="4211899"/>
          </a:xfrm>
          <a:prstGeom prst="rect">
            <a:avLst/>
          </a:prstGeom>
        </p:spPr>
      </p:pic>
    </p:spTree>
    <p:extLst>
      <p:ext uri="{BB962C8B-B14F-4D97-AF65-F5344CB8AC3E}">
        <p14:creationId xmlns:p14="http://schemas.microsoft.com/office/powerpoint/2010/main" val="82492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713AD-3230-4C81-BC5D-D44038D91B5A}"/>
              </a:ext>
            </a:extLst>
          </p:cNvPr>
          <p:cNvPicPr>
            <a:picLocks noChangeAspect="1"/>
          </p:cNvPicPr>
          <p:nvPr/>
        </p:nvPicPr>
        <p:blipFill>
          <a:blip r:embed="rId2"/>
          <a:stretch>
            <a:fillRect/>
          </a:stretch>
        </p:blipFill>
        <p:spPr>
          <a:xfrm>
            <a:off x="0" y="2489"/>
            <a:ext cx="12192000" cy="1707779"/>
          </a:xfrm>
          <a:prstGeom prst="rect">
            <a:avLst/>
          </a:prstGeom>
        </p:spPr>
      </p:pic>
      <p:sp>
        <p:nvSpPr>
          <p:cNvPr id="3" name="Title 1">
            <a:extLst>
              <a:ext uri="{FF2B5EF4-FFF2-40B4-BE49-F238E27FC236}">
                <a16:creationId xmlns:a16="http://schemas.microsoft.com/office/drawing/2014/main" id="{8FC280D6-1FFC-4F44-A47B-F946E61D4D97}"/>
              </a:ext>
            </a:extLst>
          </p:cNvPr>
          <p:cNvSpPr>
            <a:spLocks noGrp="1"/>
          </p:cNvSpPr>
          <p:nvPr>
            <p:ph type="ctrTitle"/>
          </p:nvPr>
        </p:nvSpPr>
        <p:spPr>
          <a:xfrm>
            <a:off x="737522" y="1938749"/>
            <a:ext cx="8714295" cy="704863"/>
          </a:xfrm>
        </p:spPr>
        <p:txBody>
          <a:bodyPr/>
          <a:lstStyle/>
          <a:p>
            <a:r>
              <a:rPr lang="en-US" dirty="0"/>
              <a:t>Some Interesting Facts</a:t>
            </a:r>
          </a:p>
        </p:txBody>
      </p:sp>
      <p:pic>
        <p:nvPicPr>
          <p:cNvPr id="4" name="Picture 3">
            <a:extLst>
              <a:ext uri="{FF2B5EF4-FFF2-40B4-BE49-F238E27FC236}">
                <a16:creationId xmlns:a16="http://schemas.microsoft.com/office/drawing/2014/main" id="{14064D60-2351-4AE2-86D0-BF141F63C3BE}"/>
              </a:ext>
            </a:extLst>
          </p:cNvPr>
          <p:cNvPicPr>
            <a:picLocks noChangeAspect="1"/>
          </p:cNvPicPr>
          <p:nvPr/>
        </p:nvPicPr>
        <p:blipFill>
          <a:blip r:embed="rId3"/>
          <a:stretch>
            <a:fillRect/>
          </a:stretch>
        </p:blipFill>
        <p:spPr>
          <a:xfrm>
            <a:off x="544716" y="2872093"/>
            <a:ext cx="7010400" cy="476250"/>
          </a:xfrm>
          <a:prstGeom prst="rect">
            <a:avLst/>
          </a:prstGeom>
        </p:spPr>
      </p:pic>
      <p:sp>
        <p:nvSpPr>
          <p:cNvPr id="2" name="Rectangle 1">
            <a:extLst>
              <a:ext uri="{FF2B5EF4-FFF2-40B4-BE49-F238E27FC236}">
                <a16:creationId xmlns:a16="http://schemas.microsoft.com/office/drawing/2014/main" id="{DF5627DC-1997-4AC6-85FF-EBDB83786D60}"/>
              </a:ext>
            </a:extLst>
          </p:cNvPr>
          <p:cNvSpPr/>
          <p:nvPr/>
        </p:nvSpPr>
        <p:spPr>
          <a:xfrm>
            <a:off x="5975287" y="2872093"/>
            <a:ext cx="1195058" cy="323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35272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8250</TotalTime>
  <Words>1600</Words>
  <Application>Microsoft Office PowerPoint</Application>
  <PresentationFormat>Widescreen</PresentationFormat>
  <Paragraphs>167</Paragraphs>
  <Slides>48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Calibri,Bold</vt:lpstr>
      <vt:lpstr>Frutiger 55 Roman</vt:lpstr>
      <vt:lpstr>Trebuchet MS</vt:lpstr>
      <vt:lpstr>Wingdings 3</vt:lpstr>
      <vt:lpstr>Facet</vt:lpstr>
      <vt:lpstr>WP7- Communication, Education and Outreach</vt:lpstr>
      <vt:lpstr>PowerPoint Presentation</vt:lpstr>
      <vt:lpstr>PowerPoint Presentation</vt:lpstr>
      <vt:lpstr>Think, Pair, Share</vt:lpstr>
      <vt:lpstr>Effective Communication</vt:lpstr>
      <vt:lpstr>Effective Communication</vt:lpstr>
      <vt:lpstr>Effective Communication</vt:lpstr>
      <vt:lpstr>Effective Communication</vt:lpstr>
      <vt:lpstr>Some Interesting Facts</vt:lpstr>
      <vt:lpstr>PowerPoint Presentation</vt:lpstr>
      <vt:lpstr>PowerPoint Presentation</vt:lpstr>
      <vt:lpstr>ULL Network Mapping</vt:lpstr>
      <vt:lpstr>Define your Message(s)</vt:lpstr>
      <vt:lpstr>Message Box</vt:lpstr>
      <vt:lpstr>Activity Examples</vt:lpstr>
      <vt:lpstr>Your Communication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Communication Plan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and Dissemination</dc:title>
  <dc:creator>Adina</dc:creator>
  <cp:lastModifiedBy>Adina</cp:lastModifiedBy>
  <cp:revision>64</cp:revision>
  <cp:lastPrinted>2019-09-17T23:52:28Z</cp:lastPrinted>
  <dcterms:created xsi:type="dcterms:W3CDTF">2019-09-12T20:09:16Z</dcterms:created>
  <dcterms:modified xsi:type="dcterms:W3CDTF">2019-09-27T19:48:10Z</dcterms:modified>
</cp:coreProperties>
</file>