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341" r:id="rId3"/>
    <p:sldId id="344" r:id="rId4"/>
    <p:sldId id="342" r:id="rId5"/>
    <p:sldId id="348" r:id="rId6"/>
    <p:sldId id="334" r:id="rId7"/>
    <p:sldId id="346" r:id="rId8"/>
    <p:sldId id="347" r:id="rId9"/>
    <p:sldId id="349" r:id="rId10"/>
    <p:sldId id="345" r:id="rId11"/>
    <p:sldId id="343" r:id="rId12"/>
    <p:sldId id="274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307CE-706B-4E2B-8A96-17B94A835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271446-8334-4ECA-89EA-315252C4F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6EE11D-EBE1-4AA4-B720-A1743A652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C6EFE4-141F-415E-BB9C-8A31314F3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CB4D1A-992A-4645-A9A5-2863E4525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8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BFA9F3-6BD8-4CCC-86E7-CFE0EB71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4FE016-2AD8-482D-A65B-EC4F74823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6950A0-6822-4C50-BED4-83DDBFCFF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0554D9-6C8F-45D3-BE75-F1965BBC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CC3A41-CED8-43CD-AB25-048EBC59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11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C537150-6EBF-4559-8A98-79ACF25C0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7AC8E9-6837-4024-B424-C35B82A61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22703F-2FFF-4BE6-BA32-4F413B2D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532B6C-00C4-44C1-A3DE-0CF3FA155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DC359A-C98A-45DE-8B29-FDD82840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05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935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2A4B9F-6DFC-4BC3-96EF-5D616062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0EC29-4BAA-4924-97CA-57EC8BB7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CE7839-BA5A-4A39-9E84-07053DFC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705E18-30D6-4CC8-8097-C2FFF38E5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CD02E7-5552-461F-A58D-20610980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671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51E1D-BFF0-441C-B56C-FE90E57D2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364B53-0655-4463-9171-D6378B98B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187943-300F-4040-8EDC-4DBDC4449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D41B0C-40E6-48D5-9AD7-7D8E6FA1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3DC7446-B742-4032-8617-FBA359B4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962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4CA24-5C09-4E0D-A474-53F38CD7C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8FE323-CAC9-4B4C-A996-A9B24F685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D808DCB-3DE1-42EB-B210-BCE9E5DEC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FB85EC-07D6-4CFA-846C-8B05ED99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FB4EA6-1FC9-4DA5-808D-CFD77089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D13A3C-6995-487A-8099-91D1228B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32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E1B15-3B5C-4DB9-9534-16ED7649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4A5179-34E0-497D-B410-FC1A75D91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E4D51-7543-41E8-85E9-D87B1B441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07975B5-45DE-4E80-AAD5-C105267E2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FB7F5FB-B0DB-438A-9154-F07A2B3C8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34F09CA-0D31-44E0-AAD1-C15092D32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8E7EEF-3746-4614-B4BA-E2533F43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FC6823-66FD-4B02-A0EC-8FA5E4F3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2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EBA2F-A37E-47F4-AFA7-FBE34065E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8E9F0E-99AF-4CC1-BAA1-F9CFBB28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48B8AB-8A9B-4D42-8F6B-2516BDFC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2C3C8E5-F3F7-414B-A5BB-EE5B33858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9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F1C510-577A-407A-8FB8-EA5126EF9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8AA732-C9C6-42DB-8813-CC1B7791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A584D5-998B-486C-8E04-4E0E59E56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850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AD263-8833-415F-9683-D2A19CB62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D6B0E0-1466-404E-92D2-8E660DA9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81CA86-310E-4C70-86A0-A9F88994C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3AECF3-DF1F-4958-A4AE-562307F3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BB2897-F00F-49E6-B58C-7A433B42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1A347E-3ECC-44D0-9C29-6F4E477B4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3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385B4B-522A-43FB-AE8C-E7991334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A29519-093E-4B39-955F-74DB17AC8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3FF24A-F1A7-4AA5-AC89-E56F82C44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9D84A6-57E1-4453-A6D6-0127E2B2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020DFC-9D48-4034-9C74-37F8AA512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793DEB-5E59-434B-B01F-A637F497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5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2947F00-718A-4ACE-804E-F376E3D7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8C2282-3655-40A6-949D-D370604E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BA27A55-D91C-4D6C-91B7-AFA68F83D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6A89-129E-4947-9E2B-627C306C1788}" type="datetimeFigureOut">
              <a:rPr lang="pt-BR" smtClean="0"/>
              <a:t>02/05/2019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F7DEA7-3A61-4991-9BE7-AC3D8AE46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D7B933-E962-4F1F-96BB-B5A9147AE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55D26-CB05-44FF-9F19-F1A14573DB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96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bett.pro.br/introds.pdf" TargetMode="External"/><Relationship Id="rId2" Type="http://schemas.openxmlformats.org/officeDocument/2006/relationships/hyperlink" Target="https://cloud.anylogi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eesystems.com/resources/help/v1-8/default.htm#03-BuildingModels/1.ModelBuildingTutorial.htm%3FTocPath%3DGetting%2520started%7C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ester.dalpoz\Dropbox\Urban%20Living%20Lab%20-%20Pipeline\Reuni&#245;es\_anchor_1','_com_1" TargetMode="External"/><Relationship Id="rId7" Type="http://schemas.openxmlformats.org/officeDocument/2006/relationships/hyperlink" Target="file:///C:\Users\ester.dalpoz\Dropbox\Urban%20Living%20Lab%20-%20Pipeline\Reuni&#245;es\_anchor_3','_com_3" TargetMode="External"/><Relationship Id="rId2" Type="http://schemas.openxmlformats.org/officeDocument/2006/relationships/hyperlink" Target="#_msocom_1"/><Relationship Id="rId1" Type="http://schemas.openxmlformats.org/officeDocument/2006/relationships/slideLayout" Target="../slideLayouts/slideLayout2.xml"/><Relationship Id="rId6" Type="http://schemas.openxmlformats.org/officeDocument/2006/relationships/hyperlink" Target="#_msocom_3"/><Relationship Id="rId5" Type="http://schemas.openxmlformats.org/officeDocument/2006/relationships/hyperlink" Target="file:///C:\Users\ester.dalpoz\Dropbox\Urban%20Living%20Lab%20-%20Pipeline\Reuni&#245;es\_anchor_2','_com_2" TargetMode="External"/><Relationship Id="rId4" Type="http://schemas.openxmlformats.org/officeDocument/2006/relationships/hyperlink" Target="#_msocom_2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3915" y="715764"/>
            <a:ext cx="9823848" cy="1333898"/>
          </a:xfrm>
        </p:spPr>
        <p:txBody>
          <a:bodyPr>
            <a:normAutofit fontScale="90000"/>
          </a:bodyPr>
          <a:lstStyle/>
          <a:p>
            <a:r>
              <a:rPr lang="pt-B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São Paulo </a:t>
            </a:r>
            <a:r>
              <a:rPr lang="pt-BR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Urban</a:t>
            </a:r>
            <a:r>
              <a:rPr lang="pt-B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Living </a:t>
            </a:r>
            <a:r>
              <a:rPr lang="pt-BR" sz="2000" b="1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Lab</a:t>
            </a:r>
            <a:br>
              <a:rPr lang="pt-B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Brasil</a:t>
            </a:r>
            <a:br>
              <a:rPr lang="pt-B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pt-B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FAPESP/</a:t>
            </a:r>
            <a:r>
              <a:rPr lang="pt-B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Belmont</a:t>
            </a:r>
            <a:r>
              <a:rPr lang="pt-B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Forum</a:t>
            </a:r>
            <a:br>
              <a:rPr lang="pt-B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pt-B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pt-B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Sustainable</a:t>
            </a:r>
            <a:r>
              <a:rPr lang="pt-B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pt-B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Urban</a:t>
            </a:r>
            <a:r>
              <a:rPr lang="pt-B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Global </a:t>
            </a:r>
            <a:r>
              <a:rPr lang="pt-B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Initiative</a:t>
            </a:r>
            <a:br>
              <a:rPr lang="pt-BR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pt-BR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6542" y="2769594"/>
            <a:ext cx="9144000" cy="2112962"/>
          </a:xfrm>
        </p:spPr>
        <p:txBody>
          <a:bodyPr>
            <a:noAutofit/>
          </a:bodyPr>
          <a:lstStyle/>
          <a:p>
            <a:r>
              <a:rPr lang="pt-BR" sz="2800" b="1" dirty="0"/>
              <a:t>FEW Project </a:t>
            </a:r>
            <a:r>
              <a:rPr lang="pt-BR" sz="2800" b="1" dirty="0" err="1"/>
              <a:t>Updates</a:t>
            </a:r>
            <a:r>
              <a:rPr lang="pt-BR" sz="2800" b="1" dirty="0"/>
              <a:t>  </a:t>
            </a:r>
          </a:p>
          <a:p>
            <a:r>
              <a:rPr lang="pt-BR" sz="2800" b="1" dirty="0"/>
              <a:t>May, 2nd</a:t>
            </a:r>
          </a:p>
          <a:p>
            <a:r>
              <a:rPr lang="pt-BR" sz="1800" b="1" dirty="0"/>
              <a:t> 2019</a:t>
            </a:r>
          </a:p>
          <a:p>
            <a:r>
              <a:rPr lang="pt-BR" sz="1800" b="1" dirty="0"/>
              <a:t>Ester Dal </a:t>
            </a:r>
            <a:r>
              <a:rPr lang="pt-BR" sz="1800" b="1" dirty="0" err="1"/>
              <a:t>Poz</a:t>
            </a:r>
            <a:endParaRPr lang="pt-BR" sz="1800" b="1" dirty="0"/>
          </a:p>
          <a:p>
            <a:br>
              <a:rPr lang="pt-BR" sz="2000" b="1" dirty="0"/>
            </a:br>
            <a:br>
              <a:rPr lang="pt-BR" sz="2000" b="1" dirty="0"/>
            </a:br>
            <a:endParaRPr lang="pt-BR" sz="1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6" name="Picture 2" descr="WASTE FEW 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3994"/>
            <a:ext cx="3314700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22" y="973358"/>
            <a:ext cx="1196578" cy="10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927100" y="34417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27100" y="46418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AT" altLang="pt-BR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kumimoji="0" lang="de-AT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927100" y="561340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100137" y="1296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Picture 2" descr="Logotipo | Unic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881" y="414339"/>
            <a:ext cx="20478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5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 </a:t>
            </a:r>
            <a:r>
              <a:rPr lang="pt-BR" b="1" dirty="0" err="1"/>
              <a:t>Methodologies</a:t>
            </a:r>
            <a:r>
              <a:rPr lang="pt-BR" b="1" dirty="0"/>
              <a:t>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Analysis</a:t>
            </a:r>
            <a:r>
              <a:rPr lang="pt-BR" b="1" dirty="0"/>
              <a:t> – FEW </a:t>
            </a:r>
            <a:r>
              <a:rPr lang="pt-BR" b="1" dirty="0" err="1"/>
              <a:t>Governance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b="1" dirty="0" err="1"/>
              <a:t>Production</a:t>
            </a:r>
            <a:r>
              <a:rPr lang="pt-BR" b="1" dirty="0"/>
              <a:t> </a:t>
            </a:r>
            <a:r>
              <a:rPr lang="pt-BR" b="1" dirty="0" err="1"/>
              <a:t>chains</a:t>
            </a:r>
            <a:r>
              <a:rPr lang="pt-BR" b="1" dirty="0"/>
              <a:t> design</a:t>
            </a:r>
          </a:p>
          <a:p>
            <a:pPr marL="514350" indent="-514350">
              <a:buAutoNum type="arabicPeriod"/>
            </a:pPr>
            <a:endParaRPr lang="pt-BR" b="1" dirty="0"/>
          </a:p>
          <a:p>
            <a:pPr marL="514350" indent="-514350">
              <a:buAutoNum type="arabicPeriod"/>
            </a:pPr>
            <a:r>
              <a:rPr lang="pt-BR" b="1" dirty="0"/>
              <a:t>Causal Loops design/</a:t>
            </a:r>
            <a:r>
              <a:rPr lang="pt-BR" b="1" dirty="0" err="1"/>
              <a:t>validation</a:t>
            </a:r>
            <a:endParaRPr lang="pt-BR" b="1" dirty="0"/>
          </a:p>
          <a:p>
            <a:pPr marL="514350" indent="-514350">
              <a:buAutoNum type="arabicPeriod"/>
            </a:pPr>
            <a:r>
              <a:rPr lang="pt-BR" b="1" dirty="0"/>
              <a:t>Systems Dynamics </a:t>
            </a:r>
            <a:r>
              <a:rPr lang="pt-BR" b="1" dirty="0" err="1"/>
              <a:t>methodology</a:t>
            </a:r>
            <a:r>
              <a:rPr lang="pt-BR" b="1" dirty="0"/>
              <a:t> </a:t>
            </a:r>
            <a:r>
              <a:rPr lang="pt-BR" b="1" dirty="0" err="1"/>
              <a:t>definition</a:t>
            </a:r>
            <a:r>
              <a:rPr lang="pt-BR" b="1" dirty="0"/>
              <a:t> (ABM?): </a:t>
            </a:r>
            <a:r>
              <a:rPr lang="pt-BR" b="1" dirty="0" err="1"/>
              <a:t>Anylogic</a:t>
            </a:r>
            <a:endParaRPr lang="pt-BR" b="1" dirty="0"/>
          </a:p>
          <a:p>
            <a:pPr marL="514350" indent="-514350">
              <a:buAutoNum type="arabicPeriod"/>
            </a:pPr>
            <a:r>
              <a:rPr lang="pt-BR" b="1" dirty="0" err="1"/>
              <a:t>Variables</a:t>
            </a:r>
            <a:r>
              <a:rPr lang="pt-BR" b="1" dirty="0"/>
              <a:t> </a:t>
            </a:r>
            <a:r>
              <a:rPr lang="pt-BR" b="1" dirty="0" err="1"/>
              <a:t>to</a:t>
            </a:r>
            <a:r>
              <a:rPr lang="pt-BR" b="1" dirty="0"/>
              <a:t> </a:t>
            </a:r>
            <a:r>
              <a:rPr lang="pt-BR" b="1" dirty="0" err="1"/>
              <a:t>be</a:t>
            </a:r>
            <a:r>
              <a:rPr lang="pt-BR" b="1" dirty="0"/>
              <a:t> </a:t>
            </a:r>
            <a:r>
              <a:rPr lang="pt-BR" b="1" dirty="0" err="1"/>
              <a:t>used</a:t>
            </a:r>
            <a:r>
              <a:rPr lang="pt-BR" b="1" dirty="0"/>
              <a:t> for SD (ABM?), </a:t>
            </a:r>
            <a:r>
              <a:rPr lang="pt-BR" b="1" dirty="0" err="1"/>
              <a:t>according</a:t>
            </a:r>
            <a:r>
              <a:rPr lang="pt-BR" b="1" dirty="0"/>
              <a:t> </a:t>
            </a:r>
            <a:r>
              <a:rPr lang="pt-BR" b="1" dirty="0" err="1"/>
              <a:t>to</a:t>
            </a:r>
            <a:r>
              <a:rPr lang="pt-BR" b="1" dirty="0"/>
              <a:t> </a:t>
            </a:r>
            <a:r>
              <a:rPr lang="pt-BR" b="1" dirty="0" err="1"/>
              <a:t>the</a:t>
            </a:r>
            <a:r>
              <a:rPr lang="pt-BR" b="1" dirty="0"/>
              <a:t> causal loops stocks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flows</a:t>
            </a:r>
            <a:endParaRPr lang="pt-BR" b="1" dirty="0"/>
          </a:p>
          <a:p>
            <a:pPr marL="514350" indent="-514350">
              <a:buAutoNum type="arabicPeriod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7655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3. </a:t>
            </a:r>
            <a:r>
              <a:rPr lang="pt-BR" b="1" dirty="0" err="1"/>
              <a:t>Policy</a:t>
            </a:r>
            <a:r>
              <a:rPr lang="pt-BR" b="1" dirty="0"/>
              <a:t> </a:t>
            </a:r>
            <a:r>
              <a:rPr lang="pt-BR" b="1" dirty="0" err="1"/>
              <a:t>proposals</a:t>
            </a:r>
            <a:r>
              <a:rPr lang="pt-BR" b="1" dirty="0"/>
              <a:t> – as a </a:t>
            </a:r>
            <a:r>
              <a:rPr lang="pt-BR" b="1" dirty="0" err="1"/>
              <a:t>foresight</a:t>
            </a:r>
            <a:r>
              <a:rPr lang="pt-BR" b="1" dirty="0"/>
              <a:t> tool for </a:t>
            </a:r>
            <a:r>
              <a:rPr lang="pt-BR" b="1" dirty="0" err="1"/>
              <a:t>sustainability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Delphi - </a:t>
            </a:r>
            <a:r>
              <a:rPr lang="pt-BR" sz="3200" dirty="0" err="1"/>
              <a:t>Agents</a:t>
            </a:r>
            <a:r>
              <a:rPr lang="pt-BR" sz="3200" dirty="0"/>
              <a:t> </a:t>
            </a:r>
            <a:r>
              <a:rPr lang="pt-BR" sz="3200" dirty="0" err="1"/>
              <a:t>expectations</a:t>
            </a:r>
            <a:r>
              <a:rPr lang="pt-BR" sz="3200" dirty="0"/>
              <a:t> data </a:t>
            </a:r>
            <a:r>
              <a:rPr lang="pt-BR" sz="3200" dirty="0" err="1"/>
              <a:t>collections</a:t>
            </a:r>
            <a:r>
              <a:rPr lang="pt-BR" sz="3200" dirty="0"/>
              <a:t> (</a:t>
            </a:r>
            <a:r>
              <a:rPr lang="pt-BR" sz="3200" dirty="0" err="1"/>
              <a:t>at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same</a:t>
            </a:r>
            <a:r>
              <a:rPr lang="pt-BR" sz="3200" dirty="0"/>
              <a:t> time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SD data </a:t>
            </a:r>
            <a:r>
              <a:rPr lang="pt-BR" sz="3200" dirty="0" err="1"/>
              <a:t>collection</a:t>
            </a:r>
            <a:r>
              <a:rPr lang="pt-BR" sz="3200" dirty="0"/>
              <a:t>), </a:t>
            </a:r>
            <a:r>
              <a:rPr lang="pt-BR" sz="3200" dirty="0" err="1"/>
              <a:t>concerning</a:t>
            </a:r>
            <a:r>
              <a:rPr lang="pt-BR" sz="3200" dirty="0"/>
              <a:t>:</a:t>
            </a:r>
          </a:p>
          <a:p>
            <a:pPr marL="514350" indent="-514350">
              <a:buAutoNum type="arabicPeriod"/>
            </a:pPr>
            <a:r>
              <a:rPr lang="pt-BR" sz="3200" dirty="0"/>
              <a:t>Land use/ </a:t>
            </a:r>
            <a:r>
              <a:rPr lang="pt-BR" sz="3200" dirty="0" err="1"/>
              <a:t>sewage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grey</a:t>
            </a:r>
            <a:r>
              <a:rPr lang="pt-BR" sz="3200" dirty="0"/>
              <a:t> </a:t>
            </a:r>
            <a:r>
              <a:rPr lang="pt-BR" sz="3200" dirty="0" err="1"/>
              <a:t>water</a:t>
            </a:r>
            <a:r>
              <a:rPr lang="pt-BR" sz="3200" dirty="0"/>
              <a:t> </a:t>
            </a:r>
            <a:r>
              <a:rPr lang="pt-BR" sz="3200" dirty="0" err="1"/>
              <a:t>from</a:t>
            </a:r>
            <a:r>
              <a:rPr lang="pt-BR" sz="3200" dirty="0"/>
              <a:t> ilegal </a:t>
            </a:r>
            <a:r>
              <a:rPr lang="pt-BR" sz="3200" dirty="0" err="1"/>
              <a:t>urban</a:t>
            </a:r>
            <a:r>
              <a:rPr lang="pt-BR" sz="3200" dirty="0"/>
              <a:t> </a:t>
            </a:r>
            <a:r>
              <a:rPr lang="pt-BR" sz="3200" dirty="0" err="1"/>
              <a:t>occupancy</a:t>
            </a:r>
            <a:endParaRPr lang="pt-BR" sz="3200" dirty="0"/>
          </a:p>
          <a:p>
            <a:pPr marL="514350" indent="-514350">
              <a:buAutoNum type="arabicPeriod"/>
            </a:pPr>
            <a:r>
              <a:rPr lang="pt-BR" sz="3200" dirty="0"/>
              <a:t>Technologies  - </a:t>
            </a:r>
            <a:r>
              <a:rPr lang="pt-BR" sz="3200" dirty="0" err="1"/>
              <a:t>water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energy</a:t>
            </a:r>
            <a:r>
              <a:rPr lang="pt-BR" sz="3200" dirty="0"/>
              <a:t>; </a:t>
            </a:r>
            <a:r>
              <a:rPr lang="pt-BR" sz="3200" dirty="0" err="1"/>
              <a:t>sewage</a:t>
            </a:r>
            <a:endParaRPr lang="pt-BR" sz="3200" dirty="0"/>
          </a:p>
          <a:p>
            <a:pPr marL="514350" indent="-514350">
              <a:buAutoNum type="arabicPeriod"/>
            </a:pPr>
            <a:r>
              <a:rPr lang="pt-BR" sz="3200" dirty="0" err="1"/>
              <a:t>Other</a:t>
            </a:r>
            <a:r>
              <a:rPr lang="pt-BR" sz="3200" dirty="0"/>
              <a:t> </a:t>
            </a:r>
            <a:r>
              <a:rPr lang="pt-BR" sz="3200" dirty="0" err="1"/>
              <a:t>development</a:t>
            </a:r>
            <a:r>
              <a:rPr lang="pt-BR" sz="3200" dirty="0"/>
              <a:t> local/ regional </a:t>
            </a:r>
            <a:r>
              <a:rPr lang="pt-BR" sz="3200" dirty="0" err="1"/>
              <a:t>factors</a:t>
            </a:r>
            <a:r>
              <a:rPr lang="pt-BR" sz="3200" dirty="0"/>
              <a:t>: </a:t>
            </a:r>
            <a:r>
              <a:rPr lang="pt-BR" sz="3200" dirty="0" err="1"/>
              <a:t>tax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Market incentives; </a:t>
            </a:r>
            <a:r>
              <a:rPr lang="pt-BR" sz="3200" dirty="0" err="1"/>
              <a:t>sewage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grey</a:t>
            </a:r>
            <a:r>
              <a:rPr lang="pt-BR" sz="3200" dirty="0"/>
              <a:t> </a:t>
            </a:r>
            <a:r>
              <a:rPr lang="pt-BR" sz="3200" dirty="0" err="1"/>
              <a:t>water</a:t>
            </a:r>
            <a:r>
              <a:rPr lang="pt-BR" sz="3200" dirty="0"/>
              <a:t> </a:t>
            </a:r>
            <a:r>
              <a:rPr lang="pt-BR" sz="3200" dirty="0" err="1"/>
              <a:t>small</a:t>
            </a:r>
            <a:r>
              <a:rPr lang="pt-BR" sz="3200" dirty="0"/>
              <a:t> </a:t>
            </a:r>
            <a:r>
              <a:rPr lang="pt-BR" sz="3200" dirty="0" err="1"/>
              <a:t>holders</a:t>
            </a:r>
            <a:r>
              <a:rPr lang="pt-BR" sz="3200" dirty="0"/>
              <a:t> </a:t>
            </a:r>
            <a:r>
              <a:rPr lang="pt-BR" sz="3200" dirty="0" err="1"/>
              <a:t>policy</a:t>
            </a:r>
            <a:r>
              <a:rPr lang="pt-BR" sz="32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15997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89E2F27-29AF-425E-8EB6-08964544B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3" y="212035"/>
            <a:ext cx="10515600" cy="64935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900" b="1" dirty="0"/>
              <a:t>REFERENCES</a:t>
            </a:r>
          </a:p>
          <a:p>
            <a:r>
              <a:rPr lang="pt-BR" sz="1900" dirty="0" err="1"/>
              <a:t>Anylogic</a:t>
            </a:r>
            <a:r>
              <a:rPr lang="pt-BR" sz="1900" dirty="0"/>
              <a:t>. Disponível em: &lt;</a:t>
            </a:r>
            <a:r>
              <a:rPr lang="pt-BR" sz="19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https://cloud.anylogic.com/</a:t>
            </a:r>
            <a:r>
              <a:rPr lang="pt-BR" sz="1900" dirty="0"/>
              <a:t>&gt;</a:t>
            </a:r>
          </a:p>
          <a:p>
            <a:r>
              <a:rPr lang="en-GB" sz="1900" dirty="0"/>
              <a:t>Cheng, L. (2010) - System dynamics model of Suzhou water resources carrying capacity and its application. </a:t>
            </a:r>
            <a:endParaRPr lang="pt-BR" sz="1900" dirty="0"/>
          </a:p>
          <a:p>
            <a:r>
              <a:rPr lang="pt-BR" sz="1900" dirty="0" err="1"/>
              <a:t>Cheng</a:t>
            </a:r>
            <a:r>
              <a:rPr lang="pt-BR" sz="1900" dirty="0"/>
              <a:t> &amp; Chang. (2011) - </a:t>
            </a:r>
            <a:r>
              <a:rPr lang="en-US" sz="1900" dirty="0"/>
              <a:t>System dynamics modeling for municipal water demand estimation in an urban region under uncertain economic impacts.</a:t>
            </a:r>
            <a:endParaRPr lang="en-GB" sz="1900" dirty="0"/>
          </a:p>
          <a:p>
            <a:r>
              <a:rPr lang="pt-BR" sz="1900" dirty="0"/>
              <a:t>CORBETT NETO, Thomas. Introdução à Dinâmica de Sistemas. 2003. Disponível em: &lt;</a:t>
            </a:r>
            <a:r>
              <a:rPr lang="pt-BR" sz="1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http://www.corbett.pro.br/introds.pdf&gt; </a:t>
            </a:r>
            <a:endParaRPr lang="pt-BR" sz="1900" dirty="0"/>
          </a:p>
          <a:p>
            <a:r>
              <a:rPr lang="en-GB" sz="1900" dirty="0"/>
              <a:t>Coyle (2010) - Qualitative and quantitative modelling in system dynamics: some research questions. </a:t>
            </a:r>
          </a:p>
          <a:p>
            <a:r>
              <a:rPr lang="pt-BR" sz="1900" dirty="0"/>
              <a:t>Davies E.G.R. &amp; </a:t>
            </a:r>
            <a:r>
              <a:rPr lang="pt-BR" sz="1900" dirty="0" err="1"/>
              <a:t>Simonovic</a:t>
            </a:r>
            <a:r>
              <a:rPr lang="pt-BR" sz="1900" dirty="0"/>
              <a:t> S.P. (2011) - </a:t>
            </a:r>
            <a:r>
              <a:rPr lang="en-US" sz="1900" dirty="0"/>
              <a:t>Global water resources modeling with an integrated model of the social–economic–environmental system</a:t>
            </a:r>
            <a:endParaRPr lang="en-GB" sz="1900" dirty="0"/>
          </a:p>
          <a:p>
            <a:r>
              <a:rPr lang="pt-BR" sz="1900" dirty="0"/>
              <a:t>Feng et al. (2016) - </a:t>
            </a:r>
            <a:r>
              <a:rPr lang="pt-BR" sz="1900" dirty="0" err="1"/>
              <a:t>Modeling</a:t>
            </a:r>
            <a:r>
              <a:rPr lang="pt-BR" sz="1900" dirty="0"/>
              <a:t> </a:t>
            </a:r>
            <a:r>
              <a:rPr lang="pt-BR" sz="1900" dirty="0" err="1"/>
              <a:t>the</a:t>
            </a:r>
            <a:r>
              <a:rPr lang="pt-BR" sz="1900" dirty="0"/>
              <a:t> </a:t>
            </a:r>
            <a:r>
              <a:rPr lang="pt-BR" sz="1900" dirty="0" err="1"/>
              <a:t>nexus</a:t>
            </a:r>
            <a:r>
              <a:rPr lang="pt-BR" sz="1900" dirty="0"/>
              <a:t> </a:t>
            </a:r>
            <a:r>
              <a:rPr lang="pt-BR" sz="1900" dirty="0" err="1"/>
              <a:t>across</a:t>
            </a:r>
            <a:r>
              <a:rPr lang="pt-BR" sz="1900" dirty="0"/>
              <a:t> </a:t>
            </a:r>
            <a:r>
              <a:rPr lang="pt-BR" sz="1900" dirty="0" err="1"/>
              <a:t>water</a:t>
            </a:r>
            <a:r>
              <a:rPr lang="pt-BR" sz="1900" dirty="0"/>
              <a:t> </a:t>
            </a:r>
            <a:r>
              <a:rPr lang="pt-BR" sz="1900" dirty="0" err="1"/>
              <a:t>supply</a:t>
            </a:r>
            <a:r>
              <a:rPr lang="pt-BR" sz="1900" dirty="0"/>
              <a:t>, </a:t>
            </a:r>
            <a:r>
              <a:rPr lang="pt-BR" sz="1900" dirty="0" err="1"/>
              <a:t>power</a:t>
            </a:r>
            <a:r>
              <a:rPr lang="pt-BR" sz="1900" dirty="0"/>
              <a:t> </a:t>
            </a:r>
            <a:r>
              <a:rPr lang="pt-BR" sz="1900" dirty="0" err="1"/>
              <a:t>generation</a:t>
            </a:r>
            <a:r>
              <a:rPr lang="pt-BR" sz="1900" dirty="0"/>
              <a:t> </a:t>
            </a:r>
            <a:r>
              <a:rPr lang="pt-BR" sz="1900" dirty="0" err="1"/>
              <a:t>and</a:t>
            </a:r>
            <a:r>
              <a:rPr lang="pt-BR" sz="1900" dirty="0"/>
              <a:t> </a:t>
            </a:r>
            <a:r>
              <a:rPr lang="pt-BR" sz="1900" dirty="0" err="1"/>
              <a:t>environment</a:t>
            </a:r>
            <a:r>
              <a:rPr lang="pt-BR" sz="1900" dirty="0"/>
              <a:t> systems  Usar para discutir o resultado de diferentes cenários.</a:t>
            </a:r>
            <a:endParaRPr lang="en-GB" sz="1900" dirty="0"/>
          </a:p>
          <a:p>
            <a:r>
              <a:rPr lang="pt-BR" sz="1900" dirty="0" err="1"/>
              <a:t>Forrester</a:t>
            </a:r>
            <a:r>
              <a:rPr lang="pt-BR" sz="1900" dirty="0"/>
              <a:t> (1994) - </a:t>
            </a:r>
            <a:r>
              <a:rPr lang="en-US" sz="1900" dirty="0"/>
              <a:t>System dynamics, systems thinking, and soft OR</a:t>
            </a:r>
            <a:endParaRPr lang="pt-BR" sz="1900" dirty="0"/>
          </a:p>
          <a:p>
            <a:r>
              <a:rPr lang="en-US" sz="1900" dirty="0"/>
              <a:t>ROBERTS, Nancy et al. Introduction to Computer Simulation: The System Dynamics Approach. Chapter 13, Levels and rates. 1983. In: MIT System Dynamics Group´s Road Maps series. </a:t>
            </a:r>
            <a:r>
              <a:rPr lang="en-US" sz="1900" dirty="0" err="1"/>
              <a:t>Disponível</a:t>
            </a:r>
            <a:r>
              <a:rPr lang="en-US" sz="1900" dirty="0"/>
              <a:t> </a:t>
            </a:r>
            <a:r>
              <a:rPr lang="pt-BR" sz="1900" dirty="0"/>
              <a:t>em: &lt; http://sysdyn.clexchange.org/sdep/Roadmaps/RM2/roberts_13.pdf &gt; </a:t>
            </a:r>
          </a:p>
          <a:p>
            <a:r>
              <a:rPr lang="pt-BR" sz="19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Isee</a:t>
            </a:r>
            <a:r>
              <a:rPr lang="pt-BR" sz="1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System. Disponível em: &lt;https://www.iseesystems.com/</a:t>
            </a:r>
            <a:r>
              <a:rPr lang="pt-BR" sz="19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pt-BR" sz="1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/help/v1-8/default.htm#03-BuildingModels/1.ModelBuildingTutorial.htm%3FTocPath%3DGetting%2520started%7C5</a:t>
            </a:r>
            <a:r>
              <a:rPr lang="pt-BR" sz="19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68848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D40241-FA86-4D51-82A5-2CFADB5DA7ED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16617" y="557147"/>
            <a:ext cx="10972440" cy="3977280"/>
          </a:xfrm>
        </p:spPr>
        <p:txBody>
          <a:bodyPr>
            <a:normAutofit/>
          </a:bodyPr>
          <a:lstStyle/>
          <a:p>
            <a:r>
              <a:rPr lang="pt-BR" sz="2400" dirty="0"/>
              <a:t>   </a:t>
            </a:r>
            <a:r>
              <a:rPr lang="pt-BR" sz="2400" b="1" dirty="0"/>
              <a:t>Pipeline</a:t>
            </a:r>
          </a:p>
          <a:p>
            <a:r>
              <a:rPr lang="pt-BR" sz="2400" dirty="0"/>
              <a:t>     </a:t>
            </a:r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D1C5CB1-07A8-4DD6-BC41-FACC22843347}"/>
              </a:ext>
            </a:extLst>
          </p:cNvPr>
          <p:cNvSpPr/>
          <p:nvPr/>
        </p:nvSpPr>
        <p:spPr>
          <a:xfrm>
            <a:off x="116617" y="1887973"/>
            <a:ext cx="1570588" cy="9402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106" y="685799"/>
            <a:ext cx="9318812" cy="5701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Elipse 7"/>
          <p:cNvSpPr/>
          <p:nvPr/>
        </p:nvSpPr>
        <p:spPr>
          <a:xfrm rot="5400000">
            <a:off x="3158902" y="2686122"/>
            <a:ext cx="1068042" cy="2401787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 rot="5400000">
            <a:off x="6708529" y="2787232"/>
            <a:ext cx="1068042" cy="3049863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 rot="5400000">
            <a:off x="9927791" y="2770910"/>
            <a:ext cx="1068042" cy="2232212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556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Rationale</a:t>
            </a:r>
            <a:r>
              <a:rPr lang="pt-BR" dirty="0"/>
              <a:t> – </a:t>
            </a:r>
            <a:r>
              <a:rPr lang="pt-BR" dirty="0" err="1"/>
              <a:t>Ostrom</a:t>
            </a:r>
            <a:r>
              <a:rPr lang="pt-BR" dirty="0"/>
              <a:t>, 1990 – </a:t>
            </a:r>
            <a:r>
              <a:rPr lang="pt-BR" dirty="0" err="1"/>
              <a:t>Create</a:t>
            </a:r>
            <a:r>
              <a:rPr lang="pt-BR" dirty="0"/>
              <a:t> “</a:t>
            </a:r>
            <a:r>
              <a:rPr lang="pt-BR" dirty="0" err="1"/>
              <a:t>action</a:t>
            </a:r>
            <a:r>
              <a:rPr lang="pt-BR" dirty="0"/>
              <a:t> </a:t>
            </a:r>
            <a:r>
              <a:rPr lang="pt-BR" dirty="0" err="1"/>
              <a:t>situations</a:t>
            </a:r>
            <a:r>
              <a:rPr lang="pt-BR" dirty="0"/>
              <a:t>”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425" y="1848644"/>
            <a:ext cx="8439150" cy="43053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715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/>
              <a:t>1. </a:t>
            </a:r>
            <a:r>
              <a:rPr lang="pt-BR" sz="3200" b="1" dirty="0" err="1"/>
              <a:t>Institutionality</a:t>
            </a:r>
            <a:r>
              <a:rPr lang="pt-BR" sz="3200" b="1" dirty="0"/>
              <a:t> </a:t>
            </a:r>
            <a:r>
              <a:rPr lang="pt-BR" sz="3200" b="1" dirty="0" err="1"/>
              <a:t>of</a:t>
            </a:r>
            <a:r>
              <a:rPr lang="pt-BR" sz="3200" b="1" dirty="0"/>
              <a:t> </a:t>
            </a:r>
            <a:r>
              <a:rPr lang="pt-BR" sz="3200" b="1" dirty="0" err="1"/>
              <a:t>the</a:t>
            </a:r>
            <a:r>
              <a:rPr lang="pt-BR" sz="3200" b="1" dirty="0"/>
              <a:t> ULL - </a:t>
            </a:r>
            <a:r>
              <a:rPr lang="pt-BR" sz="3200" dirty="0"/>
              <a:t>WINIR – World </a:t>
            </a:r>
            <a:r>
              <a:rPr lang="pt-BR" sz="3200" dirty="0" err="1"/>
              <a:t>Interdisciplinary</a:t>
            </a:r>
            <a:r>
              <a:rPr lang="pt-BR" sz="3200" dirty="0"/>
              <a:t> Network </a:t>
            </a:r>
            <a:r>
              <a:rPr lang="pt-BR" sz="3200" dirty="0" err="1"/>
              <a:t>on</a:t>
            </a:r>
            <a:r>
              <a:rPr lang="pt-BR" sz="3200" dirty="0"/>
              <a:t> </a:t>
            </a:r>
            <a:r>
              <a:rPr lang="pt-BR" sz="3200" dirty="0" err="1"/>
              <a:t>Institutional</a:t>
            </a:r>
            <a:r>
              <a:rPr lang="pt-BR" sz="3200" dirty="0"/>
              <a:t> </a:t>
            </a:r>
            <a:r>
              <a:rPr lang="pt-BR" sz="3200" dirty="0" err="1"/>
              <a:t>Research</a:t>
            </a:r>
            <a:r>
              <a:rPr lang="pt-BR" sz="3200" dirty="0"/>
              <a:t>, </a:t>
            </a:r>
            <a:r>
              <a:rPr lang="pt-BR" sz="3200" b="1" dirty="0"/>
              <a:t>2019.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1591" y="1281137"/>
            <a:ext cx="10515600" cy="8191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err="1"/>
          </a:p>
          <a:p>
            <a:pPr marL="0" indent="0">
              <a:buNone/>
            </a:pPr>
            <a:r>
              <a:rPr lang="pt-BR" dirty="0" err="1"/>
              <a:t>Paper</a:t>
            </a:r>
            <a:r>
              <a:rPr lang="pt-BR" dirty="0"/>
              <a:t> – </a:t>
            </a:r>
            <a:r>
              <a:rPr lang="pt-BR" dirty="0" err="1"/>
              <a:t>accepted</a:t>
            </a:r>
            <a:r>
              <a:rPr lang="pt-BR" dirty="0"/>
              <a:t> - “</a:t>
            </a:r>
            <a:r>
              <a:rPr lang="en-GB" dirty="0"/>
              <a:t>The institutions for institutional transitions”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5051" y="2485695"/>
            <a:ext cx="10632140" cy="43242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so called 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“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transition to sustainable systems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” is possibly the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major shift to be faced by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current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civilizations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Transition management 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shows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itself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as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management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institutional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change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(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Teisman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Edelenbos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2004).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ultiple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initiatives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create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manage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Urban Living Laboratories (ULL)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have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emerged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recently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as 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global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efforts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towards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new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sustainability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standards.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article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presents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analyzes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from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Institutional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Analysis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Development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approach (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Ostrom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2009),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institutional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complexity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factors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related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dynamics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ULLs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O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 of the major challenges of Institutions' studies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their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identification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detailing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Ostrom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2011; </a:t>
            </a:r>
            <a:r>
              <a:rPr kumimoji="0" lang="en-GB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Märker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et al., 2018)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exploratory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profile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promoting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transition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offered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Those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seek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change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existing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ensembles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towards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new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ruling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for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future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resources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at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food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water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energy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realm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–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or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FEW systems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governance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An analytical framework seems to be the first step in understanding  the complexity of transition processes and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role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dynamics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innovation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duality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institution-transition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unit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analysis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institutional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framework </a:t>
            </a:r>
            <a:r>
              <a:rPr kumimoji="0" lang="pt-BR" sz="1600" b="1" i="0" u="none" strike="noStrike" cap="none" normalizeH="0" baseline="0" dirty="0" err="1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analysis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Considering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that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both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constructs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present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revolutionary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evolutionary</a:t>
            </a: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b="1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characters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a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multi-criteria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approach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understand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this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communion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presented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The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matrix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institutional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factors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-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given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transition-institution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duality</a:t>
            </a:r>
            <a:r>
              <a:rPr kumimoji="0" lang="pt-BR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en-GB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– can support </a:t>
            </a:r>
            <a:r>
              <a:rPr kumimoji="0" lang="pt-BR" sz="1600" b="1" i="1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action</a:t>
            </a:r>
            <a:r>
              <a:rPr kumimoji="0" lang="pt-BR" sz="1600" b="1" i="1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1" u="none" strike="noStrike" cap="none" normalizeH="0" baseline="0" dirty="0" err="1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situation</a:t>
            </a:r>
            <a:r>
              <a:rPr kumimoji="0" lang="pt-BR" sz="1600" b="1" i="1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games</a:t>
            </a:r>
            <a:r>
              <a:rPr kumimoji="0" lang="pt-B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2"/>
                <a:hlinkMouseOver r:id="rId3"/>
              </a:rPr>
              <a:t>[</a:t>
            </a:r>
            <a:r>
              <a:rPr kumimoji="0" lang="pt-BR" sz="1000" b="1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2"/>
                <a:hlinkMouseOver r:id="rId3"/>
              </a:rPr>
              <a:t>CF1</a:t>
            </a:r>
            <a:r>
              <a:rPr kumimoji="0" lang="pt-BR" sz="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2"/>
                <a:hlinkMouseOver r:id="rId3"/>
              </a:rPr>
              <a:t>]</a:t>
            </a:r>
            <a:r>
              <a:rPr kumimoji="0" lang="pt-BR" sz="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: 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strategy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object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logic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(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Teisman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&amp; </a:t>
            </a:r>
            <a:r>
              <a:rPr kumimoji="0" lang="pt-BR" sz="1600" b="1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Edelenbros</a:t>
            </a:r>
            <a:r>
              <a:rPr kumimoji="0" lang="pt-BR" sz="1600" b="1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, 2004). 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 “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Strategy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”: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action-oriented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system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through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sustainability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presents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objective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achieved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; </a:t>
            </a:r>
            <a:r>
              <a:rPr kumimoji="0" lang="pt-BR" sz="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4"/>
                <a:hlinkMouseOver r:id="rId5"/>
              </a:rPr>
              <a:t>[CF2]</a:t>
            </a:r>
            <a:r>
              <a:rPr kumimoji="0" lang="pt-BR" sz="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“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object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” :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duality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has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a formal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structure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-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subject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to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human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behavior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; “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form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”\;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institutionalisation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of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such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laboratories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can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evolve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gradually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or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by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leaps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; “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method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”: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ULLs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should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promote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change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desired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future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planning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;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“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logic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”: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transition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is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actor-managed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policy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cap="none" normalizeH="0" baseline="0" dirty="0" err="1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process</a:t>
            </a:r>
            <a:r>
              <a:rPr kumimoji="0" lang="pt-BR" sz="1200" b="0" i="0" u="none" strike="noStrike" cap="none" normalizeH="0" baseline="0" dirty="0" bmk="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. </a:t>
            </a:r>
            <a:r>
              <a:rPr kumimoji="0" lang="pt-BR" sz="8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  <a:hlinkClick r:id="rId6"/>
                <a:hlinkMouseOver r:id="rId7"/>
              </a:rPr>
              <a:t>[CF3]</a:t>
            </a:r>
            <a:r>
              <a:rPr kumimoji="0" lang="pt-B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ourier New" panose="02070309020205020404" pitchFamily="49" charset="0"/>
              </a:rPr>
              <a:t>These procedures can provide a framework for ULLs to become  entities for policy design, in their non-linear dynamics and socio-technical co-evolutionary character.</a:t>
            </a:r>
            <a:endParaRPr kumimoji="0" lang="pt-B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715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New </a:t>
            </a:r>
            <a:r>
              <a:rPr lang="pt-BR" dirty="0" err="1"/>
              <a:t>grant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“</a:t>
            </a:r>
            <a:r>
              <a:rPr lang="pt-BR" b="1" dirty="0" err="1"/>
              <a:t>Permanent</a:t>
            </a:r>
            <a:r>
              <a:rPr lang="pt-BR" b="1" dirty="0"/>
              <a:t> </a:t>
            </a:r>
            <a:r>
              <a:rPr lang="pt-BR" b="1" dirty="0" err="1"/>
              <a:t>Forum</a:t>
            </a:r>
            <a:r>
              <a:rPr lang="pt-BR" b="1" dirty="0"/>
              <a:t>” </a:t>
            </a:r>
            <a:r>
              <a:rPr lang="pt-BR" b="1" dirty="0" err="1"/>
              <a:t>of</a:t>
            </a:r>
            <a:r>
              <a:rPr lang="pt-BR" b="1" dirty="0"/>
              <a:t> UNICAMP (</a:t>
            </a:r>
            <a:r>
              <a:rPr lang="pt-BR" b="1" dirty="0" err="1"/>
              <a:t>Nov</a:t>
            </a:r>
            <a:r>
              <a:rPr lang="pt-BR" b="1" dirty="0"/>
              <a:t>/19):</a:t>
            </a:r>
          </a:p>
          <a:p>
            <a:pPr marL="0" indent="0">
              <a:buNone/>
            </a:pPr>
            <a:endParaRPr lang="pt-BR" b="1" dirty="0"/>
          </a:p>
          <a:p>
            <a:pPr marL="514350" indent="-514350">
              <a:buAutoNum type="alphaLcParenR"/>
            </a:pPr>
            <a:r>
              <a:rPr lang="pt-BR" b="1" dirty="0"/>
              <a:t>Project communication</a:t>
            </a:r>
          </a:p>
          <a:p>
            <a:pPr marL="514350" indent="-514350">
              <a:buAutoNum type="alphaLcParenR"/>
            </a:pPr>
            <a:r>
              <a:rPr lang="pt-BR" b="1" dirty="0" err="1"/>
              <a:t>Knowledge</a:t>
            </a:r>
            <a:r>
              <a:rPr lang="pt-BR" b="1" dirty="0"/>
              <a:t> </a:t>
            </a:r>
            <a:r>
              <a:rPr lang="pt-BR" b="1" dirty="0" err="1"/>
              <a:t>diffusion</a:t>
            </a:r>
            <a:endParaRPr lang="pt-BR" b="1" dirty="0"/>
          </a:p>
          <a:p>
            <a:pPr marL="514350" indent="-514350">
              <a:buAutoNum type="alphaLcParenR"/>
            </a:pPr>
            <a:r>
              <a:rPr lang="pt-BR" b="1" dirty="0" err="1"/>
              <a:t>Stakeholders</a:t>
            </a:r>
            <a:r>
              <a:rPr lang="pt-BR" b="1" dirty="0"/>
              <a:t> </a:t>
            </a:r>
            <a:r>
              <a:rPr lang="pt-BR" b="1" dirty="0" err="1"/>
              <a:t>visibility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644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2. Unit </a:t>
            </a:r>
            <a:r>
              <a:rPr lang="pt-BR" b="1" dirty="0" err="1"/>
              <a:t>of</a:t>
            </a:r>
            <a:r>
              <a:rPr lang="pt-BR" b="1" dirty="0"/>
              <a:t> </a:t>
            </a:r>
            <a:r>
              <a:rPr lang="pt-BR" b="1" dirty="0" err="1"/>
              <a:t>Analysis</a:t>
            </a:r>
            <a:r>
              <a:rPr lang="pt-BR" b="1" dirty="0"/>
              <a:t> – FEW </a:t>
            </a:r>
            <a:r>
              <a:rPr lang="pt-BR" b="1" dirty="0" err="1"/>
              <a:t>Governance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t-BR" b="1" dirty="0" err="1"/>
              <a:t>Urban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</a:t>
            </a:r>
            <a:r>
              <a:rPr lang="pt-BR" b="1" dirty="0" err="1"/>
              <a:t>peri-urban</a:t>
            </a:r>
            <a:r>
              <a:rPr lang="pt-BR" b="1" dirty="0"/>
              <a:t> </a:t>
            </a:r>
            <a:r>
              <a:rPr lang="pt-BR" b="1" dirty="0" err="1"/>
              <a:t>production</a:t>
            </a:r>
            <a:r>
              <a:rPr lang="pt-BR" b="1" dirty="0"/>
              <a:t> </a:t>
            </a:r>
            <a:r>
              <a:rPr lang="pt-BR" b="1" dirty="0" err="1"/>
              <a:t>chains</a:t>
            </a:r>
            <a:r>
              <a:rPr lang="pt-BR" b="1" dirty="0"/>
              <a:t> – </a:t>
            </a:r>
            <a:r>
              <a:rPr lang="pt-BR" b="1" dirty="0" err="1"/>
              <a:t>Ibiuna</a:t>
            </a:r>
            <a:r>
              <a:rPr lang="pt-BR" b="1" dirty="0"/>
              <a:t> </a:t>
            </a:r>
            <a:r>
              <a:rPr lang="pt-BR" b="1" dirty="0" err="1"/>
              <a:t>and</a:t>
            </a:r>
            <a:r>
              <a:rPr lang="pt-BR" b="1" dirty="0"/>
              <a:t> Parelheiros</a:t>
            </a:r>
          </a:p>
          <a:p>
            <a:pPr marL="514350" indent="-514350">
              <a:buAutoNum type="arabicPeriod"/>
            </a:pPr>
            <a:r>
              <a:rPr lang="pt-BR" b="1" dirty="0" err="1"/>
              <a:t>Sustainable</a:t>
            </a:r>
            <a:r>
              <a:rPr lang="pt-BR" b="1" dirty="0"/>
              <a:t> Business </a:t>
            </a:r>
            <a:r>
              <a:rPr lang="pt-BR" b="1" dirty="0" err="1"/>
              <a:t>Models</a:t>
            </a:r>
            <a:r>
              <a:rPr lang="pt-BR" b="1" dirty="0"/>
              <a:t> for </a:t>
            </a:r>
            <a:r>
              <a:rPr lang="pt-BR" b="1" dirty="0" err="1"/>
              <a:t>producers</a:t>
            </a:r>
            <a:r>
              <a:rPr lang="pt-BR" b="1" dirty="0"/>
              <a:t>/</a:t>
            </a:r>
            <a:r>
              <a:rPr lang="pt-BR" b="1" dirty="0" err="1"/>
              <a:t>associations</a:t>
            </a:r>
            <a:r>
              <a:rPr lang="pt-BR" b="1" dirty="0"/>
              <a:t>/ </a:t>
            </a:r>
            <a:r>
              <a:rPr lang="pt-BR" b="1" dirty="0" err="1"/>
              <a:t>cooperatives</a:t>
            </a:r>
            <a:endParaRPr lang="pt-BR" b="1" dirty="0"/>
          </a:p>
          <a:p>
            <a:pPr marL="514350" indent="-514350">
              <a:buAutoNum type="arabicPeriod"/>
            </a:pPr>
            <a:r>
              <a:rPr lang="pt-BR" b="1" dirty="0" err="1"/>
              <a:t>Capacitation</a:t>
            </a:r>
            <a:r>
              <a:rPr lang="pt-BR" b="1" dirty="0"/>
              <a:t> </a:t>
            </a:r>
            <a:r>
              <a:rPr lang="pt-BR" b="1" dirty="0" err="1"/>
              <a:t>cycles</a:t>
            </a:r>
            <a:r>
              <a:rPr lang="pt-BR" b="1" dirty="0"/>
              <a:t> </a:t>
            </a:r>
            <a:r>
              <a:rPr lang="pt-BR" b="1" dirty="0" err="1"/>
              <a:t>offers</a:t>
            </a:r>
            <a:r>
              <a:rPr lang="pt-BR" b="1" dirty="0"/>
              <a:t> for </a:t>
            </a:r>
            <a:r>
              <a:rPr lang="pt-BR" b="1" dirty="0" err="1"/>
              <a:t>producers</a:t>
            </a:r>
            <a:r>
              <a:rPr lang="pt-BR" b="1" dirty="0"/>
              <a:t>/ </a:t>
            </a:r>
            <a:r>
              <a:rPr lang="pt-BR" b="1" dirty="0" err="1"/>
              <a:t>stakeholders</a:t>
            </a:r>
            <a:r>
              <a:rPr lang="pt-BR" b="1" dirty="0"/>
              <a:t>/ </a:t>
            </a:r>
            <a:r>
              <a:rPr lang="pt-BR" b="1" dirty="0" err="1"/>
              <a:t>cooperatives</a:t>
            </a:r>
            <a:endParaRPr lang="pt-BR" b="1" dirty="0"/>
          </a:p>
          <a:p>
            <a:pPr marL="514350" indent="-514350">
              <a:buAutoNum type="arabicPeriod"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5916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87290"/>
            <a:ext cx="11063068" cy="1325563"/>
          </a:xfrm>
        </p:spPr>
        <p:txBody>
          <a:bodyPr>
            <a:normAutofit/>
          </a:bodyPr>
          <a:lstStyle/>
          <a:p>
            <a:r>
              <a:rPr lang="pt-BR" sz="2400" dirty="0"/>
              <a:t>Parelheiros </a:t>
            </a:r>
            <a:r>
              <a:rPr lang="pt-BR" sz="2400" dirty="0" err="1"/>
              <a:t>area</a:t>
            </a:r>
            <a:r>
              <a:rPr lang="pt-BR" sz="2400" dirty="0"/>
              <a:t>: 400 </a:t>
            </a:r>
            <a:r>
              <a:rPr lang="pt-BR" sz="2400" dirty="0" err="1"/>
              <a:t>small</a:t>
            </a:r>
            <a:r>
              <a:rPr lang="pt-BR" sz="2400" dirty="0"/>
              <a:t> </a:t>
            </a:r>
            <a:r>
              <a:rPr lang="pt-BR" sz="2400" dirty="0" err="1"/>
              <a:t>holders</a:t>
            </a:r>
            <a:r>
              <a:rPr lang="pt-BR" sz="2400" dirty="0"/>
              <a:t> </a:t>
            </a:r>
            <a:r>
              <a:rPr lang="pt-BR" sz="2400" dirty="0" err="1"/>
              <a:t>fruit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greens</a:t>
            </a:r>
            <a:r>
              <a:rPr lang="pt-BR" sz="2400" dirty="0"/>
              <a:t> </a:t>
            </a:r>
            <a:r>
              <a:rPr lang="pt-BR" sz="2400" dirty="0" err="1"/>
              <a:t>producers</a:t>
            </a:r>
            <a:r>
              <a:rPr lang="pt-BR" sz="2400" dirty="0"/>
              <a:t> (50-50% </a:t>
            </a:r>
            <a:r>
              <a:rPr lang="pt-BR" sz="2400" dirty="0" err="1"/>
              <a:t>agroecological</a:t>
            </a:r>
            <a:r>
              <a:rPr lang="pt-BR" sz="2400" dirty="0"/>
              <a:t>/</a:t>
            </a:r>
            <a:r>
              <a:rPr lang="pt-BR" sz="2400" dirty="0" err="1"/>
              <a:t>conventional</a:t>
            </a:r>
            <a:r>
              <a:rPr lang="pt-BR" sz="2400" dirty="0"/>
              <a:t>)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593" y="1361391"/>
            <a:ext cx="7739489" cy="43513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16804" y="5934670"/>
            <a:ext cx="98575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House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Agriculture</a:t>
            </a:r>
            <a:r>
              <a:rPr lang="pt-BR" dirty="0"/>
              <a:t>: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left</a:t>
            </a:r>
            <a:r>
              <a:rPr lang="pt-BR" dirty="0"/>
              <a:t>: Renato Lopez (Unicamp), Iara (Sabesp), Walter </a:t>
            </a:r>
            <a:r>
              <a:rPr lang="pt-BR" dirty="0" err="1"/>
              <a:t>Tesch</a:t>
            </a:r>
            <a:r>
              <a:rPr lang="pt-BR" dirty="0"/>
              <a:t> (</a:t>
            </a:r>
            <a:r>
              <a:rPr lang="pt-BR" dirty="0" err="1"/>
              <a:t>Environment</a:t>
            </a:r>
            <a:r>
              <a:rPr lang="pt-BR" dirty="0"/>
              <a:t> </a:t>
            </a:r>
            <a:r>
              <a:rPr lang="pt-BR" dirty="0" err="1"/>
              <a:t>Secretary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State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SP), Aline (</a:t>
            </a:r>
            <a:r>
              <a:rPr lang="pt-BR" dirty="0" err="1"/>
              <a:t>House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Agriculture</a:t>
            </a:r>
            <a:r>
              <a:rPr lang="pt-BR" dirty="0"/>
              <a:t>), Erika </a:t>
            </a:r>
            <a:r>
              <a:rPr lang="pt-BR" dirty="0" err="1"/>
              <a:t>and</a:t>
            </a:r>
            <a:r>
              <a:rPr lang="pt-BR" dirty="0"/>
              <a:t> Ester (Unicamp), </a:t>
            </a:r>
            <a:r>
              <a:rPr lang="pt-BR" dirty="0" err="1"/>
              <a:t>Antonio</a:t>
            </a:r>
            <a:r>
              <a:rPr lang="pt-BR" dirty="0"/>
              <a:t> (SP </a:t>
            </a:r>
            <a:r>
              <a:rPr lang="pt-BR" dirty="0" err="1"/>
              <a:t>Secretary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Agriculture</a:t>
            </a:r>
            <a:r>
              <a:rPr lang="pt-BR" dirty="0"/>
              <a:t>), </a:t>
            </a:r>
            <a:r>
              <a:rPr lang="pt-BR" dirty="0" err="1"/>
              <a:t>Antonio</a:t>
            </a:r>
            <a:r>
              <a:rPr lang="pt-BR" dirty="0"/>
              <a:t> (</a:t>
            </a:r>
            <a:r>
              <a:rPr lang="pt-BR" dirty="0" err="1"/>
              <a:t>House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Agriculture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Cristiano (</a:t>
            </a:r>
            <a:r>
              <a:rPr lang="pt-BR" dirty="0" err="1"/>
              <a:t>House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Agriculture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303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509"/>
          </a:xfrm>
        </p:spPr>
        <p:txBody>
          <a:bodyPr>
            <a:normAutofit/>
          </a:bodyPr>
          <a:lstStyle/>
          <a:p>
            <a:r>
              <a:rPr lang="pt-BR" sz="2800" dirty="0"/>
              <a:t>Parelheiros </a:t>
            </a:r>
            <a:r>
              <a:rPr lang="pt-BR" sz="2800" dirty="0" err="1"/>
              <a:t>Area</a:t>
            </a:r>
            <a:r>
              <a:rPr lang="pt-BR" sz="2800" dirty="0"/>
              <a:t>: </a:t>
            </a:r>
            <a:r>
              <a:rPr lang="pt-BR" sz="2800" dirty="0" err="1"/>
              <a:t>sewage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grey</a:t>
            </a:r>
            <a:r>
              <a:rPr lang="pt-BR" sz="2800" dirty="0"/>
              <a:t> </a:t>
            </a:r>
            <a:r>
              <a:rPr lang="pt-BR" sz="2800" dirty="0" err="1"/>
              <a:t>water</a:t>
            </a:r>
            <a:r>
              <a:rPr lang="pt-BR" sz="2800" dirty="0"/>
              <a:t> </a:t>
            </a:r>
            <a:r>
              <a:rPr lang="pt-BR" sz="2800" dirty="0" err="1"/>
              <a:t>treatment</a:t>
            </a:r>
            <a:r>
              <a:rPr lang="pt-BR" sz="2800" dirty="0"/>
              <a:t> </a:t>
            </a:r>
            <a:r>
              <a:rPr lang="pt-BR" sz="2800" dirty="0" err="1"/>
              <a:t>small</a:t>
            </a:r>
            <a:r>
              <a:rPr lang="pt-BR" sz="2800" dirty="0"/>
              <a:t> </a:t>
            </a:r>
            <a:r>
              <a:rPr lang="pt-BR" sz="2800" dirty="0" err="1"/>
              <a:t>plant</a:t>
            </a:r>
            <a:r>
              <a:rPr lang="pt-BR" sz="2800" dirty="0"/>
              <a:t> (</a:t>
            </a:r>
            <a:r>
              <a:rPr lang="pt-BR" sz="2800" dirty="0" err="1"/>
              <a:t>Sapiencia</a:t>
            </a:r>
            <a:r>
              <a:rPr lang="pt-BR" sz="2800" dirty="0"/>
              <a:t> Environmental – NGO)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781" y="1378634"/>
            <a:ext cx="7739489" cy="43513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083213" y="6049108"/>
            <a:ext cx="1068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Sewage</a:t>
            </a:r>
            <a:r>
              <a:rPr lang="pt-BR" dirty="0"/>
              <a:t> local </a:t>
            </a:r>
            <a:r>
              <a:rPr lang="pt-BR" dirty="0" err="1"/>
              <a:t>treatment</a:t>
            </a:r>
            <a:r>
              <a:rPr lang="pt-BR" dirty="0"/>
              <a:t> in a </a:t>
            </a:r>
            <a:r>
              <a:rPr lang="pt-BR" dirty="0" err="1"/>
              <a:t>property</a:t>
            </a:r>
            <a:r>
              <a:rPr lang="pt-BR" dirty="0"/>
              <a:t>: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left</a:t>
            </a:r>
            <a:r>
              <a:rPr lang="pt-BR" dirty="0"/>
              <a:t>: Erika (UNICAMP), Iara (Sabesp) </a:t>
            </a:r>
            <a:r>
              <a:rPr lang="pt-BR" dirty="0" err="1"/>
              <a:t>and</a:t>
            </a:r>
            <a:r>
              <a:rPr lang="pt-BR" dirty="0"/>
              <a:t> Vitor Chaves (</a:t>
            </a:r>
            <a:r>
              <a:rPr lang="pt-BR" dirty="0" err="1"/>
              <a:t>Sapiencia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2735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Renato </a:t>
            </a:r>
            <a:r>
              <a:rPr lang="pt-BR" dirty="0" err="1"/>
              <a:t>at</a:t>
            </a:r>
            <a:r>
              <a:rPr lang="pt-BR" dirty="0"/>
              <a:t> a </a:t>
            </a:r>
            <a:r>
              <a:rPr lang="pt-BR" dirty="0" err="1"/>
              <a:t>water</a:t>
            </a:r>
            <a:r>
              <a:rPr lang="pt-BR" dirty="0"/>
              <a:t> </a:t>
            </a:r>
            <a:r>
              <a:rPr lang="pt-BR" dirty="0" err="1"/>
              <a:t>resource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riparian</a:t>
            </a:r>
            <a:r>
              <a:rPr lang="pt-BR" dirty="0"/>
              <a:t> </a:t>
            </a:r>
            <a:r>
              <a:rPr lang="pt-BR" dirty="0" err="1"/>
              <a:t>forest</a:t>
            </a:r>
            <a:r>
              <a:rPr lang="pt-BR" dirty="0"/>
              <a:t>  point </a:t>
            </a:r>
            <a:r>
              <a:rPr lang="pt-BR" dirty="0" err="1"/>
              <a:t>with</a:t>
            </a:r>
            <a:r>
              <a:rPr lang="pt-BR" dirty="0"/>
              <a:t> - Parelheiros 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6255" y="1825625"/>
            <a:ext cx="773948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8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747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Calibri</vt:lpstr>
      <vt:lpstr>Calibri Light</vt:lpstr>
      <vt:lpstr>Century Gothic</vt:lpstr>
      <vt:lpstr>Tema do Office</vt:lpstr>
      <vt:lpstr>São Paulo Urban Living Lab  Brasil  FAPESP/Belmont Forum  Sustainable Urban Global Initiative </vt:lpstr>
      <vt:lpstr>Apresentação do PowerPoint</vt:lpstr>
      <vt:lpstr>Rationale – Ostrom, 1990 – Create “action situations”</vt:lpstr>
      <vt:lpstr>1. Institutionality of the ULL - WINIR – World Interdisciplinary Network on Institutional Research, 2019.</vt:lpstr>
      <vt:lpstr>New grant</vt:lpstr>
      <vt:lpstr>2. Unit of Analysis – FEW Governance</vt:lpstr>
      <vt:lpstr>Parelheiros area: 400 small holders fruit and greens producers (50-50% agroecological/conventional)</vt:lpstr>
      <vt:lpstr>Parelheiros Area: sewage and grey water treatment small plant (Sapiencia Environmental – NGO) </vt:lpstr>
      <vt:lpstr>Renato at a water resource and riparian forest  point with - Parelheiros </vt:lpstr>
      <vt:lpstr>2. Methodologies of Analysis – FEW Governance</vt:lpstr>
      <vt:lpstr>3. Policy proposals – as a foresight tool for sustainability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Erika Francisco</dc:creator>
  <cp:lastModifiedBy>Erika Francisco</cp:lastModifiedBy>
  <cp:revision>34</cp:revision>
  <dcterms:created xsi:type="dcterms:W3CDTF">2019-04-01T18:02:01Z</dcterms:created>
  <dcterms:modified xsi:type="dcterms:W3CDTF">2019-05-02T12:45:46Z</dcterms:modified>
</cp:coreProperties>
</file>