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63" r:id="rId8"/>
    <p:sldId id="280" r:id="rId9"/>
    <p:sldId id="287" r:id="rId10"/>
    <p:sldId id="288" r:id="rId11"/>
    <p:sldId id="289" r:id="rId12"/>
    <p:sldId id="298" r:id="rId13"/>
    <p:sldId id="291" r:id="rId14"/>
    <p:sldId id="296" r:id="rId15"/>
    <p:sldId id="297" r:id="rId16"/>
    <p:sldId id="299" r:id="rId17"/>
    <p:sldId id="300" r:id="rId18"/>
    <p:sldId id="292" r:id="rId19"/>
    <p:sldId id="294" r:id="rId20"/>
    <p:sldId id="301" r:id="rId21"/>
    <p:sldId id="293" r:id="rId22"/>
    <p:sldId id="264" r:id="rId23"/>
    <p:sldId id="281" r:id="rId24"/>
    <p:sldId id="262" r:id="rId25"/>
    <p:sldId id="259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60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82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78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82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9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5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83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46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37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B42DE-C319-40D9-9DFC-B625396A163A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6D7A-1162-4506-96AB-C18B0DAE0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15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1478409212000301#bib43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0137" y="2141023"/>
            <a:ext cx="9823848" cy="2387600"/>
          </a:xfrm>
        </p:spPr>
        <p:txBody>
          <a:bodyPr/>
          <a:lstStyle/>
          <a:p>
            <a:r>
              <a:rPr lang="pt-BR" sz="4800" b="1" dirty="0" smtClean="0"/>
              <a:t>       </a:t>
            </a:r>
            <a:r>
              <a:rPr lang="pt-BR" sz="4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São Paulo </a:t>
            </a:r>
            <a:r>
              <a:rPr lang="pt-BR" sz="4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Urban</a:t>
            </a:r>
            <a:r>
              <a:rPr lang="pt-BR" sz="4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Living </a:t>
            </a:r>
            <a:r>
              <a:rPr lang="pt-BR" sz="4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Lab</a:t>
            </a:r>
            <a:r>
              <a:rPr lang="pt-BR" sz="4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sz="4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Brazil</a:t>
            </a:r>
            <a:endParaRPr lang="pt-BR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97063" y="5028686"/>
            <a:ext cx="9144000" cy="2112962"/>
          </a:xfrm>
        </p:spPr>
        <p:txBody>
          <a:bodyPr>
            <a:noAutofit/>
          </a:bodyPr>
          <a:lstStyle/>
          <a:p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Ester Dal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Poz</a:t>
            </a:r>
            <a:endParaRPr lang="pt-BR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University</a:t>
            </a:r>
            <a:r>
              <a:rPr lang="pt-BR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pt-BR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Campinas</a:t>
            </a:r>
            <a:endParaRPr lang="pt-BR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@ Bristol – FEW SUGI 1st Meeting</a:t>
            </a:r>
          </a:p>
          <a:p>
            <a:r>
              <a:rPr lang="pt-BR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October</a:t>
            </a:r>
            <a:r>
              <a:rPr lang="pt-BR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2018</a:t>
            </a:r>
            <a:endParaRPr lang="pt-BR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6" name="Picture 2" descr="WASTE FEW 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57281"/>
            <a:ext cx="3314700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69" y="1054895"/>
            <a:ext cx="1520032" cy="140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27100" y="34417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27100" y="46418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pt-B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endParaRPr kumimoji="0" lang="de-AT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27100" y="58229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1100137" y="1296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550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3133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Concerning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two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FEW SUGI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objectives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in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terms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esource inefficiencies:</a:t>
            </a:r>
            <a:b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GB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O1. map waste</a:t>
            </a:r>
            <a:r>
              <a:rPr lang="en-GB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GB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O2. substantially reduce waste </a:t>
            </a: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GB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06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9400" y="577535"/>
            <a:ext cx="11531600" cy="61093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pt-BR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Sao </a:t>
            </a:r>
            <a:r>
              <a:rPr lang="en-GB" altLang="pt-BR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Paulo city ULL </a:t>
            </a:r>
            <a:r>
              <a:rPr lang="en-GB" altLang="pt-BR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general goal</a:t>
            </a:r>
            <a:r>
              <a:rPr lang="en-GB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GB" altLang="pt-BR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AT" altLang="pt-BR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AT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be a locus </a:t>
            </a:r>
            <a:r>
              <a:rPr lang="de-AT" altLang="pt-BR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urban </a:t>
            </a:r>
            <a:r>
              <a:rPr lang="de-AT" altLang="pt-BR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sustainability throught </a:t>
            </a:r>
            <a:r>
              <a:rPr kumimoji="0" lang="de-AT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innovation*</a:t>
            </a:r>
            <a:r>
              <a:rPr kumimoji="0" lang="de-AT" altLang="pt-B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altLang="pt-BR" sz="2800" b="1" baseline="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AT" altLang="pt-B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</a:t>
            </a:r>
            <a:r>
              <a:rPr kumimoji="0" lang="de-AT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earch, selection and diffusion of: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altLang="pt-BR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pt-BR" altLang="pt-BR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sustainable</a:t>
            </a:r>
            <a:r>
              <a:rPr lang="pt-BR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technologies</a:t>
            </a:r>
            <a:r>
              <a:rPr lang="pt-BR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best</a:t>
            </a:r>
            <a:r>
              <a:rPr lang="pt-BR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sustainable</a:t>
            </a:r>
            <a:r>
              <a:rPr lang="pt-BR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practices</a:t>
            </a:r>
            <a:r>
              <a:rPr lang="pt-BR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pt-BR" altLang="pt-BR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innovative</a:t>
            </a:r>
            <a:r>
              <a:rPr lang="pt-BR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meanings</a:t>
            </a:r>
            <a:r>
              <a:rPr lang="pt-BR" altLang="pt-B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pt-BR" altLang="pt-B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consumption</a:t>
            </a:r>
            <a:r>
              <a:rPr lang="pt-BR" altLang="pt-B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endParaRPr lang="pt-BR" altLang="pt-BR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pt-BR" altLang="pt-BR" sz="2800" dirty="0" smtClean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new </a:t>
            </a:r>
            <a:r>
              <a:rPr lang="pt-BR" altLang="pt-BR" sz="2800" dirty="0" err="1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civilizing</a:t>
            </a:r>
            <a:r>
              <a:rPr lang="pt-BR" altLang="pt-BR" sz="2800" dirty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milestones</a:t>
            </a:r>
            <a:r>
              <a:rPr lang="pt-BR" altLang="pt-BR" sz="2800" dirty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about</a:t>
            </a:r>
            <a:r>
              <a:rPr lang="pt-BR" altLang="pt-BR" sz="2800" dirty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pt-BR" altLang="pt-BR" sz="2800" dirty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environment</a:t>
            </a:r>
            <a:r>
              <a:rPr lang="pt-BR" altLang="pt-BR" sz="2800" dirty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pt-BR" altLang="pt-BR" sz="2800" dirty="0" err="1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</a:t>
            </a:r>
            <a:r>
              <a:rPr lang="pt-BR" altLang="pt-BR" sz="2800" dirty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marketing </a:t>
            </a:r>
            <a:r>
              <a:rPr lang="pt-BR" altLang="pt-BR" sz="2800" dirty="0" err="1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altLang="pt-BR" sz="2800" dirty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 smtClean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education</a:t>
            </a:r>
            <a:r>
              <a:rPr lang="pt-BR" altLang="pt-BR" sz="2800" dirty="0" smtClean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pt-BR" altLang="pt-BR" sz="2800" dirty="0" err="1" smtClean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policy</a:t>
            </a:r>
            <a:r>
              <a:rPr lang="pt-BR" altLang="pt-BR" sz="2800" dirty="0" smtClean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 smtClean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making</a:t>
            </a:r>
            <a:r>
              <a:rPr lang="pt-BR" altLang="pt-BR" sz="2800" dirty="0" smtClean="0">
                <a:solidFill>
                  <a:srgbClr val="21212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pt-BR" altLang="pt-BR" sz="2800" dirty="0">
              <a:solidFill>
                <a:srgbClr val="21212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AT" altLang="pt-BR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kumimoji="0" lang="de-AT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Innovation is seen as </a:t>
            </a:r>
            <a:r>
              <a:rPr kumimoji="0" lang="de-AT" alt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technological</a:t>
            </a:r>
            <a:r>
              <a:rPr kumimoji="0" lang="de-AT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kumimoji="0" lang="de-AT" alt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social, educational </a:t>
            </a:r>
            <a:r>
              <a:rPr kumimoji="0" lang="de-AT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r>
              <a:rPr kumimoji="0" lang="de-AT" alt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economic.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21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0" y="1431925"/>
            <a:ext cx="10515600" cy="3228975"/>
          </a:xfrm>
        </p:spPr>
        <p:txBody>
          <a:bodyPr>
            <a:noAutofit/>
          </a:bodyPr>
          <a:lstStyle/>
          <a:p>
            <a:pPr algn="ctr"/>
            <a:r>
              <a:rPr lang="pt-BR" sz="5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Two</a:t>
            </a:r>
            <a:r>
              <a:rPr lang="pt-BR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integrated</a:t>
            </a:r>
            <a:r>
              <a:rPr lang="pt-BR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theoretical</a:t>
            </a:r>
            <a:r>
              <a:rPr lang="pt-BR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frames </a:t>
            </a:r>
            <a:r>
              <a:rPr lang="pt-BR" sz="5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</a:t>
            </a:r>
            <a:r>
              <a:rPr lang="pt-BR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Evolutionary</a:t>
            </a:r>
            <a:r>
              <a:rPr lang="pt-BR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Institutional</a:t>
            </a:r>
            <a:r>
              <a:rPr lang="pt-BR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Economics</a:t>
            </a:r>
            <a:r>
              <a:rPr lang="pt-BR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pt-BR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616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7000" y="83439"/>
            <a:ext cx="11811000" cy="63863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Policy Approach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AT" altLang="pt-BR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main theoretical</a:t>
            </a:r>
            <a:r>
              <a:rPr kumimoji="0" lang="de-AT" alt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kumimoji="0" lang="de-AT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concepts are: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AT" altLang="pt-BR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kumimoji="0" lang="de-AT" alt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eco-innovation</a:t>
            </a:r>
            <a:r>
              <a:rPr kumimoji="0" lang="de-AT" altLang="pt-B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*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“the production, assimilation or exploitation of a product, production process, service or management or business method that is novel to the </a:t>
            </a:r>
            <a:r>
              <a:rPr lang="en-US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organisation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(developing or adopting it) and which </a:t>
            </a:r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results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throughout its life cycle, in a </a:t>
            </a:r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reduction of environmental risk, pollution and other negative impacts of resources use 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(including energy use) compared to relevant alternatives”.</a:t>
            </a:r>
            <a:r>
              <a:rPr kumimoji="0" lang="de-AT" altLang="pt-BR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kumimoji="0" lang="de-AT" altLang="pt-BR" sz="28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 …. sustainable </a:t>
            </a:r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construction and drivers of change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altLang="pt-BR" sz="28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* 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René 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Kemp and Peter Pearson, 2007, Final report MEI project about measuring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ecoinnovation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OCDE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829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2100" y="345050"/>
            <a:ext cx="11899900" cy="58631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Policy Approach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AT" altLang="pt-BR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main theoretical</a:t>
            </a:r>
            <a:r>
              <a:rPr kumimoji="0" lang="de-AT" alt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kumimoji="0" lang="de-AT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concepts are: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b) </a:t>
            </a:r>
            <a:r>
              <a:rPr lang="pt-BR" altLang="pt-BR" sz="2800" b="1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niche</a:t>
            </a:r>
            <a:r>
              <a:rPr lang="pt-BR" altLang="pt-BR" sz="2800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b="1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management</a:t>
            </a:r>
            <a:r>
              <a:rPr lang="pt-BR" altLang="pt-BR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*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transition</a:t>
            </a:r>
            <a:r>
              <a:rPr lang="pt-BR" altLang="pt-BR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movement</a:t>
            </a:r>
            <a:r>
              <a:rPr lang="pt-BR" altLang="pt-BR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into</a:t>
            </a:r>
            <a:r>
              <a:rPr lang="pt-BR" altLang="pt-B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more </a:t>
            </a:r>
            <a:r>
              <a:rPr lang="pt-BR" altLang="pt-BR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sustainable</a:t>
            </a:r>
            <a:r>
              <a:rPr lang="pt-BR" altLang="pt-B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modes</a:t>
            </a:r>
            <a:r>
              <a:rPr lang="pt-BR" altLang="pt-B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pt-BR" altLang="pt-B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development</a:t>
            </a:r>
            <a:r>
              <a:rPr lang="pt-BR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BR" altLang="pt-BR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throught</a:t>
            </a:r>
            <a:r>
              <a:rPr lang="pt-BR" alt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evolutionary</a:t>
            </a:r>
            <a:r>
              <a:rPr lang="pt-B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policy</a:t>
            </a:r>
            <a:r>
              <a:rPr lang="pt-B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approaches for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shaping </a:t>
            </a:r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processes 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variation, selection and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retention.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co-evolution </a:t>
            </a:r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technical</a:t>
            </a:r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environmental </a:t>
            </a:r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social </a:t>
            </a:r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ystems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lang="en-US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Nill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 and Kemp, R. (2009), Evolutionary Approaches for Sustainable Innovation Policies: from niche to paradigm.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- Research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Policy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2009 - Elsevier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048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Institutional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Approach</a:t>
            </a: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P</a:t>
            </a:r>
            <a:r>
              <a:rPr lang="en-US" sz="4400" dirty="0" smtClean="0"/>
              <a:t>olicy </a:t>
            </a:r>
            <a:r>
              <a:rPr lang="en-US" sz="4400" dirty="0"/>
              <a:t>structures and processes for an effective, integrated </a:t>
            </a:r>
            <a:r>
              <a:rPr lang="en-US" sz="4400" dirty="0" smtClean="0"/>
              <a:t>governance </a:t>
            </a:r>
            <a:r>
              <a:rPr lang="pt-BR" sz="4400" dirty="0" err="1" smtClean="0"/>
              <a:t>of</a:t>
            </a:r>
            <a:r>
              <a:rPr lang="pt-BR" sz="4400" dirty="0" smtClean="0"/>
              <a:t> </a:t>
            </a:r>
            <a:r>
              <a:rPr lang="pt-BR" sz="4400" dirty="0"/>
              <a:t>FEW </a:t>
            </a:r>
            <a:r>
              <a:rPr lang="pt-BR" sz="4400" dirty="0" err="1"/>
              <a:t>nexus</a:t>
            </a:r>
            <a:r>
              <a:rPr lang="pt-BR" sz="4400" dirty="0"/>
              <a:t> </a:t>
            </a:r>
            <a:r>
              <a:rPr lang="pt-BR" sz="4400" dirty="0" err="1" smtClean="0"/>
              <a:t>resources</a:t>
            </a:r>
            <a:endParaRPr lang="pt-BR" sz="4400" dirty="0" smtClean="0"/>
          </a:p>
          <a:p>
            <a:pPr marL="0" indent="0" algn="ctr">
              <a:buNone/>
            </a:pPr>
            <a:r>
              <a:rPr lang="pt-BR" sz="4400" dirty="0" smtClean="0"/>
              <a:t>+</a:t>
            </a:r>
            <a:endParaRPr lang="pt-BR" sz="4400" dirty="0"/>
          </a:p>
          <a:p>
            <a:pPr marL="0" indent="0" algn="ctr">
              <a:buNone/>
            </a:pPr>
            <a:r>
              <a:rPr lang="en-US" sz="4400" dirty="0"/>
              <a:t>Path dependency and institutional change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076662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Institutional</a:t>
            </a:r>
            <a:r>
              <a:rPr lang="pt-BR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Approach: frame 1</a:t>
            </a:r>
            <a:endParaRPr lang="pt-BR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6080125"/>
            <a:ext cx="11696700" cy="62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Ostrom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E. Doing Institutional Analysis. Digging Deeper Than Markets 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Hierarchies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In: Menard C, Shirley MM, editors. Handbook of New 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Institutional Economics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Boston: Springer US. 2005.</a:t>
            </a:r>
            <a:endParaRPr lang="pt-BR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425" y="1276350"/>
            <a:ext cx="843915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14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93662"/>
            <a:ext cx="11696700" cy="1325563"/>
          </a:xfrm>
        </p:spPr>
        <p:txBody>
          <a:bodyPr>
            <a:normAutofit/>
          </a:bodyPr>
          <a:lstStyle/>
          <a:p>
            <a:r>
              <a:rPr lang="pt-BR" sz="36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Institutional</a:t>
            </a:r>
            <a:r>
              <a:rPr lang="pt-BR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Approach: frame 2 (</a:t>
            </a:r>
            <a:r>
              <a:rPr lang="pt-BR" sz="36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adapted</a:t>
            </a:r>
            <a:r>
              <a:rPr lang="pt-BR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FEW </a:t>
            </a:r>
            <a:r>
              <a:rPr lang="pt-BR" sz="36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governance</a:t>
            </a:r>
            <a:r>
              <a:rPr lang="pt-BR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pt-BR" sz="3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6080125"/>
            <a:ext cx="11696700" cy="625475"/>
          </a:xfrm>
        </p:spPr>
        <p:txBody>
          <a:bodyPr>
            <a:noAutofit/>
          </a:bodyPr>
          <a:lstStyle/>
          <a:p>
            <a:r>
              <a:rPr lang="en-US" sz="14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Ostrom</a:t>
            </a:r>
            <a:r>
              <a:rPr lang="en-US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E.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Doing Institutional Analysis. Digging Deeper Than Markets 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Hierarchies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In: Menard C, Shirley MM, editors. Handbook of New 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Institutional Economics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Boston: Springer US. 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2005; according to Marker et al. (2018). Integrated 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governance for the food–energy–water nexus – The scope 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</a:t>
            </a:r>
            <a:r>
              <a:rPr lang="pt-BR" sz="1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pt-BR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</a:t>
            </a:r>
            <a:r>
              <a:rPr lang="pt-BR" sz="1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institutional</a:t>
            </a:r>
            <a:r>
              <a:rPr lang="pt-BR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1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change</a:t>
            </a:r>
            <a:r>
              <a:rPr lang="pt-BR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Renewable 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Sustainable Energy Reviews 97 (2018) 290–300</a:t>
            </a:r>
            <a:endParaRPr lang="pt-BR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25550"/>
            <a:ext cx="8001000" cy="465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1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“</a:t>
            </a:r>
            <a:r>
              <a:rPr lang="pt-BR" b="1" dirty="0" err="1" smtClean="0"/>
              <a:t>map</a:t>
            </a:r>
            <a:r>
              <a:rPr lang="en-GB" dirty="0" smtClean="0"/>
              <a:t> and substantially </a:t>
            </a:r>
            <a:r>
              <a:rPr lang="en-GB" b="1" dirty="0"/>
              <a:t>reduce</a:t>
            </a:r>
            <a:r>
              <a:rPr lang="en-GB" dirty="0"/>
              <a:t> </a:t>
            </a:r>
            <a:r>
              <a:rPr lang="en-GB" dirty="0" smtClean="0"/>
              <a:t>waste”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835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“</a:t>
            </a:r>
            <a:r>
              <a:rPr lang="pt-BR" b="1" u="sng" dirty="0" err="1" smtClean="0"/>
              <a:t>map</a:t>
            </a:r>
            <a:r>
              <a:rPr lang="en-GB" dirty="0" smtClean="0"/>
              <a:t> and substantially </a:t>
            </a:r>
            <a:r>
              <a:rPr lang="en-GB" dirty="0"/>
              <a:t>reduce </a:t>
            </a:r>
            <a:r>
              <a:rPr lang="en-GB" dirty="0" smtClean="0"/>
              <a:t>waste”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 smtClean="0"/>
              <a:t>Pilot</a:t>
            </a:r>
            <a:r>
              <a:rPr lang="pt-BR" dirty="0" smtClean="0"/>
              <a:t> cases:  </a:t>
            </a:r>
            <a:r>
              <a:rPr lang="pt-BR" b="1" dirty="0" err="1" smtClean="0"/>
              <a:t>Ibiuna</a:t>
            </a:r>
            <a:r>
              <a:rPr lang="pt-BR" b="1" dirty="0" smtClean="0"/>
              <a:t> </a:t>
            </a:r>
            <a:r>
              <a:rPr lang="pt-BR" b="1" dirty="0" err="1" smtClean="0"/>
              <a:t>and</a:t>
            </a:r>
            <a:r>
              <a:rPr lang="pt-BR" b="1" dirty="0" smtClean="0"/>
              <a:t> Mogi </a:t>
            </a:r>
            <a:r>
              <a:rPr lang="pt-BR" dirty="0" err="1" smtClean="0"/>
              <a:t>areas</a:t>
            </a:r>
            <a:r>
              <a:rPr lang="pt-BR" dirty="0" smtClean="0"/>
              <a:t>: </a:t>
            </a:r>
            <a:r>
              <a:rPr lang="pt-BR" dirty="0" err="1"/>
              <a:t>h</a:t>
            </a:r>
            <a:r>
              <a:rPr lang="pt-BR" dirty="0" err="1" smtClean="0"/>
              <a:t>orticultural</a:t>
            </a:r>
            <a:r>
              <a:rPr lang="pt-BR" dirty="0" smtClean="0"/>
              <a:t> </a:t>
            </a:r>
            <a:r>
              <a:rPr lang="pt-BR" dirty="0" err="1" smtClean="0"/>
              <a:t>production</a:t>
            </a:r>
            <a:r>
              <a:rPr lang="pt-BR" dirty="0" smtClean="0"/>
              <a:t> (</a:t>
            </a:r>
            <a:r>
              <a:rPr lang="pt-BR" dirty="0" err="1" smtClean="0"/>
              <a:t>huge</a:t>
            </a:r>
            <a:r>
              <a:rPr lang="pt-BR" dirty="0" smtClean="0"/>
              <a:t> </a:t>
            </a:r>
            <a:r>
              <a:rPr lang="pt-BR" dirty="0" err="1" smtClean="0"/>
              <a:t>demands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water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energy</a:t>
            </a:r>
            <a:r>
              <a:rPr lang="pt-BR" dirty="0" smtClean="0"/>
              <a:t>)</a:t>
            </a:r>
          </a:p>
          <a:p>
            <a:pPr marL="514350" indent="-514350">
              <a:buAutoNum type="arabicPeriod"/>
            </a:pPr>
            <a:r>
              <a:rPr lang="pt-BR" dirty="0" err="1"/>
              <a:t>W</a:t>
            </a:r>
            <a:r>
              <a:rPr lang="pt-BR" dirty="0" err="1" smtClean="0"/>
              <a:t>ater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energy</a:t>
            </a:r>
            <a:r>
              <a:rPr lang="pt-BR" dirty="0" smtClean="0"/>
              <a:t> </a:t>
            </a:r>
            <a:r>
              <a:rPr lang="pt-BR" dirty="0" err="1" smtClean="0"/>
              <a:t>footprints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smtClean="0"/>
              <a:t>Barbara</a:t>
            </a:r>
            <a:r>
              <a:rPr lang="pt-BR" dirty="0" smtClean="0"/>
              <a:t>)</a:t>
            </a:r>
            <a:endParaRPr lang="pt-BR" dirty="0" smtClean="0"/>
          </a:p>
          <a:p>
            <a:pPr marL="514350" indent="-514350">
              <a:buAutoNum type="arabicPeriod"/>
            </a:pPr>
            <a:r>
              <a:rPr lang="pt-BR" dirty="0" err="1" smtClean="0"/>
              <a:t>Water</a:t>
            </a:r>
            <a:r>
              <a:rPr lang="pt-BR" dirty="0" smtClean="0"/>
              <a:t> </a:t>
            </a:r>
            <a:r>
              <a:rPr lang="pt-BR" dirty="0" err="1" smtClean="0"/>
              <a:t>policy</a:t>
            </a:r>
            <a:r>
              <a:rPr lang="pt-BR" dirty="0" smtClean="0"/>
              <a:t> </a:t>
            </a:r>
            <a:r>
              <a:rPr lang="pt-BR" dirty="0" err="1" smtClean="0"/>
              <a:t>patterns</a:t>
            </a:r>
            <a:r>
              <a:rPr lang="pt-BR" dirty="0" smtClean="0"/>
              <a:t> (Luciana)</a:t>
            </a:r>
          </a:p>
          <a:p>
            <a:pPr marL="514350" indent="-514350">
              <a:buAutoNum type="arabicPeriod"/>
            </a:pPr>
            <a:r>
              <a:rPr lang="pt-BR" dirty="0" err="1" smtClean="0"/>
              <a:t>Water</a:t>
            </a:r>
            <a:r>
              <a:rPr lang="pt-BR" dirty="0" smtClean="0"/>
              <a:t> use </a:t>
            </a:r>
            <a:r>
              <a:rPr lang="pt-BR" dirty="0" err="1" smtClean="0"/>
              <a:t>best</a:t>
            </a:r>
            <a:r>
              <a:rPr lang="pt-BR" dirty="0" smtClean="0"/>
              <a:t> </a:t>
            </a:r>
            <a:r>
              <a:rPr lang="pt-BR" dirty="0" err="1" smtClean="0"/>
              <a:t>practices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technologies</a:t>
            </a:r>
            <a:r>
              <a:rPr lang="pt-BR" dirty="0" smtClean="0"/>
              <a:t> (Ieda)</a:t>
            </a:r>
          </a:p>
          <a:p>
            <a:pPr marL="514350" indent="-514350">
              <a:buAutoNum type="arabicPeriod"/>
            </a:pPr>
            <a:r>
              <a:rPr lang="pt-BR" dirty="0" err="1" smtClean="0"/>
              <a:t>Stakeholders</a:t>
            </a:r>
            <a:r>
              <a:rPr lang="pt-BR" dirty="0" smtClean="0"/>
              <a:t> </a:t>
            </a:r>
            <a:r>
              <a:rPr lang="pt-BR" dirty="0" err="1" smtClean="0"/>
              <a:t>selection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contacts</a:t>
            </a:r>
            <a:r>
              <a:rPr lang="pt-BR" dirty="0" smtClean="0"/>
              <a:t>, communication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/>
              <a:t>education</a:t>
            </a:r>
            <a:r>
              <a:rPr lang="pt-BR" dirty="0"/>
              <a:t> </a:t>
            </a:r>
            <a:r>
              <a:rPr lang="pt-BR" dirty="0" smtClean="0"/>
              <a:t>for </a:t>
            </a:r>
            <a:r>
              <a:rPr lang="pt-BR" dirty="0" err="1" smtClean="0"/>
              <a:t>sustainability</a:t>
            </a:r>
            <a:r>
              <a:rPr lang="pt-BR" dirty="0" smtClean="0"/>
              <a:t> (Eric)</a:t>
            </a:r>
          </a:p>
          <a:p>
            <a:pPr marL="514350" indent="-514350">
              <a:buAutoNum type="arabicPeriod"/>
            </a:pPr>
            <a:r>
              <a:rPr lang="pt-BR" dirty="0" err="1" smtClean="0"/>
              <a:t>Governance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smtClean="0"/>
              <a:t>FEW </a:t>
            </a:r>
            <a:r>
              <a:rPr lang="pt-BR" dirty="0" err="1" smtClean="0"/>
              <a:t>and</a:t>
            </a:r>
            <a:r>
              <a:rPr lang="pt-BR" dirty="0" smtClean="0"/>
              <a:t> ULL establishment (Ester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Belik</a:t>
            </a:r>
            <a:r>
              <a:rPr lang="pt-BR" dirty="0" smtClean="0"/>
              <a:t>)</a:t>
            </a:r>
          </a:p>
          <a:p>
            <a:pPr marL="514350" indent="-514350">
              <a:buAutoNum type="arabicPeriod"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17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Team - </a:t>
            </a:r>
            <a:r>
              <a:rPr lang="pt-BR" sz="36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Professors</a:t>
            </a:r>
            <a:endParaRPr lang="pt-BR" sz="3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Ester Dal </a:t>
            </a: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Poz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Coordinator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Economics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Innovation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FEW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Nexus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Governance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pt-BR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Walter </a:t>
            </a: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Belik</a:t>
            </a:r>
            <a:r>
              <a:rPr lang="pt-BR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Food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Security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FEW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Nexus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pt-BR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Ieda </a:t>
            </a: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Makyia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Food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Value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Chains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Water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Cycles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Industry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pt-BR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endParaRPr lang="pt-BR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Eric Cohen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Marketing,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Partnerships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Education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Sustainability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pt-BR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Barbara </a:t>
            </a:r>
            <a:r>
              <a:rPr lang="pt-BR" sz="24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eruel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–FEW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Footprints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Industry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pt-BR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endParaRPr lang="pt-BR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Luciana Cordeiro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Water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Policy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Law.</a:t>
            </a:r>
            <a:endParaRPr lang="pt-BR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pt-B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778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“ </a:t>
            </a:r>
            <a:r>
              <a:rPr lang="pt-BR" dirty="0" err="1" smtClean="0"/>
              <a:t>map</a:t>
            </a:r>
            <a:r>
              <a:rPr lang="pt-BR" dirty="0" smtClean="0"/>
              <a:t> </a:t>
            </a:r>
            <a:r>
              <a:rPr lang="en-GB" dirty="0" smtClean="0"/>
              <a:t>and substantially </a:t>
            </a:r>
            <a:r>
              <a:rPr lang="en-GB" b="1" u="sng" dirty="0"/>
              <a:t>reduce</a:t>
            </a:r>
            <a:r>
              <a:rPr lang="en-GB" dirty="0"/>
              <a:t> </a:t>
            </a:r>
            <a:r>
              <a:rPr lang="en-GB" dirty="0" smtClean="0"/>
              <a:t>waste”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Delphi: a </a:t>
            </a:r>
            <a:r>
              <a:rPr lang="pt-BR" sz="5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foresight</a:t>
            </a:r>
            <a:r>
              <a:rPr lang="pt-BR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tool</a:t>
            </a:r>
          </a:p>
          <a:p>
            <a:pPr marL="0" indent="0" algn="ctr">
              <a:buNone/>
            </a:pPr>
            <a:endParaRPr lang="pt-BR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pt-BR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Comunication</a:t>
            </a:r>
            <a:r>
              <a:rPr lang="pt-BR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BR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planning</a:t>
            </a:r>
            <a:r>
              <a:rPr lang="pt-BR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implementing</a:t>
            </a:r>
            <a:r>
              <a:rPr lang="pt-BR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process</a:t>
            </a:r>
            <a:r>
              <a:rPr lang="pt-BR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pt-BR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deal</a:t>
            </a:r>
            <a:r>
              <a:rPr lang="pt-BR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with</a:t>
            </a:r>
            <a:r>
              <a:rPr lang="pt-BR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complex</a:t>
            </a:r>
            <a:r>
              <a:rPr lang="pt-BR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problems</a:t>
            </a:r>
            <a:r>
              <a:rPr lang="pt-BR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pt-BR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pt-BR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 algn="ctr">
              <a:buAutoNum type="arabicPeriod"/>
            </a:pPr>
            <a:endParaRPr lang="pt-BR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pt-BR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pt-BR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575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Delphi as a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colective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priorities</a:t>
            </a:r>
            <a:r>
              <a:rPr lang="pt-BR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definition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future (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changes</a:t>
            </a: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Shared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visions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about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future</a:t>
            </a:r>
          </a:p>
          <a:p>
            <a:pPr>
              <a:lnSpc>
                <a:spcPct val="150000"/>
              </a:lnSpc>
            </a:pP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Socio-economic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structures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innovation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co-evolution</a:t>
            </a:r>
            <a:endParaRPr lang="pt-BR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Lasting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negotiation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new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demands</a:t>
            </a:r>
            <a:endParaRPr lang="pt-BR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Technological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regimes shifts,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with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na </a:t>
            </a:r>
            <a:r>
              <a:rPr lang="pt-BR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accountability</a:t>
            </a:r>
            <a:r>
              <a:rPr lang="pt-BR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condition</a:t>
            </a:r>
            <a:endParaRPr lang="pt-BR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909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Delphi as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active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change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process</a:t>
            </a: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It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colective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process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not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only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group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techniques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It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fosters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new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scenarios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through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future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developments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strenghts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that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</a:t>
            </a:r>
            <a:r>
              <a:rPr lang="pt-BR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frame shifts;</a:t>
            </a:r>
            <a:endParaRPr lang="pt-BR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It </a:t>
            </a:r>
            <a:r>
              <a:rPr lang="pt-BR" sz="32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NOT </a:t>
            </a:r>
            <a:r>
              <a:rPr lang="pt-BR" sz="32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forecasting</a:t>
            </a: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a </a:t>
            </a:r>
            <a:r>
              <a:rPr lang="pt-BR" sz="32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sort</a:t>
            </a: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actors</a:t>
            </a: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shape</a:t>
            </a: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32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intented</a:t>
            </a: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future, </a:t>
            </a:r>
            <a:r>
              <a:rPr lang="pt-BR" sz="32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together</a:t>
            </a:r>
            <a:r>
              <a:rPr lang="pt-BR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178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The application of Delphi </a:t>
            </a:r>
            <a:r>
              <a:rPr lang="en-US" dirty="0" smtClean="0"/>
              <a:t>technique* </a:t>
            </a:r>
            <a:r>
              <a:rPr lang="en-US" dirty="0"/>
              <a:t>in this study comprises of the following steps: </a:t>
            </a:r>
            <a:br>
              <a:rPr lang="en-US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identification of water-food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related stakeholders </a:t>
            </a:r>
          </a:p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(ii) design of the questionnaires </a:t>
            </a:r>
          </a:p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(iii) distribution and collection of completed questionnaires </a:t>
            </a:r>
          </a:p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(iv) analysis of the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results (multi-criteria)</a:t>
            </a:r>
          </a:p>
          <a:p>
            <a:pPr marL="0" indent="0">
              <a:buNone/>
            </a:pP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* Martin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B. R. &amp; Johnston, R. Technology Foresight for Wiring Up the 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Innovation 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System: Experiences in Britain, Australia, and New Zealand. </a:t>
            </a:r>
            <a:r>
              <a:rPr lang="en-US" sz="16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Technological Forecasting </a:t>
            </a:r>
            <a:r>
              <a:rPr lang="en-US" sz="16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Social Change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n. 60, p. 37-54, 1999.</a:t>
            </a:r>
            <a:endParaRPr lang="pt-BR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189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Delphi approach is used primarily when one of the following properties exist:</a:t>
            </a:r>
            <a:endParaRPr lang="pt-BR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the problem does not lend itself to precise analytical techniques, but can benefit from subjective judgments on a collective basis; 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the individuals needed to contribute to the examination of a broad or complex problem have no history of adequate communication and may represent diverse backgrounds with respect to experience or expertise; 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3) more individuals are needed than can effectively interact in a face-to-face exchange; 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4) time and cost make frequent group meetings infeasible; 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5) the efficiency of face-to-face meetings can be increased by a supplemental group communication process; 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6) disagreements among individuals are so severe or politically unpalatable that the communication process must be refereed and/or anonymity assured; and/or 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7) the heterogeneity of the participants must be preserved to assure validity of the results, i.e., avoidance of domination by quantity or by strength of personality (“bandwagon effect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”).</a:t>
            </a: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Linstone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and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Turoff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(1975)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646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Governance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challenges</a:t>
            </a: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Intramural</a:t>
            </a:r>
          </a:p>
          <a:p>
            <a:pPr marL="0" indent="0">
              <a:buNone/>
            </a:pPr>
            <a:endParaRPr lang="pt-BR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Extramural 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(SUGI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partners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): </a:t>
            </a:r>
          </a:p>
          <a:p>
            <a:pPr marL="0" indent="0">
              <a:buNone/>
            </a:pP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Delphi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participation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 </a:t>
            </a:r>
          </a:p>
          <a:p>
            <a:pPr marL="0" indent="0">
              <a:buNone/>
            </a:pP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Extended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scope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65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85725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Team - </a:t>
            </a:r>
            <a:r>
              <a:rPr lang="pt-BR" sz="36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Students</a:t>
            </a:r>
            <a:endParaRPr lang="pt-BR" sz="3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411288"/>
            <a:ext cx="11366500" cy="43513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Post </a:t>
            </a: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Doctoral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Researcher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under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selection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Project Management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Delphi </a:t>
            </a:r>
            <a:r>
              <a:rPr lang="pt-B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pplication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pt-B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Marcos </a:t>
            </a: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Rehder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PhD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Networks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nnovation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FEW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Nexus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pt-B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Camila </a:t>
            </a: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Favero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PhD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</a:t>
            </a:r>
            <a:r>
              <a:rPr lang="pt-B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nstitutional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ustainability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ndicators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ULLs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pt-B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João Victor Antunes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Undergraduate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Energy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Flows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Food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Production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Patricia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Giannini </a:t>
            </a:r>
            <a:r>
              <a:rPr lang="pt-BR" sz="24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Beyersdorf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pt-B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Undergraduate</a:t>
            </a:r>
            <a:r>
              <a:rPr lang="pt-B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Marketing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Education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pt-B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Sustainability</a:t>
            </a:r>
            <a:r>
              <a:rPr lang="pt-B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0" indent="0">
              <a:buNone/>
            </a:pP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4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32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Team –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Partners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Sabesp 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São Paulo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Water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Sewage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Cristina </a:t>
            </a:r>
            <a:r>
              <a:rPr lang="pt-BR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Knörich</a:t>
            </a:r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Ruffo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R&amp;D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Innovation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Chair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Fabiana </a:t>
            </a:r>
            <a:r>
              <a:rPr lang="pt-BR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Rorato</a:t>
            </a:r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Prado, 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R&amp;D Manager.</a:t>
            </a:r>
          </a:p>
          <a:p>
            <a:pPr marL="514350" indent="-514350">
              <a:buFont typeface="+mj-lt"/>
              <a:buAutoNum type="arabicPeriod"/>
            </a:pP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Valeria D’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amico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Intellectual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Property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Rights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0" indent="0">
              <a:buNone/>
            </a:pPr>
            <a:endParaRPr lang="pt-BR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19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Stakeholders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till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now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São Paulo City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Food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Supply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Secretary</a:t>
            </a:r>
            <a:endParaRPr lang="pt-BR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São Paulo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Environment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Secretary</a:t>
            </a:r>
            <a:endParaRPr lang="pt-BR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NGOs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(3)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EMBRAPA – </a:t>
            </a:r>
            <a:r>
              <a:rPr lang="pt-BR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Brazilian</a:t>
            </a: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Agricultural</a:t>
            </a: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Research</a:t>
            </a: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Corporation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Fabio Feldman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Consultants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Sustainable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Development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67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1833562"/>
            <a:ext cx="8864599" cy="366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739725" y="717034"/>
            <a:ext cx="3236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São Paulo </a:t>
            </a:r>
            <a:r>
              <a:rPr lang="pt-BR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City</a:t>
            </a:r>
            <a:endParaRPr lang="pt-BR" sz="3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597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São Paulo City</a:t>
            </a:r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Population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(2018) – 12 mi/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inh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Metropolitan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Area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Population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(2018)</a:t>
            </a: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- 21,5 mi/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inh</a:t>
            </a: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São Paulo City + 39 </a:t>
            </a:r>
            <a:r>
              <a:rPr lang="pt-BR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Counties</a:t>
            </a: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pt-B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758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 descr="SÃ£o Paulo satellite image, Landsat-5 2010-04-18 (croppe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1027906"/>
            <a:ext cx="6985000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13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4/42/Samerica_vir_2012202_l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50900"/>
            <a:ext cx="7785099" cy="542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1070</Words>
  <Application>Microsoft Office PowerPoint</Application>
  <PresentationFormat>Widescreen</PresentationFormat>
  <Paragraphs>131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Arial Unicode MS</vt:lpstr>
      <vt:lpstr>Arial</vt:lpstr>
      <vt:lpstr>Calibri</vt:lpstr>
      <vt:lpstr>Calibri Light</vt:lpstr>
      <vt:lpstr>Century Gothic</vt:lpstr>
      <vt:lpstr>Times New Roman</vt:lpstr>
      <vt:lpstr>Tema do Office</vt:lpstr>
      <vt:lpstr>       São Paulo Urban Living Lab  Brazil</vt:lpstr>
      <vt:lpstr>Team - Professors</vt:lpstr>
      <vt:lpstr>Team - Students</vt:lpstr>
      <vt:lpstr>Team – Partners Sabesp – São Paulo State Water and Sewage Co.</vt:lpstr>
      <vt:lpstr>Stakeholders (till now)</vt:lpstr>
      <vt:lpstr>Apresentação do PowerPoint</vt:lpstr>
      <vt:lpstr>         1. São Paulo City Population: (2018) – 12 mi/inh  2. Metropolitan Area :   - Population (2018) - 21,5 mi/inh  - São Paulo City + 39 Counties   </vt:lpstr>
      <vt:lpstr>Apresentação do PowerPoint</vt:lpstr>
      <vt:lpstr>Apresentação do PowerPoint</vt:lpstr>
      <vt:lpstr>Concerning the two FEW SUGI objectives, in terms of resource inefficiencies:  O1. map waste  O2. substantially reduce waste   </vt:lpstr>
      <vt:lpstr>Apresentação do PowerPoint</vt:lpstr>
      <vt:lpstr>Two integrated theoretical frames from Evolutionary and Institutional Economics </vt:lpstr>
      <vt:lpstr>Apresentação do PowerPoint</vt:lpstr>
      <vt:lpstr>Apresentação do PowerPoint</vt:lpstr>
      <vt:lpstr>Institutional Approach</vt:lpstr>
      <vt:lpstr>Institutional Approach: frame 1</vt:lpstr>
      <vt:lpstr>Institutional Approach: frame 2 (adapted for FEW governance)</vt:lpstr>
      <vt:lpstr>How to “map and substantially reduce waste” </vt:lpstr>
      <vt:lpstr>How to “map and substantially reduce waste” </vt:lpstr>
      <vt:lpstr>How to “ map and substantially reduce waste” </vt:lpstr>
      <vt:lpstr>Delphi as a colective priorities definition for future (changes)</vt:lpstr>
      <vt:lpstr>Delphi as an active change process</vt:lpstr>
      <vt:lpstr>The application of Delphi technique* in this study comprises of the following steps:  </vt:lpstr>
      <vt:lpstr>Delphi approach is used primarily when one of the following properties exist:</vt:lpstr>
      <vt:lpstr>Governance challenges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São Paulo ULL</dc:title>
  <dc:creator>Ester</dc:creator>
  <cp:lastModifiedBy>Ester</cp:lastModifiedBy>
  <cp:revision>33</cp:revision>
  <dcterms:created xsi:type="dcterms:W3CDTF">2018-10-01T22:01:03Z</dcterms:created>
  <dcterms:modified xsi:type="dcterms:W3CDTF">2018-10-04T13:27:12Z</dcterms:modified>
</cp:coreProperties>
</file>