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9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23" autoAdjust="0"/>
  </p:normalViewPr>
  <p:slideViewPr>
    <p:cSldViewPr snapToGrid="0">
      <p:cViewPr varScale="1">
        <p:scale>
          <a:sx n="87" d="100"/>
          <a:sy n="87" d="100"/>
        </p:scale>
        <p:origin x="6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3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c774a72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c774a72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The idea is to map and investigate</a:t>
            </a:r>
            <a:r>
              <a:rPr lang="en-GB" baseline="0" dirty="0"/>
              <a:t> </a:t>
            </a:r>
            <a:r>
              <a:rPr lang="en-GB" dirty="0"/>
              <a:t>reductions</a:t>
            </a:r>
            <a:r>
              <a:rPr lang="en-GB" baseline="0" dirty="0"/>
              <a:t> in</a:t>
            </a:r>
            <a:r>
              <a:rPr lang="en-GB" dirty="0"/>
              <a:t> waste generated in the FEW nexus. Uses ULLs as case studies.</a:t>
            </a:r>
            <a:r>
              <a:rPr lang="en-GB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baseline="0" dirty="0"/>
              <a:t>Relevance: identify areas where waste could be reduced, </a:t>
            </a:r>
            <a:r>
              <a:rPr lang="en-GB" baseline="0" dirty="0" err="1"/>
              <a:t>eg</a:t>
            </a:r>
            <a:r>
              <a:rPr lang="en-GB" baseline="0" dirty="0"/>
              <a:t> 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Issues around scale, and approach taken</a:t>
            </a:r>
            <a:r>
              <a:rPr lang="en-GB" baseline="0" dirty="0"/>
              <a:t> in each ULL. Importance of stakeholder engagement is common across each ULL, varies from environmental organisations, water companies, local authorities, local communities – so even here, the scale is quite different. Disconnect in the FEW nexus itself where can identify 2 of the processes, but not the 3</a:t>
            </a:r>
            <a:r>
              <a:rPr lang="en-GB" baseline="30000" dirty="0"/>
              <a:t>rd</a:t>
            </a:r>
            <a:r>
              <a:rPr lang="en-GB" baseline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aseline="0" dirty="0"/>
              <a:t>Produce a “toolbox” containing project information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c774a72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c774a72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Accept that processes are different internationally and learn from each other. Outputs (</a:t>
            </a: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 the “toolbox”) need to reflect these differences and provide a range of recommendations/ approaches.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System Dynamics Modelling attempt to represent the nexus as an i</a:t>
            </a:r>
            <a:r>
              <a:rPr lang="en-US" dirty="0">
                <a:solidFill>
                  <a:schemeClr val="tx1"/>
                </a:solidFill>
              </a:rPr>
              <a:t>ntegrated system, but they do not operate in isolation, thus feedbacks can cause non-linearly propagating effects.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astefewull.weebly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"/>
          <p:cNvGrpSpPr/>
          <p:nvPr/>
        </p:nvGrpSpPr>
        <p:grpSpPr>
          <a:xfrm>
            <a:off x="4973389" y="4378"/>
            <a:ext cx="3026706" cy="2349858"/>
            <a:chOff x="0" y="0"/>
            <a:chExt cx="5739531" cy="4456025"/>
          </a:xfrm>
        </p:grpSpPr>
        <p:pic>
          <p:nvPicPr>
            <p:cNvPr id="154" name="map_of_europe_1_by_samcherry-d60czym.png" descr="map_of_europe_1_by_samcherry-d60czy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167" y="0"/>
              <a:ext cx="5456365" cy="4363999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55" name="Shape"/>
            <p:cNvSpPr/>
            <p:nvPr/>
          </p:nvSpPr>
          <p:spPr>
            <a:xfrm>
              <a:off x="0" y="4008200"/>
              <a:ext cx="4287689" cy="447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197"/>
                  </a:moveTo>
                  <a:lnTo>
                    <a:pt x="2370" y="3428"/>
                  </a:lnTo>
                  <a:lnTo>
                    <a:pt x="3876" y="3627"/>
                  </a:lnTo>
                  <a:lnTo>
                    <a:pt x="5064" y="5515"/>
                  </a:lnTo>
                  <a:lnTo>
                    <a:pt x="9089" y="0"/>
                  </a:lnTo>
                  <a:lnTo>
                    <a:pt x="11834" y="4823"/>
                  </a:lnTo>
                  <a:lnTo>
                    <a:pt x="13091" y="15305"/>
                  </a:lnTo>
                  <a:lnTo>
                    <a:pt x="17296" y="13587"/>
                  </a:lnTo>
                  <a:lnTo>
                    <a:pt x="20625" y="8560"/>
                  </a:lnTo>
                  <a:lnTo>
                    <a:pt x="21600" y="20939"/>
                  </a:lnTo>
                  <a:lnTo>
                    <a:pt x="1202" y="21600"/>
                  </a:lnTo>
                  <a:lnTo>
                    <a:pt x="0" y="201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0477" marR="30477" defTabSz="685743">
                <a:defRPr sz="1600" b="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sz="844"/>
            </a:p>
          </p:txBody>
        </p:sp>
      </p:grpSp>
      <p:pic>
        <p:nvPicPr>
          <p:cNvPr id="15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723" y="2440146"/>
            <a:ext cx="2423374" cy="242337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Oval"/>
          <p:cNvSpPr/>
          <p:nvPr/>
        </p:nvSpPr>
        <p:spPr>
          <a:xfrm>
            <a:off x="5631713" y="1020854"/>
            <a:ext cx="103527" cy="116326"/>
          </a:xfrm>
          <a:prstGeom prst="ellipse">
            <a:avLst/>
          </a:prstGeom>
          <a:solidFill>
            <a:srgbClr val="D4FB7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30477" marR="30477" defTabSz="685743">
              <a:defRPr sz="1600" b="0">
                <a:solidFill>
                  <a:srgbClr val="70BF4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844"/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481" y="2651045"/>
            <a:ext cx="1784955" cy="2465921"/>
          </a:xfrm>
          <a:prstGeom prst="rect">
            <a:avLst/>
          </a:prstGeom>
          <a:ln w="12700"/>
        </p:spPr>
      </p:pic>
      <p:sp>
        <p:nvSpPr>
          <p:cNvPr id="160" name="Oval"/>
          <p:cNvSpPr/>
          <p:nvPr/>
        </p:nvSpPr>
        <p:spPr>
          <a:xfrm>
            <a:off x="3783384" y="3651904"/>
            <a:ext cx="103527" cy="116326"/>
          </a:xfrm>
          <a:prstGeom prst="ellipse">
            <a:avLst/>
          </a:prstGeom>
          <a:solidFill>
            <a:srgbClr val="D4FB7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30477" marR="30477" defTabSz="685743">
              <a:defRPr sz="1600" b="0">
                <a:solidFill>
                  <a:srgbClr val="70BF4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844"/>
          </a:p>
        </p:txBody>
      </p:sp>
      <p:sp>
        <p:nvSpPr>
          <p:cNvPr id="161" name="Oval"/>
          <p:cNvSpPr/>
          <p:nvPr/>
        </p:nvSpPr>
        <p:spPr>
          <a:xfrm>
            <a:off x="1390112" y="3796844"/>
            <a:ext cx="103527" cy="116326"/>
          </a:xfrm>
          <a:prstGeom prst="ellipse">
            <a:avLst/>
          </a:prstGeom>
          <a:solidFill>
            <a:srgbClr val="D4FB7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30477" marR="30477" defTabSz="685743">
              <a:defRPr sz="1600" b="0">
                <a:solidFill>
                  <a:srgbClr val="70BF4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844"/>
          </a:p>
        </p:txBody>
      </p:sp>
      <p:sp>
        <p:nvSpPr>
          <p:cNvPr id="162" name="Oval"/>
          <p:cNvSpPr/>
          <p:nvPr/>
        </p:nvSpPr>
        <p:spPr>
          <a:xfrm>
            <a:off x="1390112" y="4042021"/>
            <a:ext cx="103527" cy="116326"/>
          </a:xfrm>
          <a:prstGeom prst="ellipse">
            <a:avLst/>
          </a:prstGeom>
          <a:solidFill>
            <a:srgbClr val="F3901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30477" marR="30477" defTabSz="685743">
              <a:defRPr sz="1600" b="0">
                <a:solidFill>
                  <a:srgbClr val="70BF4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844"/>
          </a:p>
        </p:txBody>
      </p:sp>
      <p:sp>
        <p:nvSpPr>
          <p:cNvPr id="163" name="Urban Living Lab"/>
          <p:cNvSpPr txBox="1"/>
          <p:nvPr/>
        </p:nvSpPr>
        <p:spPr>
          <a:xfrm>
            <a:off x="1519823" y="3751582"/>
            <a:ext cx="980718" cy="20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57799" marR="57799" algn="l" defTabSz="1300480">
              <a:defRPr sz="16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844"/>
              <a:t>Urban Living Lab</a:t>
            </a:r>
          </a:p>
        </p:txBody>
      </p:sp>
      <p:sp>
        <p:nvSpPr>
          <p:cNvPr id="164" name="Research Partner"/>
          <p:cNvSpPr txBox="1"/>
          <p:nvPr/>
        </p:nvSpPr>
        <p:spPr>
          <a:xfrm>
            <a:off x="1538874" y="3996758"/>
            <a:ext cx="1011174" cy="20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57799" marR="57799" algn="l" defTabSz="1300480">
              <a:defRPr sz="16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844"/>
              <a:t>Research Partner</a:t>
            </a:r>
          </a:p>
        </p:txBody>
      </p:sp>
      <p:sp>
        <p:nvSpPr>
          <p:cNvPr id="165" name="Oval"/>
          <p:cNvSpPr/>
          <p:nvPr/>
        </p:nvSpPr>
        <p:spPr>
          <a:xfrm>
            <a:off x="5964075" y="1020854"/>
            <a:ext cx="103527" cy="116326"/>
          </a:xfrm>
          <a:prstGeom prst="ellipse">
            <a:avLst/>
          </a:prstGeom>
          <a:solidFill>
            <a:srgbClr val="D4FB7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30477" marR="30477" defTabSz="685743">
              <a:defRPr sz="1600" b="0">
                <a:solidFill>
                  <a:srgbClr val="70BF4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844"/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412" y="803672"/>
            <a:ext cx="2003346" cy="23498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anta Cruz…"/>
          <p:cNvSpPr txBox="1"/>
          <p:nvPr/>
        </p:nvSpPr>
        <p:spPr>
          <a:xfrm>
            <a:off x="1165181" y="2501689"/>
            <a:ext cx="659476" cy="29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30477" marR="30477" defTabSz="685743">
              <a:defRPr sz="16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844"/>
              <a:t>Santa Cruz</a:t>
            </a:r>
          </a:p>
          <a:p>
            <a:pPr marL="30477" marR="30477" defTabSz="685743">
              <a:defRPr sz="11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580"/>
              <a:t>Pop.60,000</a:t>
            </a:r>
          </a:p>
        </p:txBody>
      </p:sp>
      <p:sp>
        <p:nvSpPr>
          <p:cNvPr id="168" name="Oval"/>
          <p:cNvSpPr/>
          <p:nvPr/>
        </p:nvSpPr>
        <p:spPr>
          <a:xfrm>
            <a:off x="6618443" y="4731139"/>
            <a:ext cx="103527" cy="116326"/>
          </a:xfrm>
          <a:prstGeom prst="ellipse">
            <a:avLst/>
          </a:prstGeom>
          <a:solidFill>
            <a:srgbClr val="D4FB7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30477" marR="30477" defTabSz="685743">
              <a:defRPr sz="1600" b="0">
                <a:solidFill>
                  <a:srgbClr val="70BF4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844"/>
          </a:p>
        </p:txBody>
      </p:sp>
      <p:sp>
        <p:nvSpPr>
          <p:cNvPr id="169" name="Line"/>
          <p:cNvSpPr/>
          <p:nvPr/>
        </p:nvSpPr>
        <p:spPr>
          <a:xfrm flipV="1">
            <a:off x="3823502" y="1049787"/>
            <a:ext cx="2209490" cy="2684488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70" name="Line"/>
          <p:cNvSpPr/>
          <p:nvPr/>
        </p:nvSpPr>
        <p:spPr>
          <a:xfrm flipH="1" flipV="1">
            <a:off x="5669841" y="1058884"/>
            <a:ext cx="988567" cy="3789221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71" name="Line"/>
          <p:cNvSpPr/>
          <p:nvPr/>
        </p:nvSpPr>
        <p:spPr>
          <a:xfrm flipH="1">
            <a:off x="5698776" y="1089780"/>
            <a:ext cx="300515" cy="1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72" name="Line"/>
          <p:cNvSpPr/>
          <p:nvPr/>
        </p:nvSpPr>
        <p:spPr>
          <a:xfrm flipV="1">
            <a:off x="3849402" y="1077589"/>
            <a:ext cx="1838858" cy="2639254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73" name="Line"/>
          <p:cNvSpPr/>
          <p:nvPr/>
        </p:nvSpPr>
        <p:spPr>
          <a:xfrm flipV="1">
            <a:off x="1758076" y="1076316"/>
            <a:ext cx="3937655" cy="1348504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74" name="Line"/>
          <p:cNvSpPr/>
          <p:nvPr/>
        </p:nvSpPr>
        <p:spPr>
          <a:xfrm>
            <a:off x="1755825" y="2447632"/>
            <a:ext cx="2069003" cy="1241848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75" name="Line"/>
          <p:cNvSpPr/>
          <p:nvPr/>
        </p:nvSpPr>
        <p:spPr>
          <a:xfrm>
            <a:off x="1772464" y="2435833"/>
            <a:ext cx="4905216" cy="2353229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76" name="Line"/>
          <p:cNvSpPr/>
          <p:nvPr/>
        </p:nvSpPr>
        <p:spPr>
          <a:xfrm flipV="1">
            <a:off x="1767625" y="563009"/>
            <a:ext cx="4504400" cy="1868273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77" name="Line"/>
          <p:cNvSpPr/>
          <p:nvPr/>
        </p:nvSpPr>
        <p:spPr>
          <a:xfrm flipH="1" flipV="1">
            <a:off x="6049656" y="1084765"/>
            <a:ext cx="613644" cy="3710635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78" name="Line"/>
          <p:cNvSpPr/>
          <p:nvPr/>
        </p:nvSpPr>
        <p:spPr>
          <a:xfrm flipV="1">
            <a:off x="6031651" y="562841"/>
            <a:ext cx="238172" cy="527306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79" name="Line"/>
          <p:cNvSpPr/>
          <p:nvPr/>
        </p:nvSpPr>
        <p:spPr>
          <a:xfrm flipH="1" flipV="1">
            <a:off x="6281280" y="558001"/>
            <a:ext cx="378057" cy="4233771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80" name="Line"/>
          <p:cNvSpPr/>
          <p:nvPr/>
        </p:nvSpPr>
        <p:spPr>
          <a:xfrm flipV="1">
            <a:off x="1762261" y="1073516"/>
            <a:ext cx="4275213" cy="1340054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81" name="Line"/>
          <p:cNvSpPr/>
          <p:nvPr/>
        </p:nvSpPr>
        <p:spPr>
          <a:xfrm flipV="1">
            <a:off x="3833765" y="567505"/>
            <a:ext cx="2453129" cy="3123133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82" name="Line"/>
          <p:cNvSpPr/>
          <p:nvPr/>
        </p:nvSpPr>
        <p:spPr>
          <a:xfrm>
            <a:off x="3855087" y="3712481"/>
            <a:ext cx="2814180" cy="1090103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83" name="Line"/>
          <p:cNvSpPr/>
          <p:nvPr/>
        </p:nvSpPr>
        <p:spPr>
          <a:xfrm flipV="1">
            <a:off x="5697943" y="565466"/>
            <a:ext cx="576305" cy="522937"/>
          </a:xfrm>
          <a:prstGeom prst="line">
            <a:avLst/>
          </a:prstGeom>
          <a:ln w="12700">
            <a:solidFill>
              <a:srgbClr val="D4FB79"/>
            </a:solidFill>
            <a:miter lim="400000"/>
          </a:ln>
        </p:spPr>
        <p:txBody>
          <a:bodyPr lIns="26789" tIns="26789" rIns="26789" bIns="26789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738"/>
          </a:p>
        </p:txBody>
      </p:sp>
      <p:sp>
        <p:nvSpPr>
          <p:cNvPr id="184" name="Oval"/>
          <p:cNvSpPr/>
          <p:nvPr/>
        </p:nvSpPr>
        <p:spPr>
          <a:xfrm>
            <a:off x="1713544" y="2371902"/>
            <a:ext cx="103527" cy="116326"/>
          </a:xfrm>
          <a:prstGeom prst="ellipse">
            <a:avLst/>
          </a:prstGeom>
          <a:solidFill>
            <a:srgbClr val="F3901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30477" marR="30477" defTabSz="685743">
              <a:defRPr sz="1600" b="0">
                <a:solidFill>
                  <a:srgbClr val="70BF4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844"/>
          </a:p>
        </p:txBody>
      </p:sp>
      <p:sp>
        <p:nvSpPr>
          <p:cNvPr id="185" name="Oval"/>
          <p:cNvSpPr/>
          <p:nvPr/>
        </p:nvSpPr>
        <p:spPr>
          <a:xfrm>
            <a:off x="6218571" y="510063"/>
            <a:ext cx="103527" cy="116326"/>
          </a:xfrm>
          <a:prstGeom prst="ellipse">
            <a:avLst/>
          </a:prstGeom>
          <a:solidFill>
            <a:srgbClr val="F3901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30477" marR="30477" defTabSz="685743">
              <a:defRPr sz="1600" b="0">
                <a:solidFill>
                  <a:srgbClr val="70BF41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844"/>
          </a:p>
        </p:txBody>
      </p:sp>
      <p:sp>
        <p:nvSpPr>
          <p:cNvPr id="186" name="Western Cape…"/>
          <p:cNvSpPr txBox="1"/>
          <p:nvPr/>
        </p:nvSpPr>
        <p:spPr>
          <a:xfrm>
            <a:off x="5642615" y="4767079"/>
            <a:ext cx="1068241" cy="29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30477" marR="30477" defTabSz="685743">
              <a:defRPr sz="16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844"/>
              <a:t>Western Cape</a:t>
            </a:r>
          </a:p>
          <a:p>
            <a:pPr marL="30477" marR="30477" defTabSz="685743">
              <a:defRPr sz="11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580"/>
              <a:t>Pop.3.7m / 156,000 / 15,000</a:t>
            </a:r>
          </a:p>
        </p:txBody>
      </p:sp>
      <p:sp>
        <p:nvSpPr>
          <p:cNvPr id="187" name="Sao Paolo…"/>
          <p:cNvSpPr txBox="1"/>
          <p:nvPr/>
        </p:nvSpPr>
        <p:spPr>
          <a:xfrm>
            <a:off x="3849040" y="3735915"/>
            <a:ext cx="608180" cy="29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30477" marR="30477" defTabSz="685743">
              <a:defRPr sz="16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844"/>
              <a:t>Sao Paolo</a:t>
            </a:r>
          </a:p>
          <a:p>
            <a:pPr marL="30477" marR="30477" defTabSz="685743">
              <a:defRPr sz="11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580"/>
              <a:t>Pop. 1.1m</a:t>
            </a:r>
          </a:p>
        </p:txBody>
      </p:sp>
      <p:sp>
        <p:nvSpPr>
          <p:cNvPr id="188" name="Rotterdam…"/>
          <p:cNvSpPr txBox="1"/>
          <p:nvPr/>
        </p:nvSpPr>
        <p:spPr>
          <a:xfrm>
            <a:off x="6068535" y="930964"/>
            <a:ext cx="627416" cy="29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30477" marR="30477" defTabSz="685743">
              <a:defRPr sz="16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844"/>
              <a:t>Rotterdam</a:t>
            </a:r>
          </a:p>
          <a:p>
            <a:pPr marL="30477" marR="30477" defTabSz="685743">
              <a:defRPr sz="11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580"/>
              <a:t>Pop.620,000</a:t>
            </a:r>
          </a:p>
        </p:txBody>
      </p:sp>
      <p:sp>
        <p:nvSpPr>
          <p:cNvPr id="189" name="Oslo…"/>
          <p:cNvSpPr txBox="1"/>
          <p:nvPr/>
        </p:nvSpPr>
        <p:spPr>
          <a:xfrm>
            <a:off x="5678858" y="420172"/>
            <a:ext cx="556884" cy="29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30477" marR="30477" defTabSz="685743">
              <a:defRPr sz="16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844"/>
              <a:t>Oslo</a:t>
            </a:r>
          </a:p>
          <a:p>
            <a:pPr marL="30477" marR="30477" defTabSz="685743">
              <a:defRPr sz="11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580"/>
              <a:t>Pop.620,000</a:t>
            </a:r>
          </a:p>
        </p:txBody>
      </p:sp>
      <p:sp>
        <p:nvSpPr>
          <p:cNvPr id="190" name="Bristol…"/>
          <p:cNvSpPr txBox="1"/>
          <p:nvPr/>
        </p:nvSpPr>
        <p:spPr>
          <a:xfrm>
            <a:off x="5089498" y="993495"/>
            <a:ext cx="556884" cy="296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marL="30477" marR="30477" defTabSz="685743">
              <a:defRPr sz="16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844"/>
              <a:t>Bristol</a:t>
            </a:r>
          </a:p>
          <a:p>
            <a:pPr marL="30477" marR="30477" defTabSz="685743">
              <a:defRPr sz="1100" b="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580"/>
              <a:t>Pop.400,000</a:t>
            </a:r>
          </a:p>
        </p:txBody>
      </p:sp>
      <p:sp>
        <p:nvSpPr>
          <p:cNvPr id="191" name="GLOBAL KNOWLEDGE-SHARING PLATFORM"/>
          <p:cNvSpPr txBox="1"/>
          <p:nvPr/>
        </p:nvSpPr>
        <p:spPr>
          <a:xfrm>
            <a:off x="3627407" y="2357475"/>
            <a:ext cx="1889186" cy="281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>
              <a:defRPr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38">
                <a:latin typeface="Helvetica Light"/>
                <a:ea typeface="Helvetica Light"/>
                <a:cs typeface="Helvetica Light"/>
                <a:sym typeface="Helvetica Light"/>
              </a:rPr>
              <a:t>GLOBAL </a:t>
            </a:r>
            <a:r>
              <a:rPr sz="738"/>
              <a:t>KNOWLEDGE-SHARING</a:t>
            </a:r>
            <a:r>
              <a:rPr sz="738">
                <a:latin typeface="Helvetica Light"/>
                <a:ea typeface="Helvetica Light"/>
                <a:cs typeface="Helvetica Light"/>
                <a:sym typeface="Helvetica Light"/>
              </a:rPr>
              <a:t> PLATFORM</a:t>
            </a:r>
          </a:p>
        </p:txBody>
      </p:sp>
      <p:pic>
        <p:nvPicPr>
          <p:cNvPr id="192" name="WASTE FEW ULL_Project Title Logo.png" descr="WASTE FEW ULL_Project Title 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2" y="43114"/>
            <a:ext cx="3391176" cy="73080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caling start-up innovation"/>
          <p:cNvSpPr txBox="1"/>
          <p:nvPr/>
        </p:nvSpPr>
        <p:spPr>
          <a:xfrm>
            <a:off x="6736652" y="896058"/>
            <a:ext cx="673162" cy="365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650240">
              <a:lnSpc>
                <a:spcPct val="80000"/>
              </a:lnSpc>
              <a:spcBef>
                <a:spcPts val="1400"/>
              </a:spcBef>
              <a:buClr>
                <a:srgbClr val="90C226"/>
              </a:buClr>
              <a:buFont typeface="Wingdings 3"/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44"/>
              <a:t>Scaling start-up innovation</a:t>
            </a:r>
          </a:p>
        </p:txBody>
      </p:sp>
      <p:sp>
        <p:nvSpPr>
          <p:cNvPr id="194" name="Knowledge Exchange"/>
          <p:cNvSpPr txBox="1"/>
          <p:nvPr/>
        </p:nvSpPr>
        <p:spPr>
          <a:xfrm>
            <a:off x="1428726" y="1998082"/>
            <a:ext cx="673162" cy="26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650240">
              <a:lnSpc>
                <a:spcPct val="80000"/>
              </a:lnSpc>
              <a:spcBef>
                <a:spcPts val="1400"/>
              </a:spcBef>
              <a:buClr>
                <a:srgbClr val="90C226"/>
              </a:buClr>
              <a:buFont typeface="Wingdings 3"/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44"/>
              <a:t>Knowledge Exchange</a:t>
            </a:r>
          </a:p>
        </p:txBody>
      </p:sp>
      <p:sp>
        <p:nvSpPr>
          <p:cNvPr id="195" name="Technology, transition management + policy"/>
          <p:cNvSpPr txBox="1"/>
          <p:nvPr/>
        </p:nvSpPr>
        <p:spPr>
          <a:xfrm>
            <a:off x="3048328" y="3522019"/>
            <a:ext cx="740134" cy="46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650240">
              <a:lnSpc>
                <a:spcPct val="80000"/>
              </a:lnSpc>
              <a:spcBef>
                <a:spcPts val="1400"/>
              </a:spcBef>
              <a:buClr>
                <a:srgbClr val="90C226"/>
              </a:buClr>
              <a:buFont typeface="Wingdings 3"/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44"/>
              <a:t>Technology, transition management + policy</a:t>
            </a:r>
          </a:p>
        </p:txBody>
      </p:sp>
      <p:sp>
        <p:nvSpPr>
          <p:cNvPr id="196" name="Food waste, plastics, nutrient recapture"/>
          <p:cNvSpPr txBox="1"/>
          <p:nvPr/>
        </p:nvSpPr>
        <p:spPr>
          <a:xfrm>
            <a:off x="4543883" y="844089"/>
            <a:ext cx="688466" cy="46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650240">
              <a:lnSpc>
                <a:spcPct val="80000"/>
              </a:lnSpc>
              <a:spcBef>
                <a:spcPts val="1400"/>
              </a:spcBef>
              <a:buClr>
                <a:srgbClr val="90C226"/>
              </a:buClr>
              <a:buFont typeface="Wingdings 3"/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44"/>
              <a:t>Food waste, plastics, nutrient recapture</a:t>
            </a:r>
          </a:p>
        </p:txBody>
      </p:sp>
      <p:sp>
        <p:nvSpPr>
          <p:cNvPr id="197" name="Scaling small-scale solutions"/>
          <p:cNvSpPr txBox="1"/>
          <p:nvPr/>
        </p:nvSpPr>
        <p:spPr>
          <a:xfrm>
            <a:off x="6811656" y="4606343"/>
            <a:ext cx="740134" cy="365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650240">
              <a:lnSpc>
                <a:spcPct val="80000"/>
              </a:lnSpc>
              <a:spcBef>
                <a:spcPts val="1400"/>
              </a:spcBef>
              <a:buClr>
                <a:srgbClr val="90C226"/>
              </a:buClr>
              <a:buFont typeface="Wingdings 3"/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44"/>
              <a:t>Scaling small-scale solutions</a:t>
            </a:r>
          </a:p>
        </p:txBody>
      </p:sp>
      <p:sp>
        <p:nvSpPr>
          <p:cNvPr id="198" name="Economic Valuation"/>
          <p:cNvSpPr txBox="1"/>
          <p:nvPr/>
        </p:nvSpPr>
        <p:spPr>
          <a:xfrm>
            <a:off x="5949612" y="224932"/>
            <a:ext cx="641444" cy="26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defTabSz="650240">
              <a:lnSpc>
                <a:spcPct val="80000"/>
              </a:lnSpc>
              <a:spcBef>
                <a:spcPts val="1400"/>
              </a:spcBef>
              <a:buClr>
                <a:srgbClr val="90C226"/>
              </a:buClr>
              <a:buFont typeface="Wingdings 3"/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44"/>
              <a:t>Economic Valuation</a:t>
            </a:r>
          </a:p>
        </p:txBody>
      </p:sp>
      <p:sp>
        <p:nvSpPr>
          <p:cNvPr id="47" name="Google Shape;55;p13">
            <a:extLst>
              <a:ext uri="{FF2B5EF4-FFF2-40B4-BE49-F238E27FC236}">
                <a16:creationId xmlns:a16="http://schemas.microsoft.com/office/drawing/2014/main" id="{680A8968-7EBC-446E-8FB6-12D0371820E5}"/>
              </a:ext>
            </a:extLst>
          </p:cNvPr>
          <p:cNvSpPr txBox="1">
            <a:spLocks/>
          </p:cNvSpPr>
          <p:nvPr/>
        </p:nvSpPr>
        <p:spPr>
          <a:xfrm>
            <a:off x="16452" y="4757438"/>
            <a:ext cx="6133308" cy="37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dk1"/>
                </a:solidFill>
              </a:rPr>
              <a:t>Contact info: </a:t>
            </a:r>
            <a:r>
              <a:rPr lang="en-GB" sz="2000" dirty="0">
                <a:solidFill>
                  <a:schemeClr val="dk1"/>
                </a:solidFill>
                <a:hlinkClick r:id="rId8"/>
              </a:rPr>
              <a:t>https://wastefewull.weebly.com/</a:t>
            </a:r>
            <a:r>
              <a:rPr lang="en-GB" sz="2000" dirty="0">
                <a:solidFill>
                  <a:schemeClr val="dk1"/>
                </a:solidFill>
              </a:rPr>
              <a:t> </a:t>
            </a:r>
            <a:endParaRPr lang="en-GB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402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Research interest and relevance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0" y="586728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1400" dirty="0">
                <a:solidFill>
                  <a:schemeClr val="tx1"/>
                </a:solidFill>
              </a:rPr>
              <a:t>WASTE FEW ULL identifies waste generated in the urban food-energy-water nexus in 4 ULLs across 3 continents</a:t>
            </a:r>
            <a:endParaRPr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897818"/>
            <a:ext cx="905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Circular economy, stakeholder engagement, Issues of scale and approach; FEW disconnect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8" y="1159428"/>
            <a:ext cx="7900102" cy="37910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55850" y="171627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key insights or outputs and how others can make use of them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66" y="888797"/>
            <a:ext cx="4044732" cy="4005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43493" y="420788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8453917-83D9-416E-BB59-92454D2416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04204" y="888797"/>
            <a:ext cx="4141999" cy="40830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287</Words>
  <Application>Microsoft Office PowerPoint</Application>
  <PresentationFormat>On-screen Show (16:9)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Helvetica</vt:lpstr>
      <vt:lpstr>Helvetica Light</vt:lpstr>
      <vt:lpstr>Wingdings 3</vt:lpstr>
      <vt:lpstr>Simple Light</vt:lpstr>
      <vt:lpstr>PowerPoint Presentation</vt:lpstr>
      <vt:lpstr>Research interest and relevance</vt:lpstr>
      <vt:lpstr>key insights or outputs and how others can make use of them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Charlesworth</dc:creator>
  <cp:lastModifiedBy>Adina</cp:lastModifiedBy>
  <cp:revision>11</cp:revision>
  <dcterms:modified xsi:type="dcterms:W3CDTF">2021-05-26T03:19:54Z</dcterms:modified>
</cp:coreProperties>
</file>