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26" y="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F38D4-88C5-49C7-9EE7-D4CD750063F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33B64A8-A11A-45A5-8663-E48FC12058F0}">
      <dgm:prSet phldrT="[Text]" custT="1"/>
      <dgm:spPr/>
      <dgm:t>
        <a:bodyPr/>
        <a:lstStyle/>
        <a:p>
          <a:r>
            <a:rPr lang="en-ZA" sz="2000" b="1" dirty="0"/>
            <a:t>URBAN WATER</a:t>
          </a:r>
        </a:p>
        <a:p>
          <a:r>
            <a:rPr lang="en-ZA" sz="1400" dirty="0" err="1"/>
            <a:t>Nbs</a:t>
          </a:r>
          <a:r>
            <a:rPr lang="en-ZA" sz="1400" dirty="0"/>
            <a:t> treatment of polluted runoff from informal settlement</a:t>
          </a:r>
        </a:p>
      </dgm:t>
    </dgm:pt>
    <dgm:pt modelId="{EC0DC291-2A12-4862-BBE6-BF427918220C}" type="parTrans" cxnId="{E670B199-F07E-4239-8DF8-58F1B4140EA3}">
      <dgm:prSet/>
      <dgm:spPr/>
      <dgm:t>
        <a:bodyPr/>
        <a:lstStyle/>
        <a:p>
          <a:endParaRPr lang="en-ZA"/>
        </a:p>
      </dgm:t>
    </dgm:pt>
    <dgm:pt modelId="{870E480B-6B80-4E2E-A75E-9895047BD2A5}" type="sibTrans" cxnId="{E670B199-F07E-4239-8DF8-58F1B4140EA3}">
      <dgm:prSet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ZA"/>
        </a:p>
      </dgm:t>
    </dgm:pt>
    <dgm:pt modelId="{D570FCF9-5587-42E9-BE46-A74CEC241C8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ZA" sz="2000" b="1" dirty="0"/>
            <a:t>RESOURCE RECOVERY</a:t>
          </a:r>
        </a:p>
        <a:p>
          <a:r>
            <a:rPr lang="en-ZA" sz="1400" dirty="0"/>
            <a:t>Acceptable nutrients concentration</a:t>
          </a:r>
        </a:p>
      </dgm:t>
    </dgm:pt>
    <dgm:pt modelId="{563727B6-CADA-4EE8-A93B-975204C2775E}" type="parTrans" cxnId="{1CA905C5-4F88-43A7-970D-C9CFA8B0C3A7}">
      <dgm:prSet/>
      <dgm:spPr/>
      <dgm:t>
        <a:bodyPr/>
        <a:lstStyle/>
        <a:p>
          <a:endParaRPr lang="en-ZA"/>
        </a:p>
      </dgm:t>
    </dgm:pt>
    <dgm:pt modelId="{AD77690F-4E04-49EF-8BDB-4B25DE6A72CC}" type="sibTrans" cxnId="{1CA905C5-4F88-43A7-970D-C9CFA8B0C3A7}">
      <dgm:prSet/>
      <dgm:spPr>
        <a:ln w="57150">
          <a:solidFill>
            <a:srgbClr val="00B050"/>
          </a:solidFill>
        </a:ln>
      </dgm:spPr>
      <dgm:t>
        <a:bodyPr/>
        <a:lstStyle/>
        <a:p>
          <a:endParaRPr lang="en-ZA"/>
        </a:p>
      </dgm:t>
    </dgm:pt>
    <dgm:pt modelId="{B49BC01B-3CCC-4625-9A72-55A50C2C12F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ZA" sz="2000" b="1" dirty="0"/>
            <a:t>FOOD</a:t>
          </a:r>
        </a:p>
        <a:p>
          <a:r>
            <a:rPr lang="en-ZA" sz="1400" dirty="0"/>
            <a:t>Risk assessment: water and soil – food from waste</a:t>
          </a:r>
        </a:p>
      </dgm:t>
    </dgm:pt>
    <dgm:pt modelId="{3F2DA7D2-C06E-4200-83DE-428CA5D79F0E}" type="parTrans" cxnId="{7E7C9385-0DF8-4DEC-BA30-3D3EA6D58C8B}">
      <dgm:prSet/>
      <dgm:spPr/>
      <dgm:t>
        <a:bodyPr/>
        <a:lstStyle/>
        <a:p>
          <a:endParaRPr lang="en-ZA"/>
        </a:p>
      </dgm:t>
    </dgm:pt>
    <dgm:pt modelId="{147F9285-D5B6-40DC-A6AA-92CF2B5F69EC}" type="sibTrans" cxnId="{7E7C9385-0DF8-4DEC-BA30-3D3EA6D58C8B}">
      <dgm:prSet/>
      <dgm:spPr>
        <a:ln w="57150"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n-ZA"/>
        </a:p>
      </dgm:t>
    </dgm:pt>
    <dgm:pt modelId="{66424937-4EE9-4DEF-8CD2-2B31B846E71F}">
      <dgm:prSet phldrT="[Text]" custT="1"/>
      <dgm:spPr>
        <a:solidFill>
          <a:srgbClr val="C00000"/>
        </a:solidFill>
      </dgm:spPr>
      <dgm:t>
        <a:bodyPr/>
        <a:lstStyle/>
        <a:p>
          <a:r>
            <a:rPr lang="en-ZA" sz="2000" b="1" dirty="0"/>
            <a:t>ENERGY</a:t>
          </a:r>
        </a:p>
        <a:p>
          <a:r>
            <a:rPr lang="en-ZA" sz="1400" dirty="0"/>
            <a:t>Non-renewable sources for distributing water </a:t>
          </a:r>
        </a:p>
      </dgm:t>
    </dgm:pt>
    <dgm:pt modelId="{93B20B71-0CB8-49BE-9DC2-CC8BDA57F8C9}" type="parTrans" cxnId="{88D73FE6-7A52-4871-A3CC-BC6D2BD20D21}">
      <dgm:prSet/>
      <dgm:spPr/>
      <dgm:t>
        <a:bodyPr/>
        <a:lstStyle/>
        <a:p>
          <a:endParaRPr lang="en-ZA"/>
        </a:p>
      </dgm:t>
    </dgm:pt>
    <dgm:pt modelId="{698C4157-3F7A-4ADD-8A94-2653BEDD6FB5}" type="sibTrans" cxnId="{88D73FE6-7A52-4871-A3CC-BC6D2BD20D21}">
      <dgm:prSet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ZA"/>
        </a:p>
      </dgm:t>
    </dgm:pt>
    <dgm:pt modelId="{198E0C31-507F-411A-986B-5147BBE88425}">
      <dgm:prSet phldrT="[Text]" custT="1"/>
      <dgm:spPr>
        <a:solidFill>
          <a:srgbClr val="7030A0"/>
        </a:solidFill>
      </dgm:spPr>
      <dgm:t>
        <a:bodyPr/>
        <a:lstStyle/>
        <a:p>
          <a:r>
            <a:rPr lang="en-ZA" sz="2000" b="1" dirty="0"/>
            <a:t>WASTE</a:t>
          </a:r>
        </a:p>
        <a:p>
          <a:r>
            <a:rPr lang="en-ZA" sz="1400" dirty="0"/>
            <a:t>Catalyst for community development</a:t>
          </a:r>
        </a:p>
      </dgm:t>
    </dgm:pt>
    <dgm:pt modelId="{E385DD14-07A9-44D2-87F0-87205318C6EF}" type="parTrans" cxnId="{11413DD6-7C4B-4758-B3D4-E31646E5841E}">
      <dgm:prSet/>
      <dgm:spPr/>
      <dgm:t>
        <a:bodyPr/>
        <a:lstStyle/>
        <a:p>
          <a:endParaRPr lang="en-ZA"/>
        </a:p>
      </dgm:t>
    </dgm:pt>
    <dgm:pt modelId="{A079D852-51FD-4FD0-995D-38A2A182CC54}" type="sibTrans" cxnId="{11413DD6-7C4B-4758-B3D4-E31646E5841E}">
      <dgm:prSet/>
      <dgm:spPr>
        <a:ln w="57150">
          <a:solidFill>
            <a:srgbClr val="7030A0"/>
          </a:solidFill>
        </a:ln>
      </dgm:spPr>
      <dgm:t>
        <a:bodyPr/>
        <a:lstStyle/>
        <a:p>
          <a:endParaRPr lang="en-ZA"/>
        </a:p>
      </dgm:t>
    </dgm:pt>
    <dgm:pt modelId="{E2F08BB8-08AB-40C6-B973-808F8ED1ECBF}" type="pres">
      <dgm:prSet presAssocID="{D0FF38D4-88C5-49C7-9EE7-D4CD750063F0}" presName="cycle" presStyleCnt="0">
        <dgm:presLayoutVars>
          <dgm:dir/>
          <dgm:resizeHandles val="exact"/>
        </dgm:presLayoutVars>
      </dgm:prSet>
      <dgm:spPr/>
    </dgm:pt>
    <dgm:pt modelId="{2EDCEE23-7182-4DBC-9A23-AA169C755AC5}" type="pres">
      <dgm:prSet presAssocID="{133B64A8-A11A-45A5-8663-E48FC12058F0}" presName="node" presStyleLbl="node1" presStyleIdx="0" presStyleCnt="5" custScaleX="130706" custScaleY="165010" custRadScaleRad="97172" custRadScaleInc="-9519">
        <dgm:presLayoutVars>
          <dgm:bulletEnabled val="1"/>
        </dgm:presLayoutVars>
      </dgm:prSet>
      <dgm:spPr/>
    </dgm:pt>
    <dgm:pt modelId="{A0F3C95F-16C4-4E6C-ADA7-FC1376ED0968}" type="pres">
      <dgm:prSet presAssocID="{133B64A8-A11A-45A5-8663-E48FC12058F0}" presName="spNode" presStyleCnt="0"/>
      <dgm:spPr/>
    </dgm:pt>
    <dgm:pt modelId="{8650058E-9E66-44B2-BE24-5ED3B98F6FE7}" type="pres">
      <dgm:prSet presAssocID="{870E480B-6B80-4E2E-A75E-9895047BD2A5}" presName="sibTrans" presStyleLbl="sibTrans1D1" presStyleIdx="0" presStyleCnt="5"/>
      <dgm:spPr/>
    </dgm:pt>
    <dgm:pt modelId="{C14E21FD-761C-423D-B970-A2A042125BE2}" type="pres">
      <dgm:prSet presAssocID="{D570FCF9-5587-42E9-BE46-A74CEC241C83}" presName="node" presStyleLbl="node1" presStyleIdx="1" presStyleCnt="5" custScaleX="131431" custScaleY="166018" custRadScaleRad="138641" custRadScaleInc="30706">
        <dgm:presLayoutVars>
          <dgm:bulletEnabled val="1"/>
        </dgm:presLayoutVars>
      </dgm:prSet>
      <dgm:spPr/>
    </dgm:pt>
    <dgm:pt modelId="{C33D5F8D-E233-4286-9E59-D4931C21A036}" type="pres">
      <dgm:prSet presAssocID="{D570FCF9-5587-42E9-BE46-A74CEC241C83}" presName="spNode" presStyleCnt="0"/>
      <dgm:spPr/>
    </dgm:pt>
    <dgm:pt modelId="{1CB51EEF-63AF-4652-B790-435AD2248D6D}" type="pres">
      <dgm:prSet presAssocID="{AD77690F-4E04-49EF-8BDB-4B25DE6A72CC}" presName="sibTrans" presStyleLbl="sibTrans1D1" presStyleIdx="1" presStyleCnt="5"/>
      <dgm:spPr/>
    </dgm:pt>
    <dgm:pt modelId="{5DD2102E-2FB5-4DC2-A4D2-250C804B2418}" type="pres">
      <dgm:prSet presAssocID="{B49BC01B-3CCC-4625-9A72-55A50C2C12F2}" presName="node" presStyleLbl="node1" presStyleIdx="2" presStyleCnt="5" custScaleX="144667" custScaleY="134907" custRadScaleRad="132720" custRadScaleInc="-44465">
        <dgm:presLayoutVars>
          <dgm:bulletEnabled val="1"/>
        </dgm:presLayoutVars>
      </dgm:prSet>
      <dgm:spPr/>
    </dgm:pt>
    <dgm:pt modelId="{26160856-98B2-484A-B896-D10947309A48}" type="pres">
      <dgm:prSet presAssocID="{B49BC01B-3CCC-4625-9A72-55A50C2C12F2}" presName="spNode" presStyleCnt="0"/>
      <dgm:spPr/>
    </dgm:pt>
    <dgm:pt modelId="{B31B407F-9C11-42FA-970B-DFC73DAE8F9D}" type="pres">
      <dgm:prSet presAssocID="{147F9285-D5B6-40DC-A6AA-92CF2B5F69EC}" presName="sibTrans" presStyleLbl="sibTrans1D1" presStyleIdx="2" presStyleCnt="5"/>
      <dgm:spPr/>
    </dgm:pt>
    <dgm:pt modelId="{5314C242-1145-49A7-9CE8-D1AD8DFBB51D}" type="pres">
      <dgm:prSet presAssocID="{66424937-4EE9-4DEF-8CD2-2B31B846E71F}" presName="node" presStyleLbl="node1" presStyleIdx="3" presStyleCnt="5" custScaleX="133344" custScaleY="158852" custRadScaleRad="102916" custRadScaleInc="44100">
        <dgm:presLayoutVars>
          <dgm:bulletEnabled val="1"/>
        </dgm:presLayoutVars>
      </dgm:prSet>
      <dgm:spPr/>
    </dgm:pt>
    <dgm:pt modelId="{F899D3BD-5A7C-422B-A2C3-309F2A169265}" type="pres">
      <dgm:prSet presAssocID="{66424937-4EE9-4DEF-8CD2-2B31B846E71F}" presName="spNode" presStyleCnt="0"/>
      <dgm:spPr/>
    </dgm:pt>
    <dgm:pt modelId="{22F0C15D-5A7A-4E32-B80A-30CE713ED3DA}" type="pres">
      <dgm:prSet presAssocID="{698C4157-3F7A-4ADD-8A94-2653BEDD6FB5}" presName="sibTrans" presStyleLbl="sibTrans1D1" presStyleIdx="3" presStyleCnt="5"/>
      <dgm:spPr/>
    </dgm:pt>
    <dgm:pt modelId="{8F4DB087-1E8C-4C44-9D61-C7CF5738EC79}" type="pres">
      <dgm:prSet presAssocID="{198E0C31-507F-411A-986B-5147BBE88425}" presName="node" presStyleLbl="node1" presStyleIdx="4" presStyleCnt="5" custScaleX="116972" custScaleY="116118" custRadScaleRad="124145" custRadScaleInc="-8189">
        <dgm:presLayoutVars>
          <dgm:bulletEnabled val="1"/>
        </dgm:presLayoutVars>
      </dgm:prSet>
      <dgm:spPr/>
    </dgm:pt>
    <dgm:pt modelId="{89658F43-5260-4AF0-A227-1A0CC2F3B1D1}" type="pres">
      <dgm:prSet presAssocID="{198E0C31-507F-411A-986B-5147BBE88425}" presName="spNode" presStyleCnt="0"/>
      <dgm:spPr/>
    </dgm:pt>
    <dgm:pt modelId="{9C6C5566-DBA5-48C7-81B3-78E0A4B56DC8}" type="pres">
      <dgm:prSet presAssocID="{A079D852-51FD-4FD0-995D-38A2A182CC54}" presName="sibTrans" presStyleLbl="sibTrans1D1" presStyleIdx="4" presStyleCnt="5"/>
      <dgm:spPr/>
    </dgm:pt>
  </dgm:ptLst>
  <dgm:cxnLst>
    <dgm:cxn modelId="{989E7D05-E1AA-4A35-9A83-D50B93195C2D}" type="presOf" srcId="{698C4157-3F7A-4ADD-8A94-2653BEDD6FB5}" destId="{22F0C15D-5A7A-4E32-B80A-30CE713ED3DA}" srcOrd="0" destOrd="0" presId="urn:microsoft.com/office/officeart/2005/8/layout/cycle5"/>
    <dgm:cxn modelId="{92664A21-B631-4361-94AF-2DD2A3314FB8}" type="presOf" srcId="{B49BC01B-3CCC-4625-9A72-55A50C2C12F2}" destId="{5DD2102E-2FB5-4DC2-A4D2-250C804B2418}" srcOrd="0" destOrd="0" presId="urn:microsoft.com/office/officeart/2005/8/layout/cycle5"/>
    <dgm:cxn modelId="{ABA6E137-A13F-4541-99D9-F5AA1AF09DB8}" type="presOf" srcId="{A079D852-51FD-4FD0-995D-38A2A182CC54}" destId="{9C6C5566-DBA5-48C7-81B3-78E0A4B56DC8}" srcOrd="0" destOrd="0" presId="urn:microsoft.com/office/officeart/2005/8/layout/cycle5"/>
    <dgm:cxn modelId="{6114CF60-D287-4E52-AE37-026DDC4BEC20}" type="presOf" srcId="{66424937-4EE9-4DEF-8CD2-2B31B846E71F}" destId="{5314C242-1145-49A7-9CE8-D1AD8DFBB51D}" srcOrd="0" destOrd="0" presId="urn:microsoft.com/office/officeart/2005/8/layout/cycle5"/>
    <dgm:cxn modelId="{4CEDBB6A-ACD0-4E44-B132-EA1CF6FAE921}" type="presOf" srcId="{D0FF38D4-88C5-49C7-9EE7-D4CD750063F0}" destId="{E2F08BB8-08AB-40C6-B973-808F8ED1ECBF}" srcOrd="0" destOrd="0" presId="urn:microsoft.com/office/officeart/2005/8/layout/cycle5"/>
    <dgm:cxn modelId="{753D015A-C525-42D9-A9F6-2CECAD1C154E}" type="presOf" srcId="{198E0C31-507F-411A-986B-5147BBE88425}" destId="{8F4DB087-1E8C-4C44-9D61-C7CF5738EC79}" srcOrd="0" destOrd="0" presId="urn:microsoft.com/office/officeart/2005/8/layout/cycle5"/>
    <dgm:cxn modelId="{7E7C9385-0DF8-4DEC-BA30-3D3EA6D58C8B}" srcId="{D0FF38D4-88C5-49C7-9EE7-D4CD750063F0}" destId="{B49BC01B-3CCC-4625-9A72-55A50C2C12F2}" srcOrd="2" destOrd="0" parTransId="{3F2DA7D2-C06E-4200-83DE-428CA5D79F0E}" sibTransId="{147F9285-D5B6-40DC-A6AA-92CF2B5F69EC}"/>
    <dgm:cxn modelId="{E670B199-F07E-4239-8DF8-58F1B4140EA3}" srcId="{D0FF38D4-88C5-49C7-9EE7-D4CD750063F0}" destId="{133B64A8-A11A-45A5-8663-E48FC12058F0}" srcOrd="0" destOrd="0" parTransId="{EC0DC291-2A12-4862-BBE6-BF427918220C}" sibTransId="{870E480B-6B80-4E2E-A75E-9895047BD2A5}"/>
    <dgm:cxn modelId="{C12A04BD-8565-48D3-B0A8-CA14870EC9DB}" type="presOf" srcId="{870E480B-6B80-4E2E-A75E-9895047BD2A5}" destId="{8650058E-9E66-44B2-BE24-5ED3B98F6FE7}" srcOrd="0" destOrd="0" presId="urn:microsoft.com/office/officeart/2005/8/layout/cycle5"/>
    <dgm:cxn modelId="{C2E824BF-DC58-4082-891E-D788E7023AE1}" type="presOf" srcId="{133B64A8-A11A-45A5-8663-E48FC12058F0}" destId="{2EDCEE23-7182-4DBC-9A23-AA169C755AC5}" srcOrd="0" destOrd="0" presId="urn:microsoft.com/office/officeart/2005/8/layout/cycle5"/>
    <dgm:cxn modelId="{1CA905C5-4F88-43A7-970D-C9CFA8B0C3A7}" srcId="{D0FF38D4-88C5-49C7-9EE7-D4CD750063F0}" destId="{D570FCF9-5587-42E9-BE46-A74CEC241C83}" srcOrd="1" destOrd="0" parTransId="{563727B6-CADA-4EE8-A93B-975204C2775E}" sibTransId="{AD77690F-4E04-49EF-8BDB-4B25DE6A72CC}"/>
    <dgm:cxn modelId="{11413DD6-7C4B-4758-B3D4-E31646E5841E}" srcId="{D0FF38D4-88C5-49C7-9EE7-D4CD750063F0}" destId="{198E0C31-507F-411A-986B-5147BBE88425}" srcOrd="4" destOrd="0" parTransId="{E385DD14-07A9-44D2-87F0-87205318C6EF}" sibTransId="{A079D852-51FD-4FD0-995D-38A2A182CC54}"/>
    <dgm:cxn modelId="{3CD329DB-FE34-49E8-BCC3-444285DFFFC6}" type="presOf" srcId="{AD77690F-4E04-49EF-8BDB-4B25DE6A72CC}" destId="{1CB51EEF-63AF-4652-B790-435AD2248D6D}" srcOrd="0" destOrd="0" presId="urn:microsoft.com/office/officeart/2005/8/layout/cycle5"/>
    <dgm:cxn modelId="{88D73FE6-7A52-4871-A3CC-BC6D2BD20D21}" srcId="{D0FF38D4-88C5-49C7-9EE7-D4CD750063F0}" destId="{66424937-4EE9-4DEF-8CD2-2B31B846E71F}" srcOrd="3" destOrd="0" parTransId="{93B20B71-0CB8-49BE-9DC2-CC8BDA57F8C9}" sibTransId="{698C4157-3F7A-4ADD-8A94-2653BEDD6FB5}"/>
    <dgm:cxn modelId="{131605F5-F535-43E2-AA78-0CE3B84AF74C}" type="presOf" srcId="{D570FCF9-5587-42E9-BE46-A74CEC241C83}" destId="{C14E21FD-761C-423D-B970-A2A042125BE2}" srcOrd="0" destOrd="0" presId="urn:microsoft.com/office/officeart/2005/8/layout/cycle5"/>
    <dgm:cxn modelId="{280B8CF8-E3F2-431F-BF32-010F42A0379A}" type="presOf" srcId="{147F9285-D5B6-40DC-A6AA-92CF2B5F69EC}" destId="{B31B407F-9C11-42FA-970B-DFC73DAE8F9D}" srcOrd="0" destOrd="0" presId="urn:microsoft.com/office/officeart/2005/8/layout/cycle5"/>
    <dgm:cxn modelId="{97524833-12DD-4E95-8E88-7949BBD07F7C}" type="presParOf" srcId="{E2F08BB8-08AB-40C6-B973-808F8ED1ECBF}" destId="{2EDCEE23-7182-4DBC-9A23-AA169C755AC5}" srcOrd="0" destOrd="0" presId="urn:microsoft.com/office/officeart/2005/8/layout/cycle5"/>
    <dgm:cxn modelId="{0F1A7BB6-F6A2-4C6C-9D3B-01C71B3CD942}" type="presParOf" srcId="{E2F08BB8-08AB-40C6-B973-808F8ED1ECBF}" destId="{A0F3C95F-16C4-4E6C-ADA7-FC1376ED0968}" srcOrd="1" destOrd="0" presId="urn:microsoft.com/office/officeart/2005/8/layout/cycle5"/>
    <dgm:cxn modelId="{3657B417-817F-438B-8401-76AF529DC431}" type="presParOf" srcId="{E2F08BB8-08AB-40C6-B973-808F8ED1ECBF}" destId="{8650058E-9E66-44B2-BE24-5ED3B98F6FE7}" srcOrd="2" destOrd="0" presId="urn:microsoft.com/office/officeart/2005/8/layout/cycle5"/>
    <dgm:cxn modelId="{1E64CB34-75D0-46B9-BEF6-AAED040B2C5A}" type="presParOf" srcId="{E2F08BB8-08AB-40C6-B973-808F8ED1ECBF}" destId="{C14E21FD-761C-423D-B970-A2A042125BE2}" srcOrd="3" destOrd="0" presId="urn:microsoft.com/office/officeart/2005/8/layout/cycle5"/>
    <dgm:cxn modelId="{12C37219-2BA3-40A3-B162-7CEDB14FA8A6}" type="presParOf" srcId="{E2F08BB8-08AB-40C6-B973-808F8ED1ECBF}" destId="{C33D5F8D-E233-4286-9E59-D4931C21A036}" srcOrd="4" destOrd="0" presId="urn:microsoft.com/office/officeart/2005/8/layout/cycle5"/>
    <dgm:cxn modelId="{27F31777-30BB-483E-9F60-BFC3FB0067CE}" type="presParOf" srcId="{E2F08BB8-08AB-40C6-B973-808F8ED1ECBF}" destId="{1CB51EEF-63AF-4652-B790-435AD2248D6D}" srcOrd="5" destOrd="0" presId="urn:microsoft.com/office/officeart/2005/8/layout/cycle5"/>
    <dgm:cxn modelId="{F6E43F79-CC1E-4268-B9A9-DBE7C41BA72D}" type="presParOf" srcId="{E2F08BB8-08AB-40C6-B973-808F8ED1ECBF}" destId="{5DD2102E-2FB5-4DC2-A4D2-250C804B2418}" srcOrd="6" destOrd="0" presId="urn:microsoft.com/office/officeart/2005/8/layout/cycle5"/>
    <dgm:cxn modelId="{ED4A83F8-591E-4B9A-970E-6AB4ADBC5EFD}" type="presParOf" srcId="{E2F08BB8-08AB-40C6-B973-808F8ED1ECBF}" destId="{26160856-98B2-484A-B896-D10947309A48}" srcOrd="7" destOrd="0" presId="urn:microsoft.com/office/officeart/2005/8/layout/cycle5"/>
    <dgm:cxn modelId="{A6E0EBE4-1778-4D70-ACAF-2623F583F189}" type="presParOf" srcId="{E2F08BB8-08AB-40C6-B973-808F8ED1ECBF}" destId="{B31B407F-9C11-42FA-970B-DFC73DAE8F9D}" srcOrd="8" destOrd="0" presId="urn:microsoft.com/office/officeart/2005/8/layout/cycle5"/>
    <dgm:cxn modelId="{65636BC4-C076-46C3-9BD1-B3BAA9440F83}" type="presParOf" srcId="{E2F08BB8-08AB-40C6-B973-808F8ED1ECBF}" destId="{5314C242-1145-49A7-9CE8-D1AD8DFBB51D}" srcOrd="9" destOrd="0" presId="urn:microsoft.com/office/officeart/2005/8/layout/cycle5"/>
    <dgm:cxn modelId="{81B38792-752B-4C44-8B3C-82FE765FC23C}" type="presParOf" srcId="{E2F08BB8-08AB-40C6-B973-808F8ED1ECBF}" destId="{F899D3BD-5A7C-422B-A2C3-309F2A169265}" srcOrd="10" destOrd="0" presId="urn:microsoft.com/office/officeart/2005/8/layout/cycle5"/>
    <dgm:cxn modelId="{9D2F4B04-7FBF-430B-897B-1C7F774A42FC}" type="presParOf" srcId="{E2F08BB8-08AB-40C6-B973-808F8ED1ECBF}" destId="{22F0C15D-5A7A-4E32-B80A-30CE713ED3DA}" srcOrd="11" destOrd="0" presId="urn:microsoft.com/office/officeart/2005/8/layout/cycle5"/>
    <dgm:cxn modelId="{DFDB6892-739C-4E38-AE9C-FB5B584389DB}" type="presParOf" srcId="{E2F08BB8-08AB-40C6-B973-808F8ED1ECBF}" destId="{8F4DB087-1E8C-4C44-9D61-C7CF5738EC79}" srcOrd="12" destOrd="0" presId="urn:microsoft.com/office/officeart/2005/8/layout/cycle5"/>
    <dgm:cxn modelId="{CF92FFAD-C654-49D0-97FC-985CD7979DF2}" type="presParOf" srcId="{E2F08BB8-08AB-40C6-B973-808F8ED1ECBF}" destId="{89658F43-5260-4AF0-A227-1A0CC2F3B1D1}" srcOrd="13" destOrd="0" presId="urn:microsoft.com/office/officeart/2005/8/layout/cycle5"/>
    <dgm:cxn modelId="{09ADEA12-9842-41BF-80AB-3B1E03D62A55}" type="presParOf" srcId="{E2F08BB8-08AB-40C6-B973-808F8ED1ECBF}" destId="{9C6C5566-DBA5-48C7-81B3-78E0A4B56DC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F38D4-88C5-49C7-9EE7-D4CD750063F0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ZA"/>
        </a:p>
      </dgm:t>
    </dgm:pt>
    <dgm:pt modelId="{E2F08BB8-08AB-40C6-B973-808F8ED1ECBF}" type="pres">
      <dgm:prSet presAssocID="{D0FF38D4-88C5-49C7-9EE7-D4CD750063F0}" presName="cycle" presStyleCnt="0">
        <dgm:presLayoutVars>
          <dgm:dir/>
          <dgm:resizeHandles val="exact"/>
        </dgm:presLayoutVars>
      </dgm:prSet>
      <dgm:spPr/>
    </dgm:pt>
  </dgm:ptLst>
  <dgm:cxnLst>
    <dgm:cxn modelId="{4CEDBB6A-ACD0-4E44-B132-EA1CF6FAE921}" type="presOf" srcId="{D0FF38D4-88C5-49C7-9EE7-D4CD750063F0}" destId="{E2F08BB8-08AB-40C6-B973-808F8ED1ECBF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CEE23-7182-4DBC-9A23-AA169C755AC5}">
      <dsp:nvSpPr>
        <dsp:cNvPr id="0" name=""/>
        <dsp:cNvSpPr/>
      </dsp:nvSpPr>
      <dsp:spPr>
        <a:xfrm>
          <a:off x="2060176" y="-187382"/>
          <a:ext cx="1744909" cy="1431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URBAN WATER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 err="1"/>
            <a:t>Nbs</a:t>
          </a:r>
          <a:r>
            <a:rPr lang="en-ZA" sz="1400" kern="1200" dirty="0"/>
            <a:t> treatment of polluted runoff from informal settlement</a:t>
          </a:r>
        </a:p>
      </dsp:txBody>
      <dsp:txXfrm>
        <a:off x="2130074" y="-117484"/>
        <a:ext cx="1605113" cy="1292065"/>
      </dsp:txXfrm>
    </dsp:sp>
    <dsp:sp modelId="{8650058E-9E66-44B2-BE24-5ED3B98F6FE7}">
      <dsp:nvSpPr>
        <dsp:cNvPr id="0" name=""/>
        <dsp:cNvSpPr/>
      </dsp:nvSpPr>
      <dsp:spPr>
        <a:xfrm>
          <a:off x="2204557" y="727280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36004" y="3088"/>
              </a:moveTo>
              <a:arcTo wR="1732594" hR="1732594" stAng="16405303" swAng="1450371"/>
            </a:path>
          </a:pathLst>
        </a:custGeom>
        <a:noFill/>
        <a:ln w="57150" cap="flat" cmpd="sng" algn="ctr">
          <a:solidFill>
            <a:schemeClr val="accent1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E21FD-761C-423D-B970-A2A042125BE2}">
      <dsp:nvSpPr>
        <dsp:cNvPr id="0" name=""/>
        <dsp:cNvSpPr/>
      </dsp:nvSpPr>
      <dsp:spPr>
        <a:xfrm>
          <a:off x="4341411" y="1047376"/>
          <a:ext cx="1754588" cy="144060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RESOURCE RECOVERY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Acceptable nutrients concentration</a:t>
          </a:r>
        </a:p>
      </dsp:txBody>
      <dsp:txXfrm>
        <a:off x="4411736" y="1117701"/>
        <a:ext cx="1613938" cy="1299958"/>
      </dsp:txXfrm>
    </dsp:sp>
    <dsp:sp modelId="{1CB51EEF-63AF-4652-B790-435AD2248D6D}">
      <dsp:nvSpPr>
        <dsp:cNvPr id="0" name=""/>
        <dsp:cNvSpPr/>
      </dsp:nvSpPr>
      <dsp:spPr>
        <a:xfrm>
          <a:off x="1822502" y="375269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393585" y="2225535"/>
              </a:moveTo>
              <a:arcTo wR="1732594" hR="1732594" stAng="991774" swAng="699629"/>
            </a:path>
          </a:pathLst>
        </a:custGeom>
        <a:noFill/>
        <a:ln w="57150" cap="flat" cmpd="sng" algn="ctr">
          <a:solidFill>
            <a:srgbClr val="00B05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D2102E-2FB5-4DC2-A4D2-250C804B2418}">
      <dsp:nvSpPr>
        <dsp:cNvPr id="0" name=""/>
        <dsp:cNvSpPr/>
      </dsp:nvSpPr>
      <dsp:spPr>
        <a:xfrm>
          <a:off x="3706830" y="3027182"/>
          <a:ext cx="1931287" cy="1170645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FOOD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Risk assessment: water and soil – food from waste</a:t>
          </a:r>
        </a:p>
      </dsp:txBody>
      <dsp:txXfrm>
        <a:off x="3763976" y="3084328"/>
        <a:ext cx="1816995" cy="1056353"/>
      </dsp:txXfrm>
    </dsp:sp>
    <dsp:sp modelId="{B31B407F-9C11-42FA-970B-DFC73DAE8F9D}">
      <dsp:nvSpPr>
        <dsp:cNvPr id="0" name=""/>
        <dsp:cNvSpPr/>
      </dsp:nvSpPr>
      <dsp:spPr>
        <a:xfrm>
          <a:off x="1816824" y="768947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821588" y="3462901"/>
              </a:moveTo>
              <a:arcTo wR="1732594" hR="1732594" stAng="5223344" swAng="1654851"/>
            </a:path>
          </a:pathLst>
        </a:custGeom>
        <a:noFill/>
        <a:ln w="57150" cap="flat" cmpd="sng" algn="ctr">
          <a:solidFill>
            <a:schemeClr val="accent4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4C242-1145-49A7-9CE8-D1AD8DFBB51D}">
      <dsp:nvSpPr>
        <dsp:cNvPr id="0" name=""/>
        <dsp:cNvSpPr/>
      </dsp:nvSpPr>
      <dsp:spPr>
        <a:xfrm>
          <a:off x="814454" y="2747112"/>
          <a:ext cx="1780126" cy="1378426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ENERGY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Non-renewable sources for distributing water </a:t>
          </a:r>
        </a:p>
      </dsp:txBody>
      <dsp:txXfrm>
        <a:off x="881743" y="2814401"/>
        <a:ext cx="1645548" cy="1243848"/>
      </dsp:txXfrm>
    </dsp:sp>
    <dsp:sp modelId="{22F0C15D-5A7A-4E32-B80A-30CE713ED3DA}">
      <dsp:nvSpPr>
        <dsp:cNvPr id="0" name=""/>
        <dsp:cNvSpPr/>
      </dsp:nvSpPr>
      <dsp:spPr>
        <a:xfrm>
          <a:off x="716004" y="-281915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472562" y="2921796"/>
              </a:moveTo>
              <a:arcTo wR="1732594" hR="1732594" stAng="8199390" swAng="930267"/>
            </a:path>
          </a:pathLst>
        </a:custGeom>
        <a:noFill/>
        <a:ln w="57150" cap="flat" cmpd="sng" algn="ctr">
          <a:solidFill>
            <a:schemeClr val="accent1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DB087-1E8C-4C44-9D61-C7CF5738EC79}">
      <dsp:nvSpPr>
        <dsp:cNvPr id="0" name=""/>
        <dsp:cNvSpPr/>
      </dsp:nvSpPr>
      <dsp:spPr>
        <a:xfrm>
          <a:off x="151715" y="1112877"/>
          <a:ext cx="1561562" cy="1007605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dirty="0"/>
            <a:t>WASTE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400" kern="1200" dirty="0"/>
            <a:t>Catalyst for community development</a:t>
          </a:r>
        </a:p>
      </dsp:txBody>
      <dsp:txXfrm>
        <a:off x="200902" y="1162064"/>
        <a:ext cx="1463188" cy="909231"/>
      </dsp:txXfrm>
    </dsp:sp>
    <dsp:sp modelId="{9C6C5566-DBA5-48C7-81B3-78E0A4B56DC8}">
      <dsp:nvSpPr>
        <dsp:cNvPr id="0" name=""/>
        <dsp:cNvSpPr/>
      </dsp:nvSpPr>
      <dsp:spPr>
        <a:xfrm>
          <a:off x="392467" y="812555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921677" y="201484"/>
              </a:moveTo>
              <a:arcTo wR="1732594" hR="1732594" stAng="14525586" swAng="1165500"/>
            </a:path>
          </a:pathLst>
        </a:custGeom>
        <a:noFill/>
        <a:ln w="57150" cap="flat" cmpd="sng" algn="ctr">
          <a:solidFill>
            <a:srgbClr val="7030A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c774a72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c774a72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c774a72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c774a72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860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winter@uct.ac.z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jp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17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sz="2311" dirty="0"/>
              <a:t>Scientific research essential for supporting ground-up nature-based systems: the Water Hub, South Africa</a:t>
            </a:r>
            <a:endParaRPr sz="22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 dirty="0">
                <a:solidFill>
                  <a:schemeClr val="dk1"/>
                </a:solidFill>
              </a:rPr>
              <a:t>Dr Kevin Winter</a:t>
            </a:r>
            <a:br>
              <a:rPr lang="en-GB" sz="5200" dirty="0">
                <a:solidFill>
                  <a:schemeClr val="dk1"/>
                </a:solidFill>
              </a:rPr>
            </a:br>
            <a:r>
              <a:rPr lang="en-GB" sz="5200" dirty="0">
                <a:solidFill>
                  <a:schemeClr val="dk1"/>
                </a:solidFill>
              </a:rPr>
              <a:t>Future Water Institute, University of Cape Town</a:t>
            </a:r>
            <a:br>
              <a:rPr lang="en-GB" sz="5200" dirty="0">
                <a:solidFill>
                  <a:schemeClr val="dk1"/>
                </a:solidFill>
              </a:rPr>
            </a:br>
            <a:r>
              <a:rPr lang="en-GB" sz="5200" dirty="0">
                <a:solidFill>
                  <a:schemeClr val="dk1"/>
                </a:solidFill>
                <a:hlinkClick r:id="rId3"/>
              </a:rPr>
              <a:t>kevin.winter@uct.ac.za</a:t>
            </a:r>
            <a:endParaRPr lang="en-GB" sz="52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5F1C7-94AA-47AD-A20D-3B526DAB22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7" y="3607530"/>
            <a:ext cx="1186645" cy="957289"/>
          </a:xfrm>
          <a:prstGeom prst="rect">
            <a:avLst/>
          </a:prstGeom>
        </p:spPr>
      </p:pic>
      <p:pic>
        <p:nvPicPr>
          <p:cNvPr id="5" name="Picture 2" descr="Standard (round)">
            <a:extLst>
              <a:ext uri="{FF2B5EF4-FFF2-40B4-BE49-F238E27FC236}">
                <a16:creationId xmlns:a16="http://schemas.microsoft.com/office/drawing/2014/main" id="{264EC459-2D80-4C6B-9EA8-03B82160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2503" y="3738002"/>
            <a:ext cx="997467" cy="1010767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B21643-1A55-4187-880B-43F4BE3EA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11" y="2968050"/>
            <a:ext cx="4446333" cy="951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C6BD31-3BC4-4531-96C1-C0DB3BB57F43}"/>
              </a:ext>
            </a:extLst>
          </p:cNvPr>
          <p:cNvSpPr/>
          <p:nvPr/>
        </p:nvSpPr>
        <p:spPr>
          <a:xfrm>
            <a:off x="1409350" y="117970"/>
            <a:ext cx="6535024" cy="4907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A5650E8-35BE-4930-8BB9-91CD3459E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15909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7B38093-9697-42DD-82A0-0AC641384D73}"/>
              </a:ext>
            </a:extLst>
          </p:cNvPr>
          <p:cNvSpPr txBox="1"/>
          <p:nvPr/>
        </p:nvSpPr>
        <p:spPr>
          <a:xfrm>
            <a:off x="2063692" y="0"/>
            <a:ext cx="52962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dirty="0"/>
              <a:t>Monitoring, measuring, managing risk: research, ICT &amp; feedback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0B3E2-0BEA-4D3C-B6FA-74C5782FD1EF}"/>
              </a:ext>
            </a:extLst>
          </p:cNvPr>
          <p:cNvSpPr txBox="1"/>
          <p:nvPr/>
        </p:nvSpPr>
        <p:spPr>
          <a:xfrm>
            <a:off x="2063692" y="4835723"/>
            <a:ext cx="55563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dirty="0"/>
              <a:t>Monitoring, measuring, managing risk: research, ICT &amp; feedback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41762-8F2E-405D-A5E9-FC74BF116A53}"/>
              </a:ext>
            </a:extLst>
          </p:cNvPr>
          <p:cNvSpPr txBox="1"/>
          <p:nvPr/>
        </p:nvSpPr>
        <p:spPr>
          <a:xfrm rot="16200000">
            <a:off x="-859088" y="2450300"/>
            <a:ext cx="45620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dirty="0"/>
              <a:t>Monitoring, measuring, managing risk: research, ICT &amp; feedback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C9AFD-73F1-490A-A730-70DB945759F4}"/>
              </a:ext>
            </a:extLst>
          </p:cNvPr>
          <p:cNvSpPr txBox="1"/>
          <p:nvPr/>
        </p:nvSpPr>
        <p:spPr>
          <a:xfrm rot="5400000">
            <a:off x="5631194" y="2296411"/>
            <a:ext cx="45620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dirty="0"/>
              <a:t>Monitoring, measuring, managing risk: research, ICT &amp; feedback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C6BD31-3BC4-4531-96C1-C0DB3BB57F43}"/>
              </a:ext>
            </a:extLst>
          </p:cNvPr>
          <p:cNvSpPr/>
          <p:nvPr/>
        </p:nvSpPr>
        <p:spPr>
          <a:xfrm>
            <a:off x="1409350" y="117970"/>
            <a:ext cx="6535024" cy="4907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A5650E8-35BE-4930-8BB9-91CD3459E9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83848"/>
              </p:ext>
            </p:extLst>
          </p:nvPr>
        </p:nvGraphicFramePr>
        <p:xfrm>
          <a:off x="1524000" y="425747"/>
          <a:ext cx="6096000" cy="4178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7B38093-9697-42DD-82A0-0AC641384D73}"/>
              </a:ext>
            </a:extLst>
          </p:cNvPr>
          <p:cNvSpPr txBox="1"/>
          <p:nvPr/>
        </p:nvSpPr>
        <p:spPr>
          <a:xfrm>
            <a:off x="2063692" y="0"/>
            <a:ext cx="529624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dirty="0"/>
              <a:t>Monitoring, measuring, managing risk: research, ICT &amp; feedback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0B3E2-0BEA-4D3C-B6FA-74C5782FD1EF}"/>
              </a:ext>
            </a:extLst>
          </p:cNvPr>
          <p:cNvSpPr txBox="1"/>
          <p:nvPr/>
        </p:nvSpPr>
        <p:spPr>
          <a:xfrm>
            <a:off x="2063692" y="4835723"/>
            <a:ext cx="55563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dirty="0"/>
              <a:t>Monitoring, measuring, managing risk: research, ICT &amp; feedback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A41762-8F2E-405D-A5E9-FC74BF116A53}"/>
              </a:ext>
            </a:extLst>
          </p:cNvPr>
          <p:cNvSpPr txBox="1"/>
          <p:nvPr/>
        </p:nvSpPr>
        <p:spPr>
          <a:xfrm rot="16200000">
            <a:off x="-859088" y="2450300"/>
            <a:ext cx="45620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dirty="0"/>
              <a:t>Monitoring, measuring, managing risk: research, ICT &amp; feedback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C9AFD-73F1-490A-A730-70DB945759F4}"/>
              </a:ext>
            </a:extLst>
          </p:cNvPr>
          <p:cNvSpPr txBox="1"/>
          <p:nvPr/>
        </p:nvSpPr>
        <p:spPr>
          <a:xfrm rot="5400000">
            <a:off x="5631194" y="2296411"/>
            <a:ext cx="45620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ZA" sz="1200" dirty="0"/>
              <a:t>Monitoring, measuring, managing risk: research, ICT &amp; feedback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57EFC6-DF9C-4E37-867E-EBEC1E070FEA}"/>
              </a:ext>
            </a:extLst>
          </p:cNvPr>
          <p:cNvSpPr/>
          <p:nvPr/>
        </p:nvSpPr>
        <p:spPr>
          <a:xfrm>
            <a:off x="5500844" y="1731813"/>
            <a:ext cx="2209916" cy="140619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0" name="Picture 9" descr="A picture containing grass, outdoor, field, grassy&#10;&#10;Description automatically generated">
            <a:extLst>
              <a:ext uri="{FF2B5EF4-FFF2-40B4-BE49-F238E27FC236}">
                <a16:creationId xmlns:a16="http://schemas.microsoft.com/office/drawing/2014/main" id="{4C2F7D2A-4F28-45BE-AC02-9DEEC68381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1306" y="1816858"/>
            <a:ext cx="1934056" cy="123610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F30182-2737-45DB-BA49-F0C0A17C0BF9}"/>
              </a:ext>
            </a:extLst>
          </p:cNvPr>
          <p:cNvSpPr/>
          <p:nvPr/>
        </p:nvSpPr>
        <p:spPr>
          <a:xfrm>
            <a:off x="3379828" y="375684"/>
            <a:ext cx="2209916" cy="14061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363C95E-04DC-4143-9889-E9A6077D1207}"/>
              </a:ext>
            </a:extLst>
          </p:cNvPr>
          <p:cNvSpPr/>
          <p:nvPr/>
        </p:nvSpPr>
        <p:spPr>
          <a:xfrm>
            <a:off x="4954813" y="3313543"/>
            <a:ext cx="2209916" cy="140619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6966017-304A-4F4E-9CC7-99D4AE8FC817}"/>
              </a:ext>
            </a:extLst>
          </p:cNvPr>
          <p:cNvSpPr/>
          <p:nvPr/>
        </p:nvSpPr>
        <p:spPr>
          <a:xfrm>
            <a:off x="2274870" y="3295515"/>
            <a:ext cx="2209916" cy="140619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7036B4-5B7E-4F41-8732-6EC370FB3148}"/>
              </a:ext>
            </a:extLst>
          </p:cNvPr>
          <p:cNvSpPr/>
          <p:nvPr/>
        </p:nvSpPr>
        <p:spPr>
          <a:xfrm>
            <a:off x="1548638" y="1816858"/>
            <a:ext cx="2209916" cy="1406193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42F80AAE-12B1-4B5D-9B0A-16660149878F}"/>
              </a:ext>
            </a:extLst>
          </p:cNvPr>
          <p:cNvSpPr/>
          <p:nvPr/>
        </p:nvSpPr>
        <p:spPr>
          <a:xfrm rot="9069691">
            <a:off x="1585316" y="3190259"/>
            <a:ext cx="590852" cy="1210964"/>
          </a:xfrm>
          <a:prstGeom prst="curvedLeftArrow">
            <a:avLst>
              <a:gd name="adj1" fmla="val 25000"/>
              <a:gd name="adj2" fmla="val 87805"/>
              <a:gd name="adj3" fmla="val 2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8" name="Arrow: Curved Left 17">
            <a:extLst>
              <a:ext uri="{FF2B5EF4-FFF2-40B4-BE49-F238E27FC236}">
                <a16:creationId xmlns:a16="http://schemas.microsoft.com/office/drawing/2014/main" id="{F304D231-EDCE-4491-A7E8-3480BDC829C6}"/>
              </a:ext>
            </a:extLst>
          </p:cNvPr>
          <p:cNvSpPr/>
          <p:nvPr/>
        </p:nvSpPr>
        <p:spPr>
          <a:xfrm rot="12326261">
            <a:off x="2280137" y="512081"/>
            <a:ext cx="590852" cy="1210964"/>
          </a:xfrm>
          <a:prstGeom prst="curvedLeftArrow">
            <a:avLst>
              <a:gd name="adj1" fmla="val 25000"/>
              <a:gd name="adj2" fmla="val 87805"/>
              <a:gd name="adj3" fmla="val 25000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208D7259-B610-46FE-8F62-4C5E2DB7263A}"/>
              </a:ext>
            </a:extLst>
          </p:cNvPr>
          <p:cNvSpPr/>
          <p:nvPr/>
        </p:nvSpPr>
        <p:spPr>
          <a:xfrm rot="19283855">
            <a:off x="5902960" y="629693"/>
            <a:ext cx="590852" cy="1210964"/>
          </a:xfrm>
          <a:prstGeom prst="curvedLeftArrow">
            <a:avLst>
              <a:gd name="adj1" fmla="val 25000"/>
              <a:gd name="adj2" fmla="val 87805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F30FFAB-67C5-4CB6-A547-BBC16ABF160A}"/>
              </a:ext>
            </a:extLst>
          </p:cNvPr>
          <p:cNvSpPr/>
          <p:nvPr/>
        </p:nvSpPr>
        <p:spPr>
          <a:xfrm rot="10800000">
            <a:off x="4348607" y="3934436"/>
            <a:ext cx="711717" cy="33555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ABDC12-D084-46E9-BD03-B12A4B0A947E}"/>
              </a:ext>
            </a:extLst>
          </p:cNvPr>
          <p:cNvSpPr txBox="1"/>
          <p:nvPr/>
        </p:nvSpPr>
        <p:spPr>
          <a:xfrm>
            <a:off x="4099889" y="1899195"/>
            <a:ext cx="10596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/>
              <a:t>FEWW</a:t>
            </a:r>
          </a:p>
          <a:p>
            <a:pPr algn="ctr"/>
            <a:r>
              <a:rPr lang="en-ZA" sz="1800" i="1" dirty="0"/>
              <a:t>From waste to recovery</a:t>
            </a:r>
          </a:p>
        </p:txBody>
      </p:sp>
      <p:pic>
        <p:nvPicPr>
          <p:cNvPr id="25" name="Picture 24" descr="A picture containing grass, outdoor, green, plant&#10;&#10;Description automatically generated">
            <a:extLst>
              <a:ext uri="{FF2B5EF4-FFF2-40B4-BE49-F238E27FC236}">
                <a16:creationId xmlns:a16="http://schemas.microsoft.com/office/drawing/2014/main" id="{8DEB86C1-87D5-4737-ACEB-9B9447BE6C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847" y="3369979"/>
            <a:ext cx="1745848" cy="1309004"/>
          </a:xfrm>
          <a:prstGeom prst="rect">
            <a:avLst/>
          </a:prstGeom>
        </p:spPr>
      </p:pic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88D289B3-049C-4C34-BC6D-66C28CB10E08}"/>
              </a:ext>
            </a:extLst>
          </p:cNvPr>
          <p:cNvSpPr/>
          <p:nvPr/>
        </p:nvSpPr>
        <p:spPr>
          <a:xfrm rot="21249224">
            <a:off x="6781065" y="2764497"/>
            <a:ext cx="590852" cy="1210964"/>
          </a:xfrm>
          <a:prstGeom prst="curvedLeftArrow">
            <a:avLst>
              <a:gd name="adj1" fmla="val 25000"/>
              <a:gd name="adj2" fmla="val 87805"/>
              <a:gd name="adj3" fmla="val 2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pic>
        <p:nvPicPr>
          <p:cNvPr id="27" name="Picture 26" descr="A white building with red windows&#10;&#10;Description automatically generated with low confidence">
            <a:extLst>
              <a:ext uri="{FF2B5EF4-FFF2-40B4-BE49-F238E27FC236}">
                <a16:creationId xmlns:a16="http://schemas.microsoft.com/office/drawing/2014/main" id="{82B8FBAE-CCF6-4E30-A45D-4BDF3EED1F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9191" y="3388265"/>
            <a:ext cx="1876634" cy="1252753"/>
          </a:xfrm>
          <a:prstGeom prst="rect">
            <a:avLst/>
          </a:prstGeom>
        </p:spPr>
      </p:pic>
      <p:pic>
        <p:nvPicPr>
          <p:cNvPr id="29" name="Picture 28" descr="A group of people standing in a garden&#10;&#10;Description automatically generated with low confidence">
            <a:extLst>
              <a:ext uri="{FF2B5EF4-FFF2-40B4-BE49-F238E27FC236}">
                <a16:creationId xmlns:a16="http://schemas.microsoft.com/office/drawing/2014/main" id="{E779FDAE-4F29-4B0A-8225-54B68DB131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2084" y="1866354"/>
            <a:ext cx="1719917" cy="1289938"/>
          </a:xfrm>
          <a:prstGeom prst="rect">
            <a:avLst/>
          </a:prstGeom>
        </p:spPr>
      </p:pic>
      <p:pic>
        <p:nvPicPr>
          <p:cNvPr id="31" name="Picture 30" descr="A picture containing outdoor, building&#10;&#10;Description automatically generated">
            <a:extLst>
              <a:ext uri="{FF2B5EF4-FFF2-40B4-BE49-F238E27FC236}">
                <a16:creationId xmlns:a16="http://schemas.microsoft.com/office/drawing/2014/main" id="{56460A07-906C-43B1-BD81-7A932F1D31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7579" y="504847"/>
            <a:ext cx="2005824" cy="11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9191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175</Words>
  <Application>Microsoft Office PowerPoint</Application>
  <PresentationFormat>On-screen Show (16:9)</PresentationFormat>
  <Paragraphs>22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Scientific research essential for supporting ground-up nature-based systems: the Water Hub, South Africa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research essential for supporting ground-up nature-based systems: the Water Hub, South Africa</dc:title>
  <dc:creator>K W</dc:creator>
  <cp:lastModifiedBy>Adina</cp:lastModifiedBy>
  <cp:revision>9</cp:revision>
  <dcterms:modified xsi:type="dcterms:W3CDTF">2021-05-26T04:40:40Z</dcterms:modified>
</cp:coreProperties>
</file>