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91" d="100"/>
          <a:sy n="91" d="100"/>
        </p:scale>
        <p:origin x="28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3074" name="Picture 2" descr="D:\아초_C\ah\템플릿작업\템플릿76\03.png"/>
          <p:cNvPicPr>
            <a:picLocks noChangeAspect="1"/>
          </p:cNvPicPr>
          <p:nvPr userDrawn="1"/>
        </p:nvPicPr>
        <p:blipFill>
          <a:blip r:embed="rId2"/>
          <a:stretch>
            <a:fillRect/>
          </a:stretch>
        </p:blipFill>
        <p:spPr>
          <a:xfrm>
            <a:off x="0" y="0"/>
            <a:ext cx="12192000" cy="6858000"/>
          </a:xfrm>
          <a:prstGeom prst="rect">
            <a:avLst/>
          </a:prstGeom>
          <a:noFill/>
          <a:ln w="9525">
            <a:noFill/>
          </a:ln>
        </p:spPr>
      </p:pic>
      <p:pic>
        <p:nvPicPr>
          <p:cNvPr id="3075" name="Picture 4" descr="D:\아초_C\ah\템플릿작업\템플릿76\04.png"/>
          <p:cNvPicPr>
            <a:picLocks noChangeAspect="1"/>
          </p:cNvPicPr>
          <p:nvPr userDrawn="1"/>
        </p:nvPicPr>
        <p:blipFill>
          <a:blip r:embed="rId3"/>
          <a:stretch>
            <a:fillRect/>
          </a:stretch>
        </p:blipFill>
        <p:spPr>
          <a:xfrm>
            <a:off x="0" y="0"/>
            <a:ext cx="9696451" cy="5454650"/>
          </a:xfrm>
          <a:prstGeom prst="rect">
            <a:avLst/>
          </a:prstGeom>
          <a:noFill/>
          <a:ln w="9525">
            <a:noFill/>
          </a:ln>
        </p:spPr>
      </p:pic>
      <p:pic>
        <p:nvPicPr>
          <p:cNvPr id="3076" name="Picture 3" descr="D:\아초_C\ah\템플릿작업\템플릿76\02.png"/>
          <p:cNvPicPr>
            <a:picLocks noChangeAspect="1"/>
          </p:cNvPicPr>
          <p:nvPr userDrawn="1"/>
        </p:nvPicPr>
        <p:blipFill>
          <a:blip r:embed="rId4"/>
          <a:stretch>
            <a:fillRect/>
          </a:stretch>
        </p:blipFill>
        <p:spPr>
          <a:xfrm>
            <a:off x="0" y="225425"/>
            <a:ext cx="12192000" cy="6858000"/>
          </a:xfrm>
          <a:prstGeom prst="rect">
            <a:avLst/>
          </a:prstGeom>
          <a:noFill/>
          <a:ln w="9525">
            <a:noFill/>
          </a:ln>
        </p:spPr>
      </p:pic>
      <p:pic>
        <p:nvPicPr>
          <p:cNvPr id="3077" name="Picture 5" descr="D:\아초_C\ah\템플릿작업\템플릿76\01.png"/>
          <p:cNvPicPr>
            <a:picLocks noChangeAspect="1"/>
          </p:cNvPicPr>
          <p:nvPr userDrawn="1"/>
        </p:nvPicPr>
        <p:blipFill>
          <a:blip r:embed="rId5"/>
          <a:srcRect l="8875"/>
          <a:stretch>
            <a:fillRect/>
          </a:stretch>
        </p:blipFill>
        <p:spPr>
          <a:xfrm>
            <a:off x="0" y="1196975"/>
            <a:ext cx="6036733" cy="5292725"/>
          </a:xfrm>
          <a:prstGeom prst="rect">
            <a:avLst/>
          </a:prstGeom>
          <a:noFill/>
          <a:ln w="9525">
            <a:noFill/>
          </a:ln>
        </p:spPr>
      </p:pic>
      <p:pic>
        <p:nvPicPr>
          <p:cNvPr id="3078" name="Picture 6" descr="D:\아초_C\ah\템플릿작업\템플릿76\06.png"/>
          <p:cNvPicPr>
            <a:picLocks noChangeAspect="1"/>
          </p:cNvPicPr>
          <p:nvPr userDrawn="1"/>
        </p:nvPicPr>
        <p:blipFill>
          <a:blip r:embed="rId6"/>
          <a:stretch>
            <a:fillRect/>
          </a:stretch>
        </p:blipFill>
        <p:spPr>
          <a:xfrm>
            <a:off x="9359900" y="5300663"/>
            <a:ext cx="1701800" cy="960437"/>
          </a:xfrm>
          <a:prstGeom prst="rect">
            <a:avLst/>
          </a:prstGeom>
          <a:noFill/>
          <a:ln w="9525">
            <a:noFill/>
          </a:ln>
        </p:spPr>
      </p:pic>
      <p:pic>
        <p:nvPicPr>
          <p:cNvPr id="3079" name="Picture 7" descr="D:\아초_C\ah\템플릿작업\템플릿76\05.png"/>
          <p:cNvPicPr>
            <a:picLocks noChangeAspect="1"/>
          </p:cNvPicPr>
          <p:nvPr userDrawn="1"/>
        </p:nvPicPr>
        <p:blipFill>
          <a:blip r:embed="rId7"/>
          <a:stretch>
            <a:fillRect/>
          </a:stretch>
        </p:blipFill>
        <p:spPr>
          <a:xfrm>
            <a:off x="5952067" y="5732463"/>
            <a:ext cx="2402417" cy="1400175"/>
          </a:xfrm>
          <a:prstGeom prst="rect">
            <a:avLst/>
          </a:prstGeom>
          <a:noFill/>
          <a:ln w="9525">
            <a:noFill/>
          </a:ln>
        </p:spPr>
      </p:pic>
      <p:sp>
        <p:nvSpPr>
          <p:cNvPr id="2" name="Date Placeholder 1"/>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ko-KR" altLang="en-US" dirty="0">
                <a:latin typeface="Malgun Gothic" pitchFamily="50" charset="-127"/>
                <a:ea typeface="Malgun Gothic" pitchFamily="50" charset="-127"/>
              </a:rPr>
              <a:t>‹#›</a:t>
            </a:fld>
            <a:endParaRPr lang="ko-KR" altLang="en-US" dirty="0">
              <a:latin typeface="Malgun Gothic" pitchFamily="50" charset="-127"/>
              <a:ea typeface="Malgun Gothic" pitchFamily="50" charset="-127"/>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pic>
        <p:nvPicPr>
          <p:cNvPr id="5122" name="Picture 2" descr="D:\아초_C\ah\템플릿작업\템플릿76\03.png"/>
          <p:cNvPicPr>
            <a:picLocks noChangeAspect="1"/>
          </p:cNvPicPr>
          <p:nvPr userDrawn="1"/>
        </p:nvPicPr>
        <p:blipFill>
          <a:blip r:embed="rId2"/>
          <a:stretch>
            <a:fillRect/>
          </a:stretch>
        </p:blipFill>
        <p:spPr>
          <a:xfrm>
            <a:off x="0" y="0"/>
            <a:ext cx="12192000" cy="6858000"/>
          </a:xfrm>
          <a:prstGeom prst="rect">
            <a:avLst/>
          </a:prstGeom>
          <a:noFill/>
          <a:ln w="9525">
            <a:noFill/>
          </a:ln>
        </p:spPr>
      </p:pic>
      <p:pic>
        <p:nvPicPr>
          <p:cNvPr id="5123" name="Picture 4" descr="D:\아초_C\ah\템플릿작업\템플릿76\04.png"/>
          <p:cNvPicPr>
            <a:picLocks noChangeAspect="1"/>
          </p:cNvPicPr>
          <p:nvPr userDrawn="1"/>
        </p:nvPicPr>
        <p:blipFill>
          <a:blip r:embed="rId3"/>
          <a:stretch>
            <a:fillRect/>
          </a:stretch>
        </p:blipFill>
        <p:spPr>
          <a:xfrm>
            <a:off x="0" y="0"/>
            <a:ext cx="9696451" cy="5454650"/>
          </a:xfrm>
          <a:prstGeom prst="rect">
            <a:avLst/>
          </a:prstGeom>
          <a:noFill/>
          <a:ln w="9525">
            <a:noFill/>
          </a:ln>
        </p:spPr>
      </p:pic>
      <p:pic>
        <p:nvPicPr>
          <p:cNvPr id="5124" name="Picture 3" descr="D:\아초_C\ah\템플릿작업\템플릿76\02.png"/>
          <p:cNvPicPr>
            <a:picLocks noChangeAspect="1"/>
          </p:cNvPicPr>
          <p:nvPr userDrawn="1"/>
        </p:nvPicPr>
        <p:blipFill>
          <a:blip r:embed="rId4"/>
          <a:stretch>
            <a:fillRect/>
          </a:stretch>
        </p:blipFill>
        <p:spPr>
          <a:xfrm>
            <a:off x="0" y="225425"/>
            <a:ext cx="12192000" cy="6858000"/>
          </a:xfrm>
          <a:prstGeom prst="rect">
            <a:avLst/>
          </a:prstGeom>
          <a:noFill/>
          <a:ln w="9525">
            <a:noFill/>
          </a:ln>
        </p:spPr>
      </p:pic>
      <p:pic>
        <p:nvPicPr>
          <p:cNvPr id="5125" name="Picture 6" descr="D:\아초_C\ah\템플릿작업\템플릿76\06.png"/>
          <p:cNvPicPr>
            <a:picLocks noChangeAspect="1"/>
          </p:cNvPicPr>
          <p:nvPr userDrawn="1"/>
        </p:nvPicPr>
        <p:blipFill>
          <a:blip r:embed="rId5"/>
          <a:stretch>
            <a:fillRect/>
          </a:stretch>
        </p:blipFill>
        <p:spPr>
          <a:xfrm>
            <a:off x="9359900" y="5300663"/>
            <a:ext cx="1701800" cy="960437"/>
          </a:xfrm>
          <a:prstGeom prst="rect">
            <a:avLst/>
          </a:prstGeom>
          <a:noFill/>
          <a:ln w="9525">
            <a:noFill/>
          </a:ln>
        </p:spPr>
      </p:pic>
      <p:pic>
        <p:nvPicPr>
          <p:cNvPr id="5126" name="Picture 7" descr="D:\아초_C\ah\템플릿작업\템플릿76\05.png"/>
          <p:cNvPicPr>
            <a:picLocks noChangeAspect="1"/>
          </p:cNvPicPr>
          <p:nvPr userDrawn="1"/>
        </p:nvPicPr>
        <p:blipFill>
          <a:blip r:embed="rId6"/>
          <a:stretch>
            <a:fillRect/>
          </a:stretch>
        </p:blipFill>
        <p:spPr>
          <a:xfrm>
            <a:off x="5952067" y="5732463"/>
            <a:ext cx="2402417" cy="1400175"/>
          </a:xfrm>
          <a:prstGeom prst="rect">
            <a:avLst/>
          </a:prstGeom>
          <a:noFill/>
          <a:ln w="9525">
            <a:noFill/>
          </a:ln>
        </p:spPr>
      </p:pic>
      <p:sp>
        <p:nvSpPr>
          <p:cNvPr id="12" name="직사각형 11"/>
          <p:cNvSpPr/>
          <p:nvPr/>
        </p:nvSpPr>
        <p:spPr>
          <a:xfrm>
            <a:off x="0" y="2384425"/>
            <a:ext cx="12192000" cy="2665413"/>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ko-KR" altLang="en-US" dirty="0">
                <a:latin typeface="Malgun Gothic" pitchFamily="50" charset="-127"/>
                <a:ea typeface="Malgun Gothic" pitchFamily="50" charset="-127"/>
              </a:rPr>
              <a:t>‹#›</a:t>
            </a:fld>
            <a:endParaRPr lang="ko-KR" altLang="en-US" dirty="0">
              <a:latin typeface="Malgun Gothic" pitchFamily="50" charset="-127"/>
              <a:ea typeface="Malgun Gothic" pitchFamily="50" charset="-127"/>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제목만">
    <p:spTree>
      <p:nvGrpSpPr>
        <p:cNvPr id="1" name=""/>
        <p:cNvGrpSpPr/>
        <p:nvPr/>
      </p:nvGrpSpPr>
      <p:grpSpPr>
        <a:xfrm>
          <a:off x="0" y="0"/>
          <a:ext cx="0" cy="0"/>
          <a:chOff x="0" y="0"/>
          <a:chExt cx="0" cy="0"/>
        </a:xfrm>
      </p:grpSpPr>
      <p:pic>
        <p:nvPicPr>
          <p:cNvPr id="7170" name="Picture 2" descr="D:\아초_C\ah\템플릿작업\템플릿76\03.png"/>
          <p:cNvPicPr>
            <a:picLocks noChangeAspect="1"/>
          </p:cNvPicPr>
          <p:nvPr userDrawn="1"/>
        </p:nvPicPr>
        <p:blipFill>
          <a:blip r:embed="rId2"/>
          <a:stretch>
            <a:fillRect/>
          </a:stretch>
        </p:blipFill>
        <p:spPr>
          <a:xfrm>
            <a:off x="0" y="0"/>
            <a:ext cx="12192000" cy="6858000"/>
          </a:xfrm>
          <a:prstGeom prst="rect">
            <a:avLst/>
          </a:prstGeom>
          <a:noFill/>
          <a:ln w="9525">
            <a:noFill/>
          </a:ln>
        </p:spPr>
      </p:pic>
      <p:pic>
        <p:nvPicPr>
          <p:cNvPr id="7171" name="Picture 4" descr="D:\아초_C\ah\템플릿작업\템플릿76\04.png"/>
          <p:cNvPicPr>
            <a:picLocks noChangeAspect="1"/>
          </p:cNvPicPr>
          <p:nvPr userDrawn="1"/>
        </p:nvPicPr>
        <p:blipFill>
          <a:blip r:embed="rId3"/>
          <a:stretch>
            <a:fillRect/>
          </a:stretch>
        </p:blipFill>
        <p:spPr>
          <a:xfrm>
            <a:off x="0" y="0"/>
            <a:ext cx="9696451" cy="5454650"/>
          </a:xfrm>
          <a:prstGeom prst="rect">
            <a:avLst/>
          </a:prstGeom>
          <a:noFill/>
          <a:ln w="9525">
            <a:noFill/>
          </a:ln>
        </p:spPr>
      </p:pic>
      <p:sp>
        <p:nvSpPr>
          <p:cNvPr id="10" name="제목 1"/>
          <p:cNvSpPr>
            <a:spLocks noGrp="1"/>
          </p:cNvSpPr>
          <p:nvPr>
            <p:ph type="title" hasCustomPrompt="1"/>
          </p:nvPr>
        </p:nvSpPr>
        <p:spPr>
          <a:xfrm>
            <a:off x="527381" y="37157"/>
            <a:ext cx="10713937" cy="763551"/>
          </a:xfrm>
        </p:spPr>
        <p:txBody>
          <a:bodyPr rtlCol="0">
            <a:normAutofit/>
          </a:bodyPr>
          <a:lstStyle>
            <a:lvl1pPr marL="0" marR="0" indent="0" algn="l" defTabSz="914400" rtl="0" eaLnBrk="1" fontAlgn="base" latinLnBrk="1" hangingPunct="1">
              <a:lnSpc>
                <a:spcPct val="100000"/>
              </a:lnSpc>
              <a:spcBef>
                <a:spcPct val="0"/>
              </a:spcBef>
              <a:spcAft>
                <a:spcPct val="0"/>
              </a:spcAft>
              <a:buClrTx/>
              <a:buSzTx/>
              <a:buFontTx/>
              <a:buNone/>
              <a:defRPr lang="ko-KR" altLang="en-US" sz="3200" b="0" kern="1200" dirty="0">
                <a:solidFill>
                  <a:schemeClr val="tx1"/>
                </a:solidFill>
                <a:latin typeface="Arial" panose="020B0604020202090204" pitchFamily="34" charset="0"/>
                <a:ea typeface="HY견고딕" pitchFamily="18" charset="-127"/>
                <a:cs typeface="Arial" panose="020B0604020202090204" pitchFamily="34" charset="0"/>
              </a:defRPr>
            </a:lvl1pPr>
          </a:lstStyle>
          <a:p>
            <a:r>
              <a:rPr lang="ko-KR" altLang="en-US" dirty="0"/>
              <a:t>마스터 제목 스타일 편집</a:t>
            </a:r>
          </a:p>
        </p:txBody>
      </p:sp>
      <p:sp>
        <p:nvSpPr>
          <p:cNvPr id="2" name="Date Placeholder 1"/>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ko-KR" altLang="en-US" dirty="0">
                <a:latin typeface="Malgun Gothic" pitchFamily="50" charset="-127"/>
                <a:ea typeface="Malgun Gothic" pitchFamily="50" charset="-127"/>
              </a:rPr>
              <a:t>‹#›</a:t>
            </a:fld>
            <a:endParaRPr lang="ko-KR" altLang="en-US" dirty="0">
              <a:latin typeface="Malgun Gothic" pitchFamily="50" charset="-127"/>
              <a:ea typeface="Malgun Gothic" pitchFamily="50" charset="-12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4/8/2021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37"/>
          <p:cNvSpPr>
            <a:spLocks noChangeArrowheads="1"/>
          </p:cNvSpPr>
          <p:nvPr/>
        </p:nvSpPr>
        <p:spPr bwMode="auto">
          <a:xfrm>
            <a:off x="5545083" y="3162650"/>
            <a:ext cx="2905760" cy="353943"/>
          </a:xfrm>
          <a:prstGeom prst="rect">
            <a:avLst/>
          </a:prstGeom>
          <a:noFill/>
          <a:ln w="9525">
            <a:noFill/>
            <a:miter lim="800000"/>
          </a:ln>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1700" b="1" i="0" u="none" strike="noStrike" kern="1200" cap="none" spc="-20" normalizeH="0" baseline="0" noProof="0" dirty="0">
                <a:ln>
                  <a:noFill/>
                </a:ln>
                <a:solidFill>
                  <a:schemeClr val="tx1"/>
                </a:solidFill>
                <a:effectLst/>
                <a:uLnTx/>
                <a:uFillTx/>
                <a:latin typeface="Apple LiSung" charset="-120"/>
                <a:ea typeface="Apple LiSung" charset="-120"/>
                <a:cs typeface="Arial" panose="020B0604020202090204" pitchFamily="34" charset="0"/>
              </a:rPr>
              <a:t>Dr. </a:t>
            </a:r>
            <a:r>
              <a:rPr kumimoji="0" lang="en-US" altLang="ko-KR" sz="1700" b="1" i="0" u="none" strike="noStrike" kern="1200" cap="none" spc="-20" normalizeH="0" baseline="0" noProof="0" dirty="0" err="1">
                <a:ln>
                  <a:noFill/>
                </a:ln>
                <a:solidFill>
                  <a:schemeClr val="tx1"/>
                </a:solidFill>
                <a:effectLst/>
                <a:uLnTx/>
                <a:uFillTx/>
                <a:latin typeface="Apple LiSung" charset="-120"/>
                <a:ea typeface="Apple LiSung" charset="-120"/>
                <a:cs typeface="Arial" panose="020B0604020202090204" pitchFamily="34" charset="0"/>
              </a:rPr>
              <a:t>Bingzi</a:t>
            </a:r>
            <a:r>
              <a:rPr kumimoji="0" lang="en-US" altLang="ko-KR" sz="1700" b="1" i="0" u="none" strike="noStrike" kern="1200" cap="none" spc="-20" normalizeH="0" baseline="0" noProof="0" dirty="0">
                <a:ln>
                  <a:noFill/>
                </a:ln>
                <a:solidFill>
                  <a:schemeClr val="tx1"/>
                </a:solidFill>
                <a:effectLst/>
                <a:uLnTx/>
                <a:uFillTx/>
                <a:latin typeface="Apple LiSung" charset="-120"/>
                <a:ea typeface="Apple LiSung" charset="-120"/>
                <a:cs typeface="Arial" panose="020B0604020202090204" pitchFamily="34" charset="0"/>
              </a:rPr>
              <a:t> He – Bristol </a:t>
            </a:r>
            <a:r>
              <a:rPr kumimoji="0" lang="en-US" altLang="ko-KR" sz="1700" b="1" i="0" u="none" strike="noStrike" kern="1200" cap="none" spc="-20" normalizeH="0" baseline="0" noProof="0" dirty="0" err="1">
                <a:ln>
                  <a:noFill/>
                </a:ln>
                <a:solidFill>
                  <a:schemeClr val="tx1"/>
                </a:solidFill>
                <a:effectLst/>
                <a:uLnTx/>
                <a:uFillTx/>
                <a:latin typeface="Apple LiSung" charset="-120"/>
                <a:ea typeface="Apple LiSung" charset="-120"/>
                <a:cs typeface="Arial" panose="020B0604020202090204" pitchFamily="34" charset="0"/>
              </a:rPr>
              <a:t>ULL</a:t>
            </a:r>
            <a:r>
              <a:rPr kumimoji="0" lang="en-US" altLang="ko-KR" sz="1700" b="1" i="0" u="none" strike="noStrike" kern="1200" cap="none" spc="-20" normalizeH="0" baseline="0" noProof="0" dirty="0">
                <a:ln>
                  <a:noFill/>
                </a:ln>
                <a:solidFill>
                  <a:schemeClr val="tx1"/>
                </a:solidFill>
                <a:effectLst/>
                <a:uLnTx/>
                <a:uFillTx/>
                <a:latin typeface="Apple LiSung" charset="-120"/>
                <a:ea typeface="Apple LiSung" charset="-120"/>
                <a:cs typeface="Arial" panose="020B0604020202090204" pitchFamily="34" charset="0"/>
              </a:rPr>
              <a:t> </a:t>
            </a:r>
          </a:p>
        </p:txBody>
      </p:sp>
      <p:sp>
        <p:nvSpPr>
          <p:cNvPr id="2" name="Text Box 1"/>
          <p:cNvSpPr txBox="1"/>
          <p:nvPr/>
        </p:nvSpPr>
        <p:spPr>
          <a:xfrm>
            <a:off x="5603240" y="3915410"/>
            <a:ext cx="5223510" cy="829945"/>
          </a:xfrm>
          <a:prstGeom prst="rect">
            <a:avLst/>
          </a:prstGeom>
          <a:noFill/>
        </p:spPr>
        <p:txBody>
          <a:bodyPr wrap="square" rtlCol="0">
            <a:spAutoFit/>
          </a:bodyPr>
          <a:lstStyle/>
          <a:p>
            <a:r>
              <a:rPr lang="en-US" altLang="ko-KR" sz="1200" noProof="0" dirty="0">
                <a:ln>
                  <a:noFill/>
                </a:ln>
                <a:effectLst/>
                <a:uLnTx/>
                <a:uFillTx/>
                <a:latin typeface="Apple LiSung" charset="-120"/>
                <a:ea typeface="Apple LiSung" charset="-120"/>
                <a:cs typeface="Arial Regular" panose="020B0604020202090204" charset="0"/>
                <a:sym typeface="+mn-ea"/>
              </a:rPr>
              <a:t>This literature review is carried out as part of an international research project funded under Belmont Forum/JPI-Europe initiative: Waste Food-Energy-Water Urban Living Lab (WASTE FEW ULL). And thanks for the team collegaues' help.</a:t>
            </a:r>
            <a:endParaRPr kumimoji="0" lang="en-US" altLang="ko-KR" sz="1200" b="0" i="0" u="none" strike="noStrike" kern="1200" cap="none" spc="0" normalizeH="0" baseline="0" noProof="0" dirty="0">
              <a:ln>
                <a:noFill/>
              </a:ln>
              <a:solidFill>
                <a:schemeClr val="tx1"/>
              </a:solidFill>
              <a:effectLst/>
              <a:uLnTx/>
              <a:uFillTx/>
              <a:latin typeface="Apple LiSung" charset="-120"/>
              <a:ea typeface="Apple LiSung" charset="-120"/>
              <a:cs typeface="Times New Roman Regular" panose="02020703060505090304" charset="0"/>
            </a:endParaRPr>
          </a:p>
          <a:p>
            <a:endParaRPr lang="en-US" sz="1200" dirty="0">
              <a:latin typeface="Apple LiSung" charset="-120"/>
              <a:ea typeface="Apple LiSung" charset="-120"/>
            </a:endParaRPr>
          </a:p>
        </p:txBody>
      </p:sp>
      <p:sp>
        <p:nvSpPr>
          <p:cNvPr id="7" name="Text Box 6"/>
          <p:cNvSpPr txBox="1"/>
          <p:nvPr/>
        </p:nvSpPr>
        <p:spPr>
          <a:xfrm>
            <a:off x="5407923" y="430158"/>
            <a:ext cx="6570345" cy="1753235"/>
          </a:xfrm>
          <a:prstGeom prst="rect">
            <a:avLst/>
          </a:prstGeom>
          <a:noFill/>
        </p:spPr>
        <p:txBody>
          <a:bodyPr wrap="square" rtlCol="0">
            <a:spAutoFit/>
          </a:bodyPr>
          <a:lstStyle/>
          <a:p>
            <a:r>
              <a:rPr lang="ko-KR" altLang="en-US" sz="3600" noProof="0" dirty="0">
                <a:effectLst/>
                <a:latin typeface="Apple LiSung" charset="-120"/>
                <a:ea typeface="Apple LiSung" charset="-120"/>
                <a:cs typeface="Arial Regular" panose="020B0604020202090204" charset="0"/>
                <a:sym typeface="+mn-ea"/>
              </a:rPr>
              <a:t>Critical review of the governance of phosphorus and implications for future institutional research</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58750"/>
            <a:ext cx="7319645" cy="645160"/>
          </a:xfrm>
          <a:prstGeom prst="rect">
            <a:avLst/>
          </a:prstGeom>
          <a:noFill/>
        </p:spPr>
        <p:txBody>
          <a:bodyPr wrap="square">
            <a:spAutoFit/>
          </a:bodyPr>
          <a:lstStyle/>
          <a:p>
            <a:pPr marR="0" algn="l" defTabSz="914400" fontAlgn="auto">
              <a:spcBef>
                <a:spcPts val="0"/>
              </a:spcBef>
              <a:spcAft>
                <a:spcPts val="0"/>
              </a:spcAft>
              <a:buClrTx/>
              <a:buSzTx/>
              <a:buFontTx/>
              <a:buNone/>
              <a:defRPr/>
            </a:pPr>
            <a:r>
              <a:rPr kumimoji="0" lang="en-US" altLang="ko-KR" sz="3600" kern="1200" cap="none" spc="-100" normalizeH="0" baseline="0" noProof="0" dirty="0">
                <a:latin typeface="Apple LiSung" charset="-120"/>
                <a:ea typeface="Apple LiSung" charset="-120"/>
                <a:cs typeface="Arial" panose="020B0604020202090204" pitchFamily="34" charset="0"/>
              </a:rPr>
              <a:t>I. Research Backgrounds and Aim</a:t>
            </a:r>
          </a:p>
        </p:txBody>
      </p:sp>
      <p:sp>
        <p:nvSpPr>
          <p:cNvPr id="9" name="Text Box 8"/>
          <p:cNvSpPr txBox="1"/>
          <p:nvPr/>
        </p:nvSpPr>
        <p:spPr>
          <a:xfrm>
            <a:off x="862330" y="2124075"/>
            <a:ext cx="10717267" cy="1845310"/>
          </a:xfrm>
          <a:prstGeom prst="rect">
            <a:avLst/>
          </a:prstGeom>
          <a:noFill/>
        </p:spPr>
        <p:txBody>
          <a:bodyPr wrap="square" rtlCol="0">
            <a:spAutoFit/>
          </a:bodyPr>
          <a:lstStyle/>
          <a:p>
            <a:pPr>
              <a:buFont typeface="+mj-lt"/>
            </a:pPr>
            <a:r>
              <a:rPr lang="en-US" sz="2400" b="1" dirty="0">
                <a:latin typeface="Apple LiSung" charset="-120"/>
                <a:ea typeface="Apple LiSung" charset="-120"/>
                <a:sym typeface="+mn-ea"/>
              </a:rPr>
              <a:t>Science: </a:t>
            </a:r>
            <a:r>
              <a:rPr lang="en-US" sz="2400" dirty="0">
                <a:latin typeface="Apple LiSung" charset="-120"/>
                <a:ea typeface="Apple LiSung" charset="-120"/>
                <a:sym typeface="+mn-ea"/>
              </a:rPr>
              <a:t>Challenges involved in studying the governance of phosphorus</a:t>
            </a:r>
            <a:endParaRPr lang="en-US" sz="2400" dirty="0">
              <a:latin typeface="Apple LiSung" charset="-120"/>
              <a:ea typeface="Apple LiSung" charset="-120"/>
            </a:endParaRPr>
          </a:p>
          <a:p>
            <a:pPr marL="342900" indent="-342900">
              <a:buFont typeface="+mj-lt"/>
              <a:buAutoNum type="arabicParenR"/>
            </a:pPr>
            <a:r>
              <a:rPr lang="en-US" sz="1800" dirty="0">
                <a:latin typeface="Apple LiSung" charset="-120"/>
                <a:ea typeface="Apple LiSung" charset="-120"/>
              </a:rPr>
              <a:t>Lack of clarity on how P flows influence public health and global climate change. </a:t>
            </a:r>
          </a:p>
          <a:p>
            <a:pPr marL="342900" indent="-342900">
              <a:buFont typeface="+mj-lt"/>
              <a:buAutoNum type="arabicParenR"/>
            </a:pPr>
            <a:r>
              <a:rPr lang="en-US" sz="1800" dirty="0">
                <a:latin typeface="Apple LiSung" charset="-120"/>
                <a:ea typeface="Apple LiSung" charset="-120"/>
              </a:rPr>
              <a:t>There are difficulties in measuring these impacts accurately.</a:t>
            </a:r>
          </a:p>
          <a:p>
            <a:pPr marL="342900" indent="-342900">
              <a:buFont typeface="+mj-lt"/>
              <a:buAutoNum type="arabicParenR"/>
            </a:pPr>
            <a:r>
              <a:rPr lang="en-US" sz="1800" dirty="0">
                <a:latin typeface="Apple LiSung" charset="-120"/>
                <a:ea typeface="Apple LiSung" charset="-120"/>
              </a:rPr>
              <a:t>The approach to collecting accurate data. Challenges could arise from data that are based on self-reported past use contexts of organic and inorganic P-related goods at the individual, regional, national and global levels </a:t>
            </a:r>
          </a:p>
          <a:p>
            <a:pPr marL="342900" indent="-342900">
              <a:buFont typeface="+mj-lt"/>
              <a:buAutoNum type="arabicParenR"/>
            </a:pPr>
            <a:r>
              <a:rPr lang="en-US" sz="1800" dirty="0">
                <a:latin typeface="Apple LiSung" charset="-120"/>
                <a:ea typeface="Apple LiSung" charset="-120"/>
              </a:rPr>
              <a:t>The limited research scope of the governance of P, not much on the access to </a:t>
            </a:r>
            <a:r>
              <a:rPr lang="en-US" sz="1800" dirty="0">
                <a:latin typeface="Apple LiSung" charset="-120"/>
                <a:ea typeface="Apple LiSung" charset="-120"/>
                <a:sym typeface="+mn-ea"/>
              </a:rPr>
              <a:t>governance of P.</a:t>
            </a:r>
            <a:endParaRPr lang="en-US" sz="1800" dirty="0">
              <a:latin typeface="Apple LiSung" charset="-120"/>
              <a:ea typeface="Apple LiSung" charset="-120"/>
            </a:endParaRPr>
          </a:p>
        </p:txBody>
      </p:sp>
      <p:sp>
        <p:nvSpPr>
          <p:cNvPr id="10" name="Text Box 9"/>
          <p:cNvSpPr txBox="1"/>
          <p:nvPr/>
        </p:nvSpPr>
        <p:spPr>
          <a:xfrm>
            <a:off x="862330" y="5049520"/>
            <a:ext cx="10544547" cy="1292662"/>
          </a:xfrm>
          <a:prstGeom prst="rect">
            <a:avLst/>
          </a:prstGeom>
          <a:noFill/>
        </p:spPr>
        <p:txBody>
          <a:bodyPr wrap="square" rtlCol="0">
            <a:spAutoFit/>
          </a:bodyPr>
          <a:lstStyle/>
          <a:p>
            <a:r>
              <a:rPr lang="en-US" sz="2400" b="1" dirty="0">
                <a:latin typeface="Apple LiSung" charset="-120"/>
                <a:ea typeface="Apple LiSung" charset="-120"/>
              </a:rPr>
              <a:t>Research aim</a:t>
            </a:r>
            <a:endParaRPr lang="en-US" sz="2100" b="1" dirty="0">
              <a:latin typeface="Apple LiSung" charset="-120"/>
              <a:ea typeface="Apple LiSung" charset="-120"/>
            </a:endParaRPr>
          </a:p>
          <a:p>
            <a:pPr algn="l"/>
            <a:r>
              <a:rPr lang="en-US" sz="1800" dirty="0">
                <a:latin typeface="Apple LiSung" charset="-120"/>
                <a:ea typeface="Apple LiSung" charset="-120"/>
              </a:rPr>
              <a:t>This review paper aims to further improve the understanding of the governance system of P and associated factors affecting the P nutrition flows mainly from the Social Science perspective.</a:t>
            </a:r>
            <a:endParaRPr lang="en-US" dirty="0"/>
          </a:p>
          <a:p>
            <a:endParaRPr lang="en-US" dirty="0"/>
          </a:p>
        </p:txBody>
      </p:sp>
      <p:sp>
        <p:nvSpPr>
          <p:cNvPr id="6" name="Text Box 5"/>
          <p:cNvSpPr txBox="1"/>
          <p:nvPr/>
        </p:nvSpPr>
        <p:spPr>
          <a:xfrm>
            <a:off x="781050" y="832485"/>
            <a:ext cx="10464800" cy="1291590"/>
          </a:xfrm>
          <a:prstGeom prst="rect">
            <a:avLst/>
          </a:prstGeom>
          <a:noFill/>
        </p:spPr>
        <p:txBody>
          <a:bodyPr wrap="square" rtlCol="0">
            <a:spAutoFit/>
          </a:bodyPr>
          <a:lstStyle/>
          <a:p>
            <a:r>
              <a:rPr lang="en-US" sz="2400" b="1">
                <a:latin typeface="Apple LiSung" charset="-120"/>
                <a:ea typeface="Apple LiSung" charset="-120"/>
              </a:rPr>
              <a:t>Governance practices and performance</a:t>
            </a:r>
            <a:endParaRPr lang="en-US"/>
          </a:p>
          <a:p>
            <a:pPr marL="342900" indent="-342900">
              <a:buFont typeface="+mj-lt"/>
              <a:buAutoNum type="arabicParenR"/>
            </a:pPr>
            <a:r>
              <a:rPr lang="en-US">
                <a:latin typeface="Apple LiSung" charset="-120"/>
                <a:ea typeface="Apple LiSung" charset="-120"/>
                <a:sym typeface="+mn-ea"/>
              </a:rPr>
              <a:t>Changing governance meaning of P: from P pollution to P scarcity and pollution</a:t>
            </a:r>
          </a:p>
          <a:p>
            <a:pPr marL="342900" indent="-342900">
              <a:buFont typeface="+mj-lt"/>
              <a:buAutoNum type="arabicParenR"/>
            </a:pPr>
            <a:r>
              <a:rPr lang="en-US">
                <a:latin typeface="Apple LiSung" charset="-120"/>
                <a:ea typeface="Apple LiSung" charset="-120"/>
              </a:rPr>
              <a:t>Cost and benefits: low price of P in comparison to the high price of recycling techniques and limited markets of recyclyed p products</a:t>
            </a:r>
          </a:p>
        </p:txBody>
      </p:sp>
      <p:sp>
        <p:nvSpPr>
          <p:cNvPr id="7" name="Text Box 6"/>
          <p:cNvSpPr txBox="1"/>
          <p:nvPr/>
        </p:nvSpPr>
        <p:spPr>
          <a:xfrm>
            <a:off x="940435" y="3969385"/>
            <a:ext cx="10114915" cy="1014730"/>
          </a:xfrm>
          <a:prstGeom prst="rect">
            <a:avLst/>
          </a:prstGeom>
          <a:noFill/>
        </p:spPr>
        <p:txBody>
          <a:bodyPr wrap="square" rtlCol="0">
            <a:spAutoFit/>
          </a:bodyPr>
          <a:lstStyle/>
          <a:p>
            <a:r>
              <a:rPr lang="en-US" sz="2400" b="1">
                <a:latin typeface="Apple LiSung" charset="-120"/>
                <a:ea typeface="Apple LiSung" charset="-120"/>
              </a:rPr>
              <a:t>Social Science: </a:t>
            </a:r>
            <a:r>
              <a:rPr lang="en-US" sz="2400">
                <a:latin typeface="Apple LiSung" charset="-120"/>
                <a:ea typeface="Apple LiSung" charset="-120"/>
              </a:rPr>
              <a:t>Theoretical and policy dynamics</a:t>
            </a:r>
            <a:endParaRPr lang="en-US">
              <a:latin typeface="Apple LiSung" charset="-120"/>
              <a:ea typeface="Apple LiSung" charset="-120"/>
            </a:endParaRPr>
          </a:p>
          <a:p>
            <a:pPr marL="342900" indent="-342900">
              <a:buFont typeface="+mj-lt"/>
              <a:buAutoNum type="arabicParenR"/>
            </a:pPr>
            <a:r>
              <a:rPr lang="en-US">
                <a:latin typeface="Apple LiSung" charset="-120"/>
                <a:ea typeface="Apple LiSung" charset="-120"/>
              </a:rPr>
              <a:t>The emerging governance concepts: circual economy and geographic economy </a:t>
            </a:r>
          </a:p>
          <a:p>
            <a:pPr marL="342900" indent="-342900">
              <a:buFont typeface="+mj-lt"/>
              <a:buAutoNum type="arabicParenR"/>
            </a:pPr>
            <a:r>
              <a:rPr lang="en-US">
                <a:latin typeface="Apple LiSung" charset="-120"/>
                <a:ea typeface="Apple LiSung" charset="-120"/>
              </a:rPr>
              <a:t>The emerging analytical framewrok: Waste hierarchy and Zero waste hierarchy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58190" y="373380"/>
            <a:ext cx="7595870" cy="645160"/>
          </a:xfrm>
          <a:prstGeom prst="rect">
            <a:avLst/>
          </a:prstGeom>
          <a:noFill/>
        </p:spPr>
        <p:txBody>
          <a:bodyPr wrap="square" rtlCol="0">
            <a:spAutoFit/>
          </a:bodyPr>
          <a:lstStyle/>
          <a:p>
            <a:r>
              <a:rPr lang="en-US" sz="3600">
                <a:latin typeface="Apple LiSung" charset="-120"/>
                <a:ea typeface="Apple LiSung" charset="-120"/>
              </a:rPr>
              <a:t>II. Integrative review method</a:t>
            </a:r>
          </a:p>
        </p:txBody>
      </p:sp>
      <p:sp>
        <p:nvSpPr>
          <p:cNvPr id="5" name="Text Box 4"/>
          <p:cNvSpPr txBox="1"/>
          <p:nvPr/>
        </p:nvSpPr>
        <p:spPr>
          <a:xfrm>
            <a:off x="758190" y="1213485"/>
            <a:ext cx="10795635" cy="4661535"/>
          </a:xfrm>
          <a:prstGeom prst="rect">
            <a:avLst/>
          </a:prstGeom>
          <a:noFill/>
        </p:spPr>
        <p:txBody>
          <a:bodyPr wrap="square" rtlCol="0">
            <a:spAutoFit/>
          </a:bodyPr>
          <a:lstStyle/>
          <a:p>
            <a:r>
              <a:rPr lang="en-US" sz="2400" b="1" dirty="0">
                <a:latin typeface="Apple LiSung" charset="-120"/>
                <a:ea typeface="Apple LiSung" charset="-120"/>
                <a:cs typeface="Apple LiSung" charset="-120"/>
              </a:rPr>
              <a:t>Significances:</a:t>
            </a:r>
            <a:endParaRPr lang="en-US" sz="2100" dirty="0">
              <a:latin typeface="Apple LiSung" charset="-120"/>
              <a:ea typeface="Apple LiSung" charset="-120"/>
              <a:cs typeface="Apple LiSung" charset="-120"/>
            </a:endParaRPr>
          </a:p>
          <a:p>
            <a:pPr marL="457200" indent="-457200">
              <a:buFont typeface="+mj-lt"/>
              <a:buAutoNum type="arabicParenR"/>
            </a:pPr>
            <a:r>
              <a:rPr lang="en-US" sz="2100" dirty="0">
                <a:latin typeface="Apple LiSung" charset="-120"/>
                <a:ea typeface="Apple LiSung" charset="-120"/>
                <a:cs typeface="Apple LiSung" charset="-120"/>
              </a:rPr>
              <a:t>The integrative review method is advantageous to reconceptualize the topic reviewed in the literature and provide a new thinking perspective by reviewing, updating, critiquing, and synthesizing the empirical and theoretical knowledge (</a:t>
            </a:r>
            <a:r>
              <a:rPr lang="en-US" sz="2100" dirty="0" err="1">
                <a:latin typeface="Apple LiSung" charset="-120"/>
                <a:ea typeface="Apple LiSung" charset="-120"/>
                <a:cs typeface="Apple LiSung" charset="-120"/>
              </a:rPr>
              <a:t>Torraco</a:t>
            </a:r>
            <a:r>
              <a:rPr lang="en-US" sz="2100" dirty="0">
                <a:latin typeface="Apple LiSung" charset="-120"/>
                <a:ea typeface="Apple LiSung" charset="-120"/>
                <a:cs typeface="Apple LiSung" charset="-120"/>
              </a:rPr>
              <a:t>, 2005; 2016).</a:t>
            </a:r>
          </a:p>
          <a:p>
            <a:pPr marL="457200" indent="-457200">
              <a:buFont typeface="+mj-lt"/>
              <a:buAutoNum type="arabicParenR"/>
            </a:pPr>
            <a:r>
              <a:rPr lang="en-US" sz="2100" dirty="0">
                <a:latin typeface="Apple LiSung" charset="-120"/>
                <a:ea typeface="Apple LiSung" charset="-120"/>
                <a:cs typeface="Apple LiSung" charset="-120"/>
              </a:rPr>
              <a:t>The existing literature has highlighted the importance of an integrated approach in investigating this complex and science-based P governance topic, especially for '</a:t>
            </a:r>
            <a:r>
              <a:rPr lang="en-US" sz="2100" i="1" dirty="0">
                <a:latin typeface="Apple LiSung" charset="-120"/>
                <a:ea typeface="Apple LiSung" charset="-120"/>
                <a:cs typeface="Apple LiSung" charset="-120"/>
              </a:rPr>
              <a:t>addressing the multiple aims of environmental protection, food security, farmer livelihood security, cost-effectiveness and long-term availability' </a:t>
            </a:r>
            <a:r>
              <a:rPr lang="en-US" sz="2100" dirty="0">
                <a:latin typeface="Apple LiSung" charset="-120"/>
                <a:ea typeface="Apple LiSung" charset="-120"/>
                <a:cs typeface="Apple LiSung" charset="-120"/>
              </a:rPr>
              <a:t>(</a:t>
            </a:r>
            <a:r>
              <a:rPr lang="en-US" sz="2100" dirty="0" err="1">
                <a:latin typeface="Apple LiSung" charset="-120"/>
                <a:ea typeface="Apple LiSung" charset="-120"/>
                <a:cs typeface="Apple LiSung" charset="-120"/>
              </a:rPr>
              <a:t>Schröder</a:t>
            </a:r>
            <a:r>
              <a:rPr lang="en-US" sz="2100" dirty="0">
                <a:latin typeface="Apple LiSung" charset="-120"/>
                <a:ea typeface="Apple LiSung" charset="-120"/>
                <a:cs typeface="Apple LiSung" charset="-120"/>
              </a:rPr>
              <a:t> et al., 2010; </a:t>
            </a:r>
            <a:r>
              <a:rPr lang="en-US" sz="2100" dirty="0" err="1">
                <a:latin typeface="Apple LiSung" charset="-120"/>
                <a:ea typeface="Apple LiSung" charset="-120"/>
                <a:cs typeface="Apple LiSung" charset="-120"/>
              </a:rPr>
              <a:t>Sarvajayakesavalu</a:t>
            </a:r>
            <a:r>
              <a:rPr lang="en-US" sz="2100" dirty="0">
                <a:latin typeface="Apple LiSung" charset="-120"/>
                <a:ea typeface="Apple LiSung" charset="-120"/>
                <a:cs typeface="Apple LiSung" charset="-120"/>
              </a:rPr>
              <a:t> et al., 2018). </a:t>
            </a:r>
          </a:p>
          <a:p>
            <a:pPr marL="457200" indent="-457200">
              <a:buFont typeface="+mj-lt"/>
              <a:buAutoNum type="arabicParenR"/>
            </a:pPr>
            <a:r>
              <a:rPr lang="en-US" sz="2100" dirty="0">
                <a:latin typeface="Apple LiSung" charset="-120"/>
                <a:ea typeface="Apple LiSung" charset="-120"/>
                <a:cs typeface="Apple LiSung" charset="-120"/>
              </a:rPr>
              <a:t>This method is also useful to incorporate up-to-date multiple and cross-discipline knowledge to achieve the research aim.</a:t>
            </a:r>
            <a:endParaRPr lang="en-US" sz="1800" dirty="0">
              <a:latin typeface="Apple LiSung" charset="-120"/>
              <a:ea typeface="Apple LiSung" charset="-120"/>
            </a:endParaRPr>
          </a:p>
          <a:p>
            <a:endParaRPr lang="en-US" dirty="0">
              <a:latin typeface="Apple LiSung" charset="-120"/>
              <a:ea typeface="Apple LiSung" charset="-120"/>
            </a:endParaRPr>
          </a:p>
          <a:p>
            <a:r>
              <a:rPr lang="en-US" sz="2400" b="1" dirty="0">
                <a:latin typeface="Apple LiSung" charset="-120"/>
                <a:ea typeface="Apple LiSung" charset="-120"/>
              </a:rPr>
              <a:t>Data source:</a:t>
            </a:r>
            <a:endParaRPr lang="en-US" dirty="0">
              <a:latin typeface="Apple LiSung" charset="-120"/>
              <a:ea typeface="Apple LiSung" charset="-120"/>
            </a:endParaRPr>
          </a:p>
          <a:p>
            <a:r>
              <a:rPr lang="en-US" sz="2100" dirty="0">
                <a:latin typeface="Apple LiSung" charset="-120"/>
                <a:ea typeface="Apple LiSung" charset="-120"/>
                <a:cs typeface="Apple LiSung" charset="-120"/>
                <a:sym typeface="+mn-ea"/>
              </a:rPr>
              <a:t>Triangulated secondary data: journal papers; government and corporate documents; research institutes; news and information from other reliable agents.</a:t>
            </a:r>
            <a:endParaRPr lang="en-US" sz="2100" dirty="0">
              <a:latin typeface="Apple LiSung" charset="-120"/>
              <a:ea typeface="Apple LiSung" charset="-12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68069" y="219075"/>
            <a:ext cx="10104427" cy="645160"/>
          </a:xfrm>
          <a:prstGeom prst="rect">
            <a:avLst/>
          </a:prstGeom>
          <a:noFill/>
        </p:spPr>
        <p:txBody>
          <a:bodyPr wrap="square" rtlCol="0">
            <a:spAutoFit/>
          </a:bodyPr>
          <a:lstStyle/>
          <a:p>
            <a:r>
              <a:rPr lang="en-US" sz="3600" dirty="0">
                <a:latin typeface="Apple LiSung" charset="-120"/>
                <a:ea typeface="Apple LiSung" charset="-120"/>
              </a:rPr>
              <a:t>III. Zero Waste Hierarchy and P governance</a:t>
            </a:r>
            <a:r>
              <a:rPr lang="en-US" sz="2400" dirty="0">
                <a:latin typeface="Apple LiSung" charset="-120"/>
                <a:ea typeface="Apple LiSung" charset="-120"/>
              </a:rPr>
              <a:t> </a:t>
            </a:r>
          </a:p>
        </p:txBody>
      </p:sp>
      <p:sp>
        <p:nvSpPr>
          <p:cNvPr id="3" name="Text Box 2"/>
          <p:cNvSpPr txBox="1"/>
          <p:nvPr/>
        </p:nvSpPr>
        <p:spPr>
          <a:xfrm>
            <a:off x="1747520" y="6536690"/>
            <a:ext cx="4782820" cy="275590"/>
          </a:xfrm>
          <a:prstGeom prst="rect">
            <a:avLst/>
          </a:prstGeom>
          <a:noFill/>
        </p:spPr>
        <p:txBody>
          <a:bodyPr wrap="square" rtlCol="0">
            <a:spAutoFit/>
          </a:bodyPr>
          <a:lstStyle/>
          <a:p>
            <a:r>
              <a:rPr lang="en-US" sz="1200">
                <a:latin typeface="Times New Roman Regular" panose="02020703060505090304" charset="0"/>
                <a:cs typeface="Times New Roman Regular" panose="02020703060505090304" charset="0"/>
              </a:rPr>
              <a:t>Figure 1: Zero waste hierarchy and P governance (Source: The author)</a:t>
            </a:r>
          </a:p>
        </p:txBody>
      </p:sp>
      <p:pic>
        <p:nvPicPr>
          <p:cNvPr id="22" name="Picture 22" descr="1"/>
          <p:cNvPicPr>
            <a:picLocks noChangeAspect="1"/>
          </p:cNvPicPr>
          <p:nvPr/>
        </p:nvPicPr>
        <p:blipFill>
          <a:blip r:embed="rId2"/>
          <a:srcRect l="381"/>
          <a:stretch>
            <a:fillRect/>
          </a:stretch>
        </p:blipFill>
        <p:spPr>
          <a:xfrm>
            <a:off x="1719580" y="3561080"/>
            <a:ext cx="8743950" cy="3046730"/>
          </a:xfrm>
          <a:prstGeom prst="rect">
            <a:avLst/>
          </a:prstGeom>
        </p:spPr>
      </p:pic>
      <p:sp>
        <p:nvSpPr>
          <p:cNvPr id="6" name="Text Box 5"/>
          <p:cNvSpPr txBox="1"/>
          <p:nvPr/>
        </p:nvSpPr>
        <p:spPr>
          <a:xfrm>
            <a:off x="1068070" y="999490"/>
            <a:ext cx="10725785" cy="3415030"/>
          </a:xfrm>
          <a:prstGeom prst="rect">
            <a:avLst/>
          </a:prstGeom>
          <a:noFill/>
        </p:spPr>
        <p:txBody>
          <a:bodyPr wrap="square" rtlCol="0">
            <a:spAutoFit/>
          </a:bodyPr>
          <a:lstStyle/>
          <a:p>
            <a:pPr algn="l"/>
            <a:r>
              <a:rPr lang="en-US" sz="1600" b="1" dirty="0">
                <a:latin typeface="Apple LiSung" charset="-120"/>
                <a:ea typeface="Apple LiSung" charset="-120"/>
              </a:rPr>
              <a:t>Figure 1 shows the governance system of P that influences the dynamic of its nutrition flow. It  integrates the sources of factors, aspects, levels and the approach of zero waste hierarchy. </a:t>
            </a:r>
          </a:p>
          <a:p>
            <a:pPr algn="l"/>
            <a:r>
              <a:rPr lang="en-US" sz="1600" b="1" dirty="0">
                <a:latin typeface="Apple LiSung" charset="-120"/>
                <a:ea typeface="Apple LiSung" charset="-120"/>
              </a:rPr>
              <a:t>Three governance levels:</a:t>
            </a:r>
            <a:endParaRPr lang="en-US" sz="1600" dirty="0">
              <a:latin typeface="Apple LiSung" charset="-120"/>
              <a:ea typeface="Apple LiSung" charset="-120"/>
            </a:endParaRPr>
          </a:p>
          <a:p>
            <a:pPr algn="l"/>
            <a:r>
              <a:rPr lang="en-US" sz="1600" dirty="0">
                <a:latin typeface="Apple LiSung" charset="-120"/>
                <a:ea typeface="Apple LiSung" charset="-120"/>
              </a:rPr>
              <a:t>1) the upstream factors related to stakeholders who can make decisions on the uses of P-related goods according to existing regulations, such as national politicians who deal with the global regulations and traders, central and local governments, individual and organizational buyers wasting and disposing of their foods that contain P;</a:t>
            </a:r>
          </a:p>
          <a:p>
            <a:pPr algn="l"/>
            <a:r>
              <a:rPr lang="en-US" sz="1600" dirty="0">
                <a:latin typeface="Apple LiSung" charset="-120"/>
                <a:ea typeface="Apple LiSung" charset="-120"/>
              </a:rPr>
              <a:t>2) the midstream factors are related to the treatment plants relevant to P-containing materials, such as water companies, wastewater treatment plants and sewage treatment plants, which can directly work on the recycling and recovery of P;</a:t>
            </a:r>
          </a:p>
          <a:p>
            <a:pPr algn="l"/>
            <a:r>
              <a:rPr lang="en-US" sz="1600" dirty="0">
                <a:latin typeface="Apple LiSung" charset="-120"/>
                <a:ea typeface="Apple LiSung" charset="-120"/>
              </a:rPr>
              <a:t>3) the downstream factors related to non-recyclable and non-recapture P-containing materials. </a:t>
            </a:r>
          </a:p>
          <a:p>
            <a:pPr algn="l"/>
            <a:endParaRPr lang="en-US" sz="1800" dirty="0">
              <a:latin typeface="Apple LiSung" charset="-120"/>
              <a:ea typeface="Apple LiSung" charset="-120"/>
            </a:endParaRPr>
          </a:p>
          <a:p>
            <a:pPr algn="l"/>
            <a:endParaRPr lang="en-US" sz="1800" dirty="0">
              <a:latin typeface="Apple LiSung" charset="-120"/>
              <a:ea typeface="Apple LiSung" charset="-12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024255" y="90805"/>
            <a:ext cx="10739755" cy="1076325"/>
          </a:xfrm>
          <a:prstGeom prst="rect">
            <a:avLst/>
          </a:prstGeom>
          <a:noFill/>
        </p:spPr>
        <p:txBody>
          <a:bodyPr wrap="square" rtlCol="0">
            <a:spAutoFit/>
          </a:bodyPr>
          <a:lstStyle/>
          <a:p>
            <a:r>
              <a:rPr lang="en-US" sz="3200" dirty="0">
                <a:latin typeface="Apple LiSung" charset="-120"/>
                <a:ea typeface="Apple LiSung" charset="-120"/>
              </a:rPr>
              <a:t>IV. Theoretical analysis of the reduction of food wastes as a prevention approach to P loss and wastes</a:t>
            </a:r>
          </a:p>
        </p:txBody>
      </p:sp>
      <p:sp>
        <p:nvSpPr>
          <p:cNvPr id="100" name="Text Box 99"/>
          <p:cNvSpPr txBox="1"/>
          <p:nvPr/>
        </p:nvSpPr>
        <p:spPr>
          <a:xfrm>
            <a:off x="2862580" y="1668463"/>
            <a:ext cx="5080000" cy="275590"/>
          </a:xfrm>
          <a:prstGeom prst="rect">
            <a:avLst/>
          </a:prstGeom>
          <a:noFill/>
          <a:ln w="9525">
            <a:noFill/>
          </a:ln>
        </p:spPr>
        <p:txBody>
          <a:bodyPr>
            <a:spAutoFit/>
          </a:bodyPr>
          <a:lstStyle/>
          <a:p>
            <a:r>
              <a:rPr lang="en-US" altLang="ko-KR" sz="1200">
                <a:latin typeface="Times New Roman Regular" panose="02020703060505090304" charset="0"/>
                <a:cs typeface="Times New Roman Regular" panose="02020703060505090304" charset="0"/>
              </a:rPr>
              <a:t> </a:t>
            </a:r>
            <a:endParaRPr lang="en-US"/>
          </a:p>
        </p:txBody>
      </p:sp>
      <p:graphicFrame>
        <p:nvGraphicFramePr>
          <p:cNvPr id="2" name="Table 1"/>
          <p:cNvGraphicFramePr/>
          <p:nvPr>
            <p:custDataLst>
              <p:tags r:id="rId1"/>
            </p:custDataLst>
          </p:nvPr>
        </p:nvGraphicFramePr>
        <p:xfrm>
          <a:off x="1332865" y="2545080"/>
          <a:ext cx="9648825" cy="3995420"/>
        </p:xfrm>
        <a:graphic>
          <a:graphicData uri="http://schemas.openxmlformats.org/drawingml/2006/table">
            <a:tbl>
              <a:tblPr firstRow="1" bandRow="1">
                <a:tableStyleId>{5940675A-B579-460E-94D1-54222C63F5DA}</a:tableStyleId>
              </a:tblPr>
              <a:tblGrid>
                <a:gridCol w="1247140">
                  <a:extLst>
                    <a:ext uri="{9D8B030D-6E8A-4147-A177-3AD203B41FA5}">
                      <a16:colId xmlns:a16="http://schemas.microsoft.com/office/drawing/2014/main" val="20000"/>
                    </a:ext>
                  </a:extLst>
                </a:gridCol>
                <a:gridCol w="1421130">
                  <a:extLst>
                    <a:ext uri="{9D8B030D-6E8A-4147-A177-3AD203B41FA5}">
                      <a16:colId xmlns:a16="http://schemas.microsoft.com/office/drawing/2014/main" val="20001"/>
                    </a:ext>
                  </a:extLst>
                </a:gridCol>
                <a:gridCol w="1604645">
                  <a:extLst>
                    <a:ext uri="{9D8B030D-6E8A-4147-A177-3AD203B41FA5}">
                      <a16:colId xmlns:a16="http://schemas.microsoft.com/office/drawing/2014/main" val="20002"/>
                    </a:ext>
                  </a:extLst>
                </a:gridCol>
                <a:gridCol w="1600835">
                  <a:extLst>
                    <a:ext uri="{9D8B030D-6E8A-4147-A177-3AD203B41FA5}">
                      <a16:colId xmlns:a16="http://schemas.microsoft.com/office/drawing/2014/main" val="20003"/>
                    </a:ext>
                  </a:extLst>
                </a:gridCol>
                <a:gridCol w="1863090">
                  <a:extLst>
                    <a:ext uri="{9D8B030D-6E8A-4147-A177-3AD203B41FA5}">
                      <a16:colId xmlns:a16="http://schemas.microsoft.com/office/drawing/2014/main" val="20004"/>
                    </a:ext>
                  </a:extLst>
                </a:gridCol>
                <a:gridCol w="1911985">
                  <a:extLst>
                    <a:ext uri="{9D8B030D-6E8A-4147-A177-3AD203B41FA5}">
                      <a16:colId xmlns:a16="http://schemas.microsoft.com/office/drawing/2014/main" val="20005"/>
                    </a:ext>
                  </a:extLst>
                </a:gridCol>
              </a:tblGrid>
              <a:tr h="284480">
                <a:tc gridSpan="5">
                  <a:txBody>
                    <a:bodyPr/>
                    <a:lstStyle/>
                    <a:p>
                      <a:pPr indent="0" algn="ctr">
                        <a:buNone/>
                      </a:pPr>
                      <a:r>
                        <a:rPr lang="en-US" altLang="ko-KR" sz="1200" b="0">
                          <a:latin typeface="Times New Roman Regular" panose="02020703060505090304" charset="0"/>
                          <a:cs typeface="Times New Roman Regular" panose="02020703060505090304" charset="0"/>
                        </a:rPr>
                        <a:t>Internal</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altLang="ko-KR" sz="1200" b="0">
                          <a:latin typeface="Times New Roman Regular" panose="02020703060505090304" charset="0"/>
                          <a:cs typeface="Times New Roman Regular" panose="02020703060505090304" charset="0"/>
                        </a:rPr>
                        <a:t>External</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4480">
                <a:tc gridSpan="5">
                  <a:txBody>
                    <a:bodyPr/>
                    <a:lstStyle/>
                    <a:p>
                      <a:pPr indent="0" algn="ctr">
                        <a:buNone/>
                      </a:pPr>
                      <a:r>
                        <a:rPr lang="en-US" altLang="ko-KR" sz="1200" b="0">
                          <a:latin typeface="Times New Roman Regular" panose="02020703060505090304" charset="0"/>
                          <a:cs typeface="Times New Roman Regular" panose="02020703060505090304" charset="0"/>
                        </a:rPr>
                        <a:t>National: Phosphorus scarcity and pollution;Political choices of governance technologies; Societal attributes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altLang="ko-KR" sz="1200" b="0">
                          <a:latin typeface="Times New Roman Regular" panose="02020703060505090304" charset="0"/>
                          <a:cs typeface="Times New Roman Regular" panose="02020703060505090304" charset="0"/>
                        </a:rPr>
                        <a:t>International</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0240">
                <a:tc>
                  <a:txBody>
                    <a:bodyPr/>
                    <a:lstStyle/>
                    <a:p>
                      <a:pPr indent="0">
                        <a:buNone/>
                      </a:pPr>
                      <a:r>
                        <a:rPr lang="en-US" altLang="ko-KR" sz="1200" b="0">
                          <a:latin typeface="Times New Roman Regular" panose="02020703060505090304" charset="0"/>
                          <a:cs typeface="Times New Roman Regular" panose="02020703060505090304" charset="0"/>
                        </a:rPr>
                        <a:t>Factor</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Phosphorus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Food wastes (Interventional element)</a:t>
                      </a:r>
                      <a:endParaRPr lang="en-US" altLang="ko-KR" sz="1200" b="0">
                        <a:latin typeface="Times New Roman Regular" panose="02020703060505090304" charset="0"/>
                        <a:ea typeface="Calibri" panose="020F07020304040302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Economy</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Welfare economy</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Political economy</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8380">
                <a:tc>
                  <a:txBody>
                    <a:bodyPr/>
                    <a:lstStyle/>
                    <a:p>
                      <a:pPr indent="0">
                        <a:buNone/>
                      </a:pPr>
                      <a:r>
                        <a:rPr lang="en-US" altLang="ko-KR" sz="1200" b="0">
                          <a:latin typeface="Times New Roman Regular" panose="02020703060505090304" charset="0"/>
                          <a:cs typeface="Times New Roman Regular" panose="02020703060505090304" charset="0"/>
                        </a:rPr>
                        <a:t>Variables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Population</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Dietary behavior</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Market</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State, Market and Social (including the third sector and community/family sector)</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(Global forces, such as  international relationship and cooperation)</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7360">
                <a:tc>
                  <a:txBody>
                    <a:bodyPr/>
                    <a:lstStyle/>
                    <a:p>
                      <a:pPr indent="0">
                        <a:buNone/>
                      </a:pPr>
                      <a:r>
                        <a:rPr lang="en-US" altLang="ko-KR" sz="1200" b="0">
                          <a:latin typeface="Times New Roman Regular" panose="02020703060505090304" charset="0"/>
                          <a:cs typeface="Times New Roman Regular" panose="02020703060505090304" charset="0"/>
                        </a:rPr>
                        <a:t>Sub-Variable 1</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Places/communities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Production</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Consumption</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Resources allocation and re-allocation</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(Gobal forces, such as gobal transcations)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0240">
                <a:tc>
                  <a:txBody>
                    <a:bodyPr/>
                    <a:lstStyle/>
                    <a:p>
                      <a:pPr indent="0">
                        <a:buNone/>
                      </a:pPr>
                      <a:r>
                        <a:rPr lang="en-US" altLang="ko-KR" sz="1200" b="0">
                          <a:latin typeface="Times New Roman Regular" panose="02020703060505090304" charset="0"/>
                          <a:cs typeface="Times New Roman Regular" panose="02020703060505090304" charset="0"/>
                        </a:rPr>
                        <a:t>Sub-Variable 2</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Individuals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Diet</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More food choice rights under a certain economic condition</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Land, water and air quality</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(Global forces, such as climate change)</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0240">
                <a:tc>
                  <a:txBody>
                    <a:bodyPr/>
                    <a:lstStyle/>
                    <a:p>
                      <a:pPr indent="0">
                        <a:buNone/>
                      </a:pPr>
                      <a:r>
                        <a:rPr lang="en-US" altLang="ko-KR" sz="1200" b="0">
                          <a:latin typeface="Times New Roman Regular" panose="02020703060505090304" charset="0"/>
                          <a:cs typeface="Times New Roman Regular" panose="02020703060505090304" charset="0"/>
                        </a:rPr>
                        <a:t>Presumable </a:t>
                      </a:r>
                    </a:p>
                    <a:p>
                      <a:pPr indent="0">
                        <a:buNone/>
                      </a:pPr>
                      <a:r>
                        <a:rPr lang="en-US" altLang="ko-KR" sz="1200" b="0">
                          <a:latin typeface="Times New Roman Regular" panose="02020703060505090304" charset="0"/>
                          <a:cs typeface="Times New Roman Regular" panose="02020703060505090304" charset="0"/>
                        </a:rPr>
                        <a:t>Outcome</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Public and planet health</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Meeting food aspirations and high quality</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Added benefits from exchange activties</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Environmental prevention and ecosystem improvement </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ko-KR" sz="1200" b="0">
                          <a:latin typeface="Times New Roman Regular" panose="02020703060505090304" charset="0"/>
                          <a:cs typeface="Times New Roman Regular" panose="02020703060505090304" charset="0"/>
                        </a:rPr>
                        <a:t>Global environmental prevention and ecosystem improvement </a:t>
                      </a:r>
                      <a:endParaRPr lang="en-US" altLang="ko-KR" sz="1200" b="0">
                        <a:latin typeface="Times New Roman Regular" panose="02020703060505090304" charset="0"/>
                        <a:ea typeface="Times New Roman Regular" panose="02020703060505090304" charset="0"/>
                        <a:cs typeface="Times New Roman Regular" panose="02020703060505090304" charset="0"/>
                      </a:endParaRPr>
                    </a:p>
                  </a:txBody>
                  <a:tcPr marL="68580" marR="68580" marT="0" marB="10160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 Box 3"/>
          <p:cNvSpPr txBox="1"/>
          <p:nvPr/>
        </p:nvSpPr>
        <p:spPr>
          <a:xfrm>
            <a:off x="1764030" y="6383655"/>
            <a:ext cx="6762750" cy="398780"/>
          </a:xfrm>
          <a:prstGeom prst="rect">
            <a:avLst/>
          </a:prstGeom>
          <a:noFill/>
          <a:ln w="9525">
            <a:noFill/>
          </a:ln>
        </p:spPr>
        <p:txBody>
          <a:bodyPr wrap="square">
            <a:spAutoFit/>
          </a:bodyPr>
          <a:lstStyle/>
          <a:p>
            <a:pPr marL="0" indent="0" algn="l"/>
            <a:endParaRPr lang="en-US" altLang="ko-KR" sz="1000" b="0">
              <a:latin typeface="Times New Roman Regular" panose="02020703060505090304" charset="0"/>
              <a:cs typeface="Times New Roman Regular" panose="02020703060505090304" charset="0"/>
            </a:endParaRPr>
          </a:p>
          <a:p>
            <a:pPr marL="0" indent="0" algn="l"/>
            <a:r>
              <a:rPr lang="en-US" altLang="ko-KR" sz="1000" b="0">
                <a:latin typeface="Times New Roman Regular" panose="02020703060505090304" charset="0"/>
                <a:cs typeface="Times New Roman Regular" panose="02020703060505090304" charset="0"/>
              </a:rPr>
              <a:t>Table 1: The reduction of food wastes as a prevention to phosphorus scarcity and pollution (Source: The author)</a:t>
            </a:r>
            <a:endParaRPr lang="en-US"/>
          </a:p>
        </p:txBody>
      </p:sp>
      <p:sp>
        <p:nvSpPr>
          <p:cNvPr id="7" name="Text Box 6"/>
          <p:cNvSpPr txBox="1"/>
          <p:nvPr/>
        </p:nvSpPr>
        <p:spPr>
          <a:xfrm>
            <a:off x="1178560" y="1167130"/>
            <a:ext cx="10211435" cy="1522095"/>
          </a:xfrm>
          <a:prstGeom prst="rect">
            <a:avLst/>
          </a:prstGeom>
          <a:noFill/>
        </p:spPr>
        <p:txBody>
          <a:bodyPr wrap="square" rtlCol="0">
            <a:spAutoFit/>
          </a:bodyPr>
          <a:lstStyle/>
          <a:p>
            <a:r>
              <a:rPr lang="en-US" sz="1800" b="1" dirty="0">
                <a:latin typeface="Apple LiSung" charset="-120"/>
                <a:ea typeface="Apple LiSung" charset="-120"/>
              </a:rPr>
              <a:t>The UK: </a:t>
            </a:r>
            <a:endParaRPr lang="en-US" sz="1500" dirty="0">
              <a:latin typeface="Apple LiSung" charset="-120"/>
              <a:ea typeface="Apple LiSung" charset="-120"/>
            </a:endParaRPr>
          </a:p>
          <a:p>
            <a:pPr marL="342900" indent="-342900">
              <a:buFont typeface="+mj-lt"/>
              <a:buAutoNum type="arabicParenR"/>
            </a:pPr>
            <a:r>
              <a:rPr lang="en-US" sz="1500" dirty="0">
                <a:latin typeface="Apple LiSung" charset="-120"/>
                <a:ea typeface="Apple LiSung" charset="-120"/>
              </a:rPr>
              <a:t>Limited P sources and Increasing population</a:t>
            </a:r>
          </a:p>
          <a:p>
            <a:pPr marL="342900" indent="-342900">
              <a:buFont typeface="+mj-lt"/>
              <a:buAutoNum type="arabicParenR"/>
            </a:pPr>
            <a:r>
              <a:rPr lang="en-US" sz="1500" dirty="0">
                <a:latin typeface="Apple LiSung" charset="-120"/>
                <a:ea typeface="Apple LiSung" charset="-120"/>
              </a:rPr>
              <a:t>P pollution and only one </a:t>
            </a:r>
            <a:r>
              <a:rPr lang="en-US" sz="1500" dirty="0">
                <a:latin typeface="Apple LiSung" charset="-120"/>
                <a:ea typeface="Apple LiSung" charset="-120"/>
                <a:sym typeface="+mn-ea"/>
              </a:rPr>
              <a:t> in-use</a:t>
            </a:r>
            <a:r>
              <a:rPr lang="en-US" sz="1500" dirty="0">
                <a:latin typeface="Apple LiSung" charset="-120"/>
                <a:ea typeface="Apple LiSung" charset="-120"/>
              </a:rPr>
              <a:t> full-scale biological nutrient removal plant with P recovery (the second is under construction) and circular economy</a:t>
            </a:r>
          </a:p>
          <a:p>
            <a:pPr marL="342900" indent="-342900">
              <a:buFont typeface="+mj-lt"/>
              <a:buAutoNum type="arabicParenR"/>
            </a:pPr>
            <a:r>
              <a:rPr lang="en-US" sz="1500" b="1" dirty="0">
                <a:latin typeface="Apple LiSung" charset="-120"/>
                <a:ea typeface="Apple LiSung" charset="-120"/>
              </a:rPr>
              <a:t>Food wastes and Food hungry issues</a:t>
            </a:r>
            <a:endParaRPr lang="en-US" sz="1500" dirty="0">
              <a:latin typeface="Apple LiSung" charset="-120"/>
              <a:ea typeface="Apple LiSung" charset="-120"/>
            </a:endParaRPr>
          </a:p>
          <a:p>
            <a:endParaRPr lang="en-US" sz="1500" dirty="0">
              <a:latin typeface="Apple LiSung" charset="-120"/>
              <a:ea typeface="Apple LiSung" charset="-120"/>
            </a:endParaRPr>
          </a:p>
        </p:txBody>
      </p:sp>
      <p:pic>
        <p:nvPicPr>
          <p:cNvPr id="8" name="Picture 7"/>
          <p:cNvPicPr/>
          <p:nvPr/>
        </p:nvPicPr>
        <p:blipFill>
          <a:blip r:embed="rId3"/>
          <a:stretch>
            <a:fillRect/>
          </a:stretch>
        </p:blipFill>
        <p:spPr>
          <a:xfrm>
            <a:off x="3634740" y="3602672"/>
            <a:ext cx="3905250" cy="1714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sphorus governance structure"/>
          <p:cNvPicPr>
            <a:picLocks noChangeAspect="1"/>
          </p:cNvPicPr>
          <p:nvPr/>
        </p:nvPicPr>
        <p:blipFill>
          <a:blip r:embed="rId2"/>
          <a:stretch>
            <a:fillRect/>
          </a:stretch>
        </p:blipFill>
        <p:spPr>
          <a:xfrm>
            <a:off x="2284730" y="2945130"/>
            <a:ext cx="4189730" cy="3204210"/>
          </a:xfrm>
          <a:prstGeom prst="rect">
            <a:avLst/>
          </a:prstGeom>
        </p:spPr>
      </p:pic>
      <p:sp>
        <p:nvSpPr>
          <p:cNvPr id="3" name="Text Box 2"/>
          <p:cNvSpPr txBox="1"/>
          <p:nvPr/>
        </p:nvSpPr>
        <p:spPr>
          <a:xfrm>
            <a:off x="1111250" y="194945"/>
            <a:ext cx="7909560" cy="645160"/>
          </a:xfrm>
          <a:prstGeom prst="rect">
            <a:avLst/>
          </a:prstGeom>
          <a:noFill/>
        </p:spPr>
        <p:txBody>
          <a:bodyPr wrap="square" rtlCol="0">
            <a:spAutoFit/>
          </a:bodyPr>
          <a:lstStyle/>
          <a:p>
            <a:r>
              <a:rPr lang="en-US" sz="3600">
                <a:latin typeface="Apple LiSung" charset="-120"/>
                <a:ea typeface="Apple LiSung" charset="-120"/>
              </a:rPr>
              <a:t>Key messages of the presentation</a:t>
            </a:r>
            <a:r>
              <a:rPr lang="en-US"/>
              <a:t> </a:t>
            </a:r>
          </a:p>
        </p:txBody>
      </p:sp>
      <p:sp>
        <p:nvSpPr>
          <p:cNvPr id="4" name="Text Box 3"/>
          <p:cNvSpPr txBox="1"/>
          <p:nvPr/>
        </p:nvSpPr>
        <p:spPr>
          <a:xfrm>
            <a:off x="1395095" y="6273800"/>
            <a:ext cx="8514080" cy="275590"/>
          </a:xfrm>
          <a:prstGeom prst="rect">
            <a:avLst/>
          </a:prstGeom>
          <a:noFill/>
        </p:spPr>
        <p:txBody>
          <a:bodyPr wrap="square" rtlCol="0">
            <a:spAutoFit/>
          </a:bodyPr>
          <a:lstStyle/>
          <a:p>
            <a:r>
              <a:rPr lang="en-US" sz="1200">
                <a:latin typeface="Apple LiSung" charset="-120"/>
                <a:ea typeface="Apple LiSung" charset="-120"/>
              </a:rPr>
              <a:t>Figure 2: Analytical framework of the governance structure of P from the social science persepctive (Source: The author)</a:t>
            </a:r>
          </a:p>
        </p:txBody>
      </p:sp>
      <p:sp>
        <p:nvSpPr>
          <p:cNvPr id="5" name="Text Box 4"/>
          <p:cNvSpPr txBox="1"/>
          <p:nvPr/>
        </p:nvSpPr>
        <p:spPr>
          <a:xfrm>
            <a:off x="683171" y="840105"/>
            <a:ext cx="11109435" cy="2999740"/>
          </a:xfrm>
          <a:prstGeom prst="rect">
            <a:avLst/>
          </a:prstGeom>
          <a:noFill/>
        </p:spPr>
        <p:txBody>
          <a:bodyPr wrap="square" rtlCol="0">
            <a:spAutoFit/>
          </a:bodyPr>
          <a:lstStyle/>
          <a:p>
            <a:r>
              <a:rPr lang="en-US" sz="2100" b="1" dirty="0">
                <a:latin typeface="Apple LiSung" charset="-120"/>
                <a:ea typeface="Apple LiSung" charset="-120"/>
              </a:rPr>
              <a:t>Theoretical learning: </a:t>
            </a:r>
            <a:endParaRPr lang="en-US" sz="2100" dirty="0">
              <a:latin typeface="Apple LiSung" charset="-120"/>
              <a:ea typeface="Apple LiSung" charset="-120"/>
            </a:endParaRPr>
          </a:p>
          <a:p>
            <a:pPr marL="342900" indent="-342900">
              <a:buFont typeface="+mj-lt"/>
              <a:buAutoNum type="arabicParenR"/>
            </a:pPr>
            <a:r>
              <a:rPr lang="en-US" sz="2100" dirty="0">
                <a:latin typeface="Apple LiSung" charset="-120"/>
                <a:ea typeface="Apple LiSung" charset="-120"/>
              </a:rPr>
              <a:t>It is important to consider the upstream-level factors to design the effective governance strategies by thinking the four aspects: access, use, management and benefits. </a:t>
            </a:r>
          </a:p>
          <a:p>
            <a:pPr marL="342900" indent="-342900">
              <a:buFont typeface="+mj-lt"/>
              <a:buAutoNum type="arabicParenR"/>
            </a:pPr>
            <a:r>
              <a:rPr lang="en-US" sz="2100" dirty="0">
                <a:latin typeface="Apple LiSung" charset="-120"/>
                <a:ea typeface="Apple LiSung" charset="-120"/>
                <a:sym typeface="+mn-ea"/>
              </a:rPr>
              <a:t>A rule used in dealing with the governance of P, such as scarcity, is nested in another set of rules, which impacts the first rule. So it is necessary to have a systematic and comprehensive understanding of the governance structure of P.</a:t>
            </a:r>
            <a:endParaRPr lang="en-US" sz="2100" dirty="0">
              <a:latin typeface="Apple LiSung" charset="-120"/>
              <a:ea typeface="Apple LiSung" charset="-120"/>
            </a:endParaRPr>
          </a:p>
          <a:p>
            <a:pPr marL="342900" indent="-342900">
              <a:buFont typeface="+mj-lt"/>
              <a:buAutoNum type="arabicParenR"/>
            </a:pPr>
            <a:endParaRPr lang="en-US" sz="2100" dirty="0">
              <a:latin typeface="Apple LiSung" charset="-120"/>
              <a:ea typeface="Apple LiSung" charset="-120"/>
            </a:endParaRPr>
          </a:p>
          <a:p>
            <a:endParaRPr lang="en-US" sz="2100" dirty="0">
              <a:latin typeface="Apple LiSung" charset="-120"/>
              <a:ea typeface="Apple LiSung" charset="-120"/>
            </a:endParaRPr>
          </a:p>
          <a:p>
            <a:pPr marL="342900" indent="-342900">
              <a:buFont typeface="+mj-lt"/>
              <a:buAutoNum type="arabicParenR"/>
            </a:pPr>
            <a:endParaRPr lang="en-US" sz="2100" dirty="0">
              <a:latin typeface="Apple LiSung" charset="-120"/>
              <a:ea typeface="Apple LiSung" charset="-12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직사각형 37"/>
          <p:cNvSpPr/>
          <p:nvPr/>
        </p:nvSpPr>
        <p:spPr>
          <a:xfrm>
            <a:off x="4003675" y="4073525"/>
            <a:ext cx="4184650" cy="229870"/>
          </a:xfrm>
          <a:prstGeom prst="rect">
            <a:avLst/>
          </a:prstGeom>
          <a:noFill/>
          <a:ln w="9525">
            <a:noFill/>
          </a:ln>
        </p:spPr>
        <p:txBody>
          <a:bodyPr>
            <a:spAutoFit/>
          </a:bodyPr>
          <a:lstStyle/>
          <a:p>
            <a:pPr algn="ctr"/>
            <a:endParaRPr lang="ko-KR" altLang="en-US" sz="900" dirty="0">
              <a:latin typeface="Arial" panose="020B0604020202090204" pitchFamily="34" charset="0"/>
              <a:ea typeface="Arial" panose="020B0604020202090204" pitchFamily="34" charset="0"/>
            </a:endParaRPr>
          </a:p>
        </p:txBody>
      </p:sp>
      <p:sp>
        <p:nvSpPr>
          <p:cNvPr id="3" name="직사각형 37"/>
          <p:cNvSpPr>
            <a:spLocks noChangeArrowheads="1"/>
          </p:cNvSpPr>
          <p:nvPr/>
        </p:nvSpPr>
        <p:spPr bwMode="auto">
          <a:xfrm>
            <a:off x="3756025" y="3762375"/>
            <a:ext cx="4679950" cy="329565"/>
          </a:xfrm>
          <a:prstGeom prst="rect">
            <a:avLst/>
          </a:prstGeom>
          <a:noFill/>
          <a:ln w="9525">
            <a:noFill/>
            <a:miter lim="800000"/>
          </a:ln>
        </p:spPr>
        <p:txBody>
          <a:bodyPr>
            <a:sp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550" b="1" i="0" u="none" strike="noStrike" kern="1200" cap="none" spc="-20" normalizeH="0" baseline="0" noProof="0" dirty="0">
              <a:ln>
                <a:noFill/>
              </a:ln>
              <a:solidFill>
                <a:schemeClr val="tx1"/>
              </a:solidFill>
              <a:effectLst/>
              <a:uLnTx/>
              <a:uFillTx/>
              <a:latin typeface="Arial" panose="020B0604020202090204" pitchFamily="34" charset="0"/>
              <a:ea typeface="Malgun Gothic" pitchFamily="50" charset="-127"/>
              <a:cs typeface="Arial" panose="020B0604020202090204" pitchFamily="34" charset="0"/>
            </a:endParaRPr>
          </a:p>
        </p:txBody>
      </p:sp>
      <p:sp>
        <p:nvSpPr>
          <p:cNvPr id="4" name="TextBox 3"/>
          <p:cNvSpPr txBox="1"/>
          <p:nvPr/>
        </p:nvSpPr>
        <p:spPr>
          <a:xfrm>
            <a:off x="3958908" y="2415223"/>
            <a:ext cx="3705225" cy="768350"/>
          </a:xfrm>
          <a:prstGeom prst="rect">
            <a:avLst/>
          </a:prstGeom>
          <a:noFill/>
        </p:spPr>
        <p:txBody>
          <a:bodyPr>
            <a:spAutoFit/>
          </a:bodyPr>
          <a:lstStyle/>
          <a:p>
            <a:pPr marR="0" algn="ctr" defTabSz="914400" fontAlgn="auto">
              <a:spcBef>
                <a:spcPts val="0"/>
              </a:spcBef>
              <a:spcAft>
                <a:spcPts val="0"/>
              </a:spcAft>
              <a:buClrTx/>
              <a:buSzTx/>
              <a:buFontTx/>
              <a:buNone/>
              <a:defRPr/>
            </a:pPr>
            <a:r>
              <a:rPr kumimoji="0" lang="en-US" altLang="ko-KR" sz="4400" kern="1200" cap="none" spc="-150" normalizeH="0" baseline="0" noProof="0" dirty="0">
                <a:latin typeface="Apple LiSung" charset="-120"/>
                <a:ea typeface="Apple LiSung" charset="-120"/>
                <a:cs typeface="Arial" panose="020B0604020202090204" pitchFamily="34" charset="0"/>
              </a:rPr>
              <a:t>THANK YOU.</a:t>
            </a:r>
            <a:endParaRPr kumimoji="0" lang="ko-KR" altLang="en-US" sz="4400" kern="1200" cap="none" spc="-150" normalizeH="0" baseline="0" noProof="0" dirty="0">
              <a:latin typeface="Apple LiSung" charset="-120"/>
              <a:ea typeface="Apple LiSung" charset="-120"/>
              <a:cs typeface="Arial" panose="020B0604020202090204" pitchFamily="34" charset="0"/>
            </a:endParaRPr>
          </a:p>
        </p:txBody>
      </p:sp>
      <p:sp>
        <p:nvSpPr>
          <p:cNvPr id="2" name="Text Box 1"/>
          <p:cNvSpPr txBox="1"/>
          <p:nvPr/>
        </p:nvSpPr>
        <p:spPr>
          <a:xfrm>
            <a:off x="4177030" y="3858895"/>
            <a:ext cx="5446395" cy="923330"/>
          </a:xfrm>
          <a:prstGeom prst="rect">
            <a:avLst/>
          </a:prstGeom>
          <a:noFill/>
        </p:spPr>
        <p:txBody>
          <a:bodyPr wrap="square" rtlCol="0">
            <a:spAutoFit/>
          </a:bodyPr>
          <a:lstStyle/>
          <a:p>
            <a:r>
              <a:rPr lang="en-US" dirty="0">
                <a:latin typeface="Apple LiSung" charset="-120"/>
                <a:ea typeface="Apple LiSung" charset="-120"/>
              </a:rPr>
              <a:t>Dr </a:t>
            </a:r>
            <a:r>
              <a:rPr lang="en-US" dirty="0" err="1">
                <a:latin typeface="Apple LiSung" charset="-120"/>
                <a:ea typeface="Apple LiSung" charset="-120"/>
              </a:rPr>
              <a:t>Bingzi</a:t>
            </a:r>
            <a:r>
              <a:rPr lang="en-US" dirty="0">
                <a:latin typeface="Apple LiSung" charset="-120"/>
                <a:ea typeface="Apple LiSung" charset="-120"/>
              </a:rPr>
              <a:t> He: hebingziemily@gmail.com</a:t>
            </a:r>
          </a:p>
          <a:p>
            <a:endParaRPr lang="en-US" dirty="0">
              <a:latin typeface="Apple LiSung" charset="-120"/>
              <a:ea typeface="Apple LiSung" charset="-120"/>
            </a:endParaRPr>
          </a:p>
          <a:p>
            <a:endParaRPr lang="en-US" dirty="0">
              <a:latin typeface="Apple LiSung" charset="-120"/>
              <a:ea typeface="Apple LiSung" charset="-12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3b0d016-07d5-4a7e-aa1f-b020efe2a7c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Widescreen</PresentationFormat>
  <Paragraphs>83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Malgun Gothic</vt:lpstr>
      <vt:lpstr>Apple LiSung</vt:lpstr>
      <vt:lpstr>Arial</vt:lpstr>
      <vt:lpstr>Calibri</vt:lpstr>
      <vt:lpstr>Calibri Light</vt:lpstr>
      <vt:lpstr>Times New Roman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hebingzi</dc:creator>
  <cp:lastModifiedBy>Adina</cp:lastModifiedBy>
  <cp:revision>8</cp:revision>
  <dcterms:created xsi:type="dcterms:W3CDTF">2021-04-06T08:26:25Z</dcterms:created>
  <dcterms:modified xsi:type="dcterms:W3CDTF">2021-04-08T14:51:16Z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1033-3.1.2.5330</vt:lpwstr>
  </property>
</Properties>
</file>