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6" r:id="rId2"/>
    <p:sldId id="261" r:id="rId3"/>
    <p:sldId id="259" r:id="rId4"/>
    <p:sldId id="266" r:id="rId5"/>
    <p:sldId id="260" r:id="rId6"/>
    <p:sldId id="262" r:id="rId7"/>
    <p:sldId id="265" r:id="rId8"/>
    <p:sldId id="268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2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3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19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59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360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3170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47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14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88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9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4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41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55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6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3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0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91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69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5A258-0106-4DA1-9D21-615B79EB9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6682" y="2490794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Agent-based modelling of linked circular economies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349AB-168A-405A-A881-CD39EA097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6682" y="4137096"/>
            <a:ext cx="7766936" cy="1096899"/>
          </a:xfrm>
        </p:spPr>
        <p:txBody>
          <a:bodyPr>
            <a:normAutofit/>
          </a:bodyPr>
          <a:lstStyle/>
          <a:p>
            <a:r>
              <a:rPr lang="en-US" sz="2400" dirty="0"/>
              <a:t>Matt Johnston</a:t>
            </a:r>
          </a:p>
          <a:p>
            <a:r>
              <a:rPr lang="en-US" sz="2400" dirty="0"/>
              <a:t>Cape Town, Bristol &amp; Rotterdam</a:t>
            </a:r>
          </a:p>
        </p:txBody>
      </p:sp>
      <p:pic>
        <p:nvPicPr>
          <p:cNvPr id="1026" name="Picture 2" descr="Picture">
            <a:extLst>
              <a:ext uri="{FF2B5EF4-FFF2-40B4-BE49-F238E27FC236}">
                <a16:creationId xmlns:a16="http://schemas.microsoft.com/office/drawing/2014/main" id="{AA86B805-2F6A-4D39-98DB-AA11C746F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5892"/>
            <a:ext cx="7713942" cy="176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4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5457E885-8F7E-46A7-9DA9-803B11DE2885}"/>
              </a:ext>
            </a:extLst>
          </p:cNvPr>
          <p:cNvSpPr txBox="1"/>
          <p:nvPr/>
        </p:nvSpPr>
        <p:spPr>
          <a:xfrm>
            <a:off x="724618" y="750499"/>
            <a:ext cx="36984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Project Goals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4618" y="1829200"/>
            <a:ext cx="93686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PROBLEM </a:t>
            </a:r>
          </a:p>
          <a:p>
            <a:endParaRPr lang="en-GB" b="1" dirty="0"/>
          </a:p>
          <a:p>
            <a:r>
              <a:rPr lang="en-GB" dirty="0"/>
              <a:t>Waste valorisation in cities risks deepening, rather than ameliorating, social inequalities</a:t>
            </a:r>
          </a:p>
          <a:p>
            <a:endParaRPr lang="en-GB" b="1" dirty="0"/>
          </a:p>
          <a:p>
            <a:r>
              <a:rPr lang="en-GB" dirty="0"/>
              <a:t>QUESTION</a:t>
            </a:r>
          </a:p>
          <a:p>
            <a:endParaRPr lang="en-GB" dirty="0"/>
          </a:p>
          <a:p>
            <a:r>
              <a:rPr lang="en-GB" dirty="0"/>
              <a:t>How do different constellations of institutionalised power interact with urban FEW waste minimisation?</a:t>
            </a:r>
          </a:p>
          <a:p>
            <a:endParaRPr lang="en-GB" b="1" dirty="0"/>
          </a:p>
          <a:p>
            <a:r>
              <a:rPr lang="en-GB" dirty="0"/>
              <a:t>OBJECTIVES</a:t>
            </a:r>
          </a:p>
          <a:p>
            <a:endParaRPr lang="en-GB" dirty="0"/>
          </a:p>
          <a:p>
            <a:pPr marL="342900" indent="-342900">
              <a:buAutoNum type="arabicParenR"/>
            </a:pPr>
            <a:r>
              <a:rPr lang="en-GB" dirty="0"/>
              <a:t>Analyse selected theory vis-à-vis mainstream urban waste politics</a:t>
            </a:r>
          </a:p>
          <a:p>
            <a:pPr marL="342900" indent="-342900">
              <a:buAutoNum type="arabicParenR"/>
            </a:pPr>
            <a:r>
              <a:rPr lang="en-GB" dirty="0"/>
              <a:t>Map a sample of urban waste management entities and their relationships</a:t>
            </a:r>
          </a:p>
          <a:p>
            <a:pPr marL="342900" indent="-342900">
              <a:buAutoNum type="arabicParenR"/>
            </a:pPr>
            <a:r>
              <a:rPr lang="en-GB" dirty="0"/>
              <a:t>Simulate system dynamics of waste minimisation in different ideological scenarios</a:t>
            </a:r>
          </a:p>
        </p:txBody>
      </p:sp>
    </p:spTree>
    <p:extLst>
      <p:ext uri="{BB962C8B-B14F-4D97-AF65-F5344CB8AC3E}">
        <p14:creationId xmlns:p14="http://schemas.microsoft.com/office/powerpoint/2010/main" val="207332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442110-940E-453D-8290-772193D1049B}"/>
              </a:ext>
            </a:extLst>
          </p:cNvPr>
          <p:cNvSpPr txBox="1"/>
          <p:nvPr/>
        </p:nvSpPr>
        <p:spPr>
          <a:xfrm>
            <a:off x="724618" y="750499"/>
            <a:ext cx="2859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Approach 1</a:t>
            </a:r>
          </a:p>
        </p:txBody>
      </p:sp>
      <p:sp>
        <p:nvSpPr>
          <p:cNvPr id="2" name="Rectangle 1"/>
          <p:cNvSpPr/>
          <p:nvPr/>
        </p:nvSpPr>
        <p:spPr>
          <a:xfrm>
            <a:off x="724617" y="2055447"/>
            <a:ext cx="882868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LITERATURE REVIEW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Circular economy theory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Food-energy-water nexus theory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Social philosophy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Political ecology</a:t>
            </a:r>
          </a:p>
          <a:p>
            <a:endParaRPr lang="en-GB" dirty="0"/>
          </a:p>
          <a:p>
            <a:r>
              <a:rPr lang="en-GB" dirty="0"/>
              <a:t>SOCIAL NETWORK ANALYSIS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Web scrape of institutions working with waste: who are they?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Appraise connections: how do they relate?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Analyse using </a:t>
            </a:r>
            <a:r>
              <a:rPr lang="en-GB" dirty="0" err="1"/>
              <a:t>Gephi</a:t>
            </a:r>
            <a:r>
              <a:rPr lang="en-GB" dirty="0"/>
              <a:t>: what’s the network structure look like?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Key stakeholders identified – now let’s learn with them.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885" y="1142267"/>
            <a:ext cx="5012417" cy="321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827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442110-940E-453D-8290-772193D1049B}"/>
              </a:ext>
            </a:extLst>
          </p:cNvPr>
          <p:cNvSpPr txBox="1"/>
          <p:nvPr/>
        </p:nvSpPr>
        <p:spPr>
          <a:xfrm>
            <a:off x="724618" y="750499"/>
            <a:ext cx="3183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Approach 2</a:t>
            </a:r>
          </a:p>
        </p:txBody>
      </p:sp>
      <p:sp>
        <p:nvSpPr>
          <p:cNvPr id="2" name="Rectangle 1"/>
          <p:cNvSpPr/>
          <p:nvPr/>
        </p:nvSpPr>
        <p:spPr>
          <a:xfrm>
            <a:off x="724617" y="2055447"/>
            <a:ext cx="88286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QUALITATIVE ANALYSIS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Round 1: Use ULL engagements like workshops to read the room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Round 2: Use literature review to calibrate/rebut political impressions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Round 3: Desktop research to appraise the political profile of each city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Round 4: ONGOING – interview known incumbents to calibrate known structure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AGENT-BASED MODELLING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Iteration 1: Dynamics inferred from theory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Iteration 2: Dynamics refined by basic SNA findings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Iteration 3: ONGOING – dynamics further refined by QA findings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Iteration 4: ONGOING – a synthesis of theory, SNA, QA to design scenarios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26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0BAD4AF-5E17-4629-92B4-94E6D59AC450}"/>
              </a:ext>
            </a:extLst>
          </p:cNvPr>
          <p:cNvSpPr txBox="1"/>
          <p:nvPr/>
        </p:nvSpPr>
        <p:spPr>
          <a:xfrm>
            <a:off x="724618" y="506659"/>
            <a:ext cx="20649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Results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4618" y="1519940"/>
            <a:ext cx="87154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LITERATURE REVIEW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CE &amp; FEW nexus theory focus on money &amp; matter; risk reproducing inequality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Dissenting institutions using waste as a resource can disrupt power relations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Social philosophies &amp; political ecology offer historical lessons and a critical lens whereby green expansion of ‘legitimate’ institutional power can be scrutinised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Crucial imperative: active coalition of social justice &amp; biophysical sustainability </a:t>
            </a:r>
          </a:p>
          <a:p>
            <a:endParaRPr lang="en-GB" dirty="0"/>
          </a:p>
          <a:p>
            <a:r>
              <a:rPr lang="en-GB" dirty="0"/>
              <a:t>SOCIAL NETWORK ANALYSIS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Old centres of capital still wield power capable of equitable waste minimisation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ICT permeating urban transitions. Concentrated power curates its public image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Energy &amp; recycling operations dominate networks where competition is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Concentrated networks mean transformation can occur rapidly from the core if it allows influence from peripheral agents; but, rigidity shows that it does not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95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E11C9F-89BE-47A8-A8D6-1561FD304BB8}"/>
              </a:ext>
            </a:extLst>
          </p:cNvPr>
          <p:cNvSpPr txBox="1"/>
          <p:nvPr/>
        </p:nvSpPr>
        <p:spPr>
          <a:xfrm>
            <a:off x="724618" y="750499"/>
            <a:ext cx="20649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Results</a:t>
            </a:r>
          </a:p>
        </p:txBody>
      </p:sp>
      <p:sp>
        <p:nvSpPr>
          <p:cNvPr id="3" name="Rectangle 2"/>
          <p:cNvSpPr/>
          <p:nvPr/>
        </p:nvSpPr>
        <p:spPr>
          <a:xfrm>
            <a:off x="724618" y="1968362"/>
            <a:ext cx="89941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QUALITATIVE ANALYSIS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Dissonances of endogenous and exogenous power. Dysfunctional fiscal relations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Incumbent powers tactically supress the scope and freedom of grassroots agency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Near universal distrust in established institutional capacity / will to transform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Third sector waste agents co-opted into rigidly inequitable power structures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AGENT-BASED MODELLING*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Initial conditions are crucial: temporality, plurality and bird’s eye angle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Economic incentives are effective, but group benefits obscure individual struggles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Re-design of agent behavioural rules fosters abrupt systemic change, but for who?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CE &amp; FEW nexus reduce institutional inefficiencies, but can sustainability = stasis?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sz="1400" dirty="0">
                <a:solidFill>
                  <a:prstClr val="black"/>
                </a:solidFill>
              </a:rPr>
              <a:t>*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sz="1400" i="1" dirty="0">
                <a:solidFill>
                  <a:prstClr val="black"/>
                </a:solidFill>
              </a:rPr>
              <a:t>tentative</a:t>
            </a:r>
          </a:p>
        </p:txBody>
      </p:sp>
    </p:spTree>
    <p:extLst>
      <p:ext uri="{BB962C8B-B14F-4D97-AF65-F5344CB8AC3E}">
        <p14:creationId xmlns:p14="http://schemas.microsoft.com/office/powerpoint/2010/main" val="1614190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6AD413-2EFE-474D-9DAE-7AC6798CF5BF}"/>
              </a:ext>
            </a:extLst>
          </p:cNvPr>
          <p:cNvSpPr txBox="1"/>
          <p:nvPr/>
        </p:nvSpPr>
        <p:spPr>
          <a:xfrm>
            <a:off x="663658" y="497950"/>
            <a:ext cx="63514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Conclusions – Next step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3658" y="1445622"/>
            <a:ext cx="834281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Move away from struggle for control of waste commodity frontier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Consumer oriented waste policies of care must confront banality of ‘evil’ –existential realities e.g. plurality, temporality and freedom not to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Waste valorisation cannot catalyse a consolidation of institutional power. Sustainability must erode ideological foundations of inequality &amp; waste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/>
              <a:t>HOW??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Critical research to scrutinise increasingly dangerous rhetoric of economic emancipation from structural inequality and biophysical sustainability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‘Open up politics, broaden out knowledge, let go material commitments’ – make space for social dissent, difference and disruption in/of waste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Circular </a:t>
            </a:r>
            <a:r>
              <a:rPr lang="en-GB" b="1" dirty="0"/>
              <a:t>politics</a:t>
            </a:r>
            <a:r>
              <a:rPr lang="en-GB" dirty="0"/>
              <a:t> and a local-national, cross-sectoral, public </a:t>
            </a:r>
            <a:r>
              <a:rPr lang="en-GB" b="1" dirty="0"/>
              <a:t>power </a:t>
            </a:r>
            <a:r>
              <a:rPr lang="en-GB" dirty="0"/>
              <a:t>nexus to challenge hegemonic localisation of eco-modernism that sustains polluters</a:t>
            </a:r>
          </a:p>
        </p:txBody>
      </p:sp>
    </p:spTree>
    <p:extLst>
      <p:ext uri="{BB962C8B-B14F-4D97-AF65-F5344CB8AC3E}">
        <p14:creationId xmlns:p14="http://schemas.microsoft.com/office/powerpoint/2010/main" val="3191448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7307" y="396630"/>
            <a:ext cx="65134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chemeClr val="accent2"/>
                </a:solidFill>
              </a:rPr>
              <a:t>Key References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7307" y="1044151"/>
            <a:ext cx="886473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MacGregor, S. (2020). Making matter great again? Ecofeminism, new materialism and the everyday turn in environmental politics. Environmental Politics, 30(1-2), 41-60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Schindler, S., &amp; </a:t>
            </a:r>
            <a:r>
              <a:rPr lang="en-GB" sz="1400" dirty="0" err="1"/>
              <a:t>Demaria</a:t>
            </a:r>
            <a:r>
              <a:rPr lang="en-GB" sz="1400" dirty="0"/>
              <a:t>, F. (2019). “Garbage is Gold”: Waste-based Commodity Frontiers, Modes of </a:t>
            </a:r>
            <a:r>
              <a:rPr lang="en-GB" sz="1400" dirty="0" err="1"/>
              <a:t>Valorization</a:t>
            </a:r>
            <a:r>
              <a:rPr lang="en-GB" sz="1400" dirty="0"/>
              <a:t> and Ecological Distribution Conflicts. Capitalism Nature Socialism, 31(4), 52 – 59.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Stirling. (2016). Knowing doing governing: realizing heterodyne democracies. In Knowing Governance (pp. 259-289): Springer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Valenzuela‐Levi, N. (2020). Waste Political Settlements in Colombia and Chile: Power, Inequality and Informality in Recycling. Development and Change, 51(4), 1098 – 1122.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Kaika</a:t>
            </a:r>
            <a:r>
              <a:rPr lang="en-GB" sz="1400" dirty="0"/>
              <a:t>, M. (2017). ‘Don’t call me resilient again!’: the New Urban Agenda as immunology … or … what happens when communities refuse to be vaccinated with ‘smart cities’ and indicators. Environment and Urbanization, 29(1), 89-102.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Samson, M. (2019). Whose Frontier is it Anyway? </a:t>
            </a:r>
            <a:r>
              <a:rPr lang="en-GB" sz="1400" dirty="0" err="1"/>
              <a:t>Reclaimer</a:t>
            </a:r>
            <a:r>
              <a:rPr lang="en-GB" sz="1400" dirty="0"/>
              <a:t> “Integration” and the Battle Over Johannesburg’s Waste-based Commodity Frontier. Capitalism Nature Socialism, 31(4), 60 - 75.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d'Entreves</a:t>
            </a:r>
            <a:r>
              <a:rPr lang="en-GB" sz="1400" dirty="0"/>
              <a:t>, M. P. (2019). Hannah Arendt. Stanford </a:t>
            </a:r>
            <a:r>
              <a:rPr lang="en-GB" sz="1400" dirty="0" err="1"/>
              <a:t>Encyclopedia</a:t>
            </a:r>
            <a:r>
              <a:rPr lang="en-GB" sz="1400" dirty="0"/>
              <a:t> of Philosophy (Fall 2019)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Blühdorn</a:t>
            </a:r>
            <a:r>
              <a:rPr lang="en-GB" sz="1400" dirty="0"/>
              <a:t>, I. (2019). The legitimation crisis of democracy: emancipatory politics, the environmental state and the glass ceiling to socio-ecological transformation. Environmental Politics, 29(1), 38-57.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Barca</a:t>
            </a:r>
            <a:r>
              <a:rPr lang="en-GB" sz="1400" dirty="0"/>
              <a:t>, S. (2019). Labour and the ecological crisis: The eco-modernist dilemma in western Marxism(s) (1970s-2000s). </a:t>
            </a:r>
            <a:r>
              <a:rPr lang="en-GB" sz="1400" dirty="0" err="1"/>
              <a:t>Geoforum</a:t>
            </a:r>
            <a:r>
              <a:rPr lang="en-GB" sz="1400" dirty="0"/>
              <a:t>, 98, 226-235.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259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7420" y="2438400"/>
            <a:ext cx="332043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accent2"/>
                </a:solidFill>
              </a:rPr>
              <a:t>Thank you!</a:t>
            </a:r>
          </a:p>
          <a:p>
            <a:pPr algn="ctr"/>
            <a:r>
              <a:rPr lang="en-US" sz="4400" b="1" dirty="0">
                <a:solidFill>
                  <a:schemeClr val="accent2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715185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11435</TotalTime>
  <Words>886</Words>
  <Application>Microsoft Office PowerPoint</Application>
  <PresentationFormat>Widescreen</PresentationFormat>
  <Paragraphs>110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Courier New</vt:lpstr>
      <vt:lpstr>Trebuchet MS</vt:lpstr>
      <vt:lpstr>Wingdings 3</vt:lpstr>
      <vt:lpstr>Facet</vt:lpstr>
      <vt:lpstr>Agent-based modelling of linked circular economies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Exchange</dc:title>
  <dc:creator>Adina</dc:creator>
  <cp:lastModifiedBy>Adina</cp:lastModifiedBy>
  <cp:revision>67</cp:revision>
  <dcterms:created xsi:type="dcterms:W3CDTF">2018-10-07T01:35:37Z</dcterms:created>
  <dcterms:modified xsi:type="dcterms:W3CDTF">2021-04-08T14:50:26Z</dcterms:modified>
</cp:coreProperties>
</file>