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355" r:id="rId3"/>
    <p:sldId id="356" r:id="rId4"/>
    <p:sldId id="365" r:id="rId5"/>
    <p:sldId id="364" r:id="rId6"/>
    <p:sldId id="362" r:id="rId7"/>
    <p:sldId id="359" r:id="rId8"/>
    <p:sldId id="371" r:id="rId9"/>
    <p:sldId id="369" r:id="rId10"/>
    <p:sldId id="363" r:id="rId11"/>
    <p:sldId id="368" r:id="rId12"/>
    <p:sldId id="372" r:id="rId13"/>
    <p:sldId id="375" r:id="rId14"/>
    <p:sldId id="257" r:id="rId15"/>
    <p:sldId id="376" r:id="rId16"/>
    <p:sldId id="373" r:id="rId17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nca Juez" initials="ACC_BJ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083"/>
    <a:srgbClr val="FFCC99"/>
    <a:srgbClr val="FF99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1"/>
    <p:restoredTop sz="96596" autoAdjust="0"/>
  </p:normalViewPr>
  <p:slideViewPr>
    <p:cSldViewPr snapToGrid="0" snapToObjects="1">
      <p:cViewPr varScale="1">
        <p:scale>
          <a:sx n="80" d="100"/>
          <a:sy n="80" d="100"/>
        </p:scale>
        <p:origin x="126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13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023" y="1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1DEA4898-F042-4272-ACC2-388993261B4F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4362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023" y="6743620"/>
            <a:ext cx="4435304" cy="354580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AD8F11A8-288B-420A-974C-991E562BF9B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44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998" cy="35619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8" y="0"/>
            <a:ext cx="4434998" cy="356198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B461608B-A456-D841-88E6-2701F5637561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416538"/>
            <a:ext cx="8187690" cy="2795349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3105"/>
            <a:ext cx="4434998" cy="35619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8" y="6743105"/>
            <a:ext cx="4434998" cy="356197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58146430-FDC2-514B-BD81-AEB288345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9FBD1-FECC-42CB-B514-77212744EE5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944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ángulo 8"/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591A375E-C399-4D25-90EE-A8055CE9D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F9428262-C60A-4E61-B911-23CE5102F4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602038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9C06A1D8-2C88-42C7-ACE4-4DED61BDB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4" name="Rectángulo 8">
            <a:extLst>
              <a:ext uri="{FF2B5EF4-FFF2-40B4-BE49-F238E27FC236}">
                <a16:creationId xmlns:a16="http://schemas.microsoft.com/office/drawing/2014/main" id="{240C71CE-BDC5-4401-9107-E0BD93C96C5B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D67115D0-0E9B-4586-9268-2B19A10465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44061"/>
            <a:ext cx="1971675" cy="5152293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44061"/>
            <a:ext cx="5800725" cy="5152293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D07B25AB-47C3-4FAD-8C74-B72F3D09B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4" name="Rectángulo 8">
            <a:extLst>
              <a:ext uri="{FF2B5EF4-FFF2-40B4-BE49-F238E27FC236}">
                <a16:creationId xmlns:a16="http://schemas.microsoft.com/office/drawing/2014/main" id="{2592C12F-3884-4169-BFEA-C1B14056891E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Ábra 14">
            <a:extLst>
              <a:ext uri="{FF2B5EF4-FFF2-40B4-BE49-F238E27FC236}">
                <a16:creationId xmlns:a16="http://schemas.microsoft.com/office/drawing/2014/main" id="{88162CB2-F004-4C0B-B18E-90260F8E10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5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912533"/>
            <a:ext cx="9144000" cy="3945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6" y="3191354"/>
            <a:ext cx="7886700" cy="918551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8208" y="4563533"/>
            <a:ext cx="6268125" cy="158326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r"/>
            <a:endParaRPr lang="en-GB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388" y="4318000"/>
            <a:ext cx="7397750" cy="6688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8" y="5265738"/>
            <a:ext cx="5611812" cy="43232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r>
              <a:rPr lang="es-ES" dirty="0"/>
              <a:t>/s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209403" y="5939790"/>
            <a:ext cx="5029200" cy="918210"/>
            <a:chOff x="0" y="0"/>
            <a:chExt cx="5029200" cy="918210"/>
          </a:xfrm>
        </p:grpSpPr>
        <p:sp>
          <p:nvSpPr>
            <p:cNvPr id="20" name="Text Box 15"/>
            <p:cNvSpPr txBox="1"/>
            <p:nvPr userDrawn="1"/>
          </p:nvSpPr>
          <p:spPr>
            <a:xfrm>
              <a:off x="914400" y="0"/>
              <a:ext cx="4114800" cy="9182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  <a:t>This project has received funding from the European Union’s </a:t>
              </a:r>
              <a:b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</a:br>
              <a: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  <a:t>Horizon 2020 research and innovation programme under </a:t>
              </a:r>
              <a:b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</a:br>
              <a: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  <a:t>grant agreement N° </a:t>
              </a:r>
              <a:r>
                <a:rPr lang="hu-HU" sz="1100" kern="120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773782</a:t>
              </a:r>
              <a:r>
                <a:rPr lang="en-GB" sz="1100">
                  <a:solidFill>
                    <a:srgbClr val="FFFFFF"/>
                  </a:solidFill>
                  <a:effectLst/>
                  <a:ea typeface="メイリオ" charset="-128"/>
                  <a:cs typeface="Times New Roman" charset="0"/>
                </a:rPr>
                <a:t>.</a:t>
              </a:r>
              <a:endParaRPr lang="en-US" sz="1000">
                <a:solidFill>
                  <a:srgbClr val="000000"/>
                </a:solidFill>
                <a:effectLst/>
                <a:ea typeface="メイリオ" charset="-128"/>
                <a:cs typeface="Times New Roman" charset="0"/>
              </a:endParaRPr>
            </a:p>
          </p:txBody>
        </p:sp>
        <p:pic>
          <p:nvPicPr>
            <p:cNvPr id="21" name="Picture 20" descr="FISSAC/EU_flag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83127"/>
              <a:ext cx="816610" cy="5435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Ábra 21">
            <a:extLst>
              <a:ext uri="{FF2B5EF4-FFF2-40B4-BE49-F238E27FC236}">
                <a16:creationId xmlns:a16="http://schemas.microsoft.com/office/drawing/2014/main" id="{C358DF7E-F546-444D-8289-7CF5B504A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8360" y="1117021"/>
            <a:ext cx="3557378" cy="1251338"/>
          </a:xfrm>
          <a:prstGeom prst="rect">
            <a:avLst/>
          </a:prstGeom>
        </p:spPr>
      </p:pic>
      <p:sp>
        <p:nvSpPr>
          <p:cNvPr id="23" name="Rectángulo 8">
            <a:extLst>
              <a:ext uri="{FF2B5EF4-FFF2-40B4-BE49-F238E27FC236}">
                <a16:creationId xmlns:a16="http://schemas.microsoft.com/office/drawing/2014/main" id="{872B9792-ADA1-48A2-81B8-D5F73975B0AE}"/>
              </a:ext>
            </a:extLst>
          </p:cNvPr>
          <p:cNvSpPr/>
          <p:nvPr userDrawn="1"/>
        </p:nvSpPr>
        <p:spPr>
          <a:xfrm>
            <a:off x="0" y="2771676"/>
            <a:ext cx="9144000" cy="141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3D86B5A9-7578-43F4-B894-05105FB137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76997" y="3586428"/>
            <a:ext cx="3714750" cy="3819525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081A6747-6A22-443C-AE6D-1808B30861AB}"/>
              </a:ext>
            </a:extLst>
          </p:cNvPr>
          <p:cNvSpPr/>
          <p:nvPr userDrawn="1"/>
        </p:nvSpPr>
        <p:spPr>
          <a:xfrm>
            <a:off x="1955800" y="1742690"/>
            <a:ext cx="2039938" cy="40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2D2EA19-D24D-4BEE-8C6D-0D12F9234CA9}"/>
              </a:ext>
            </a:extLst>
          </p:cNvPr>
          <p:cNvSpPr txBox="1"/>
          <p:nvPr userDrawn="1"/>
        </p:nvSpPr>
        <p:spPr>
          <a:xfrm>
            <a:off x="2548466" y="1715292"/>
            <a:ext cx="6366933" cy="108856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/>
            <a:r>
              <a:rPr lang="en-GB" sz="3200">
                <a:solidFill>
                  <a:srgbClr val="2E5083"/>
                </a:solidFill>
              </a:rPr>
              <a:t>COLLABORATIVE LAND-SEA </a:t>
            </a:r>
            <a:br>
              <a:rPr lang="en-GB" sz="3200">
                <a:solidFill>
                  <a:srgbClr val="2E5083"/>
                </a:solidFill>
              </a:rPr>
            </a:br>
            <a:r>
              <a:rPr lang="en-GB" sz="3200">
                <a:solidFill>
                  <a:srgbClr val="2E5083"/>
                </a:solidFill>
              </a:rPr>
              <a:t>                    INTEGRATION PLATFORM</a:t>
            </a:r>
          </a:p>
        </p:txBody>
      </p:sp>
    </p:spTree>
    <p:extLst>
      <p:ext uri="{BB962C8B-B14F-4D97-AF65-F5344CB8AC3E}">
        <p14:creationId xmlns:p14="http://schemas.microsoft.com/office/powerpoint/2010/main" val="165583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2912533"/>
            <a:ext cx="9144000" cy="39454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5138" y="3157538"/>
            <a:ext cx="3987800" cy="3309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795338" y="177800"/>
            <a:ext cx="7688262" cy="660400"/>
          </a:xfrm>
        </p:spPr>
        <p:txBody>
          <a:bodyPr/>
          <a:lstStyle>
            <a:lvl1pPr marL="0" indent="0" algn="ctr">
              <a:buFontTx/>
              <a:buNone/>
              <a:defRPr sz="35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Chapter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Rectángulo 8">
            <a:extLst>
              <a:ext uri="{FF2B5EF4-FFF2-40B4-BE49-F238E27FC236}">
                <a16:creationId xmlns:a16="http://schemas.microsoft.com/office/drawing/2014/main" id="{4A2C924F-AD57-428C-A681-05E0915E8CBD}"/>
              </a:ext>
            </a:extLst>
          </p:cNvPr>
          <p:cNvSpPr/>
          <p:nvPr userDrawn="1"/>
        </p:nvSpPr>
        <p:spPr>
          <a:xfrm>
            <a:off x="0" y="2771676"/>
            <a:ext cx="9144000" cy="141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Ábra 1">
            <a:extLst>
              <a:ext uri="{FF2B5EF4-FFF2-40B4-BE49-F238E27FC236}">
                <a16:creationId xmlns:a16="http://schemas.microsoft.com/office/drawing/2014/main" id="{D2F45CE4-D2A2-4305-A3A8-828DB1E17D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76931" y="3586163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09320"/>
            <a:ext cx="1691680" cy="548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31800" y="843775"/>
            <a:ext cx="8280400" cy="364243"/>
          </a:xfrm>
          <a:solidFill>
            <a:schemeClr val="accent1"/>
          </a:solidFill>
        </p:spPr>
        <p:txBody>
          <a:bodyPr lIns="108000" tIns="43200" rIns="108000" bIns="4320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102" y="6405331"/>
            <a:ext cx="873439" cy="237515"/>
          </a:xfrm>
        </p:spPr>
        <p:txBody>
          <a:bodyPr/>
          <a:lstStyle/>
          <a:p>
            <a:fld id="{B56BE5A0-7120-4EB8-B426-E040380AFBD0}" type="datetime1">
              <a:rPr lang="nl-BE" smtClean="0"/>
              <a:t>26/10/2018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7505" y="6630875"/>
            <a:ext cx="1584176" cy="237515"/>
          </a:xfrm>
        </p:spPr>
        <p:txBody>
          <a:bodyPr/>
          <a:lstStyle/>
          <a:p>
            <a:pPr algn="l"/>
            <a:r>
              <a:rPr lang="en-US"/>
              <a:t>©VITO – Not for distribution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C19279-DFCC-452D-946A-D5121146A4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29"/>
            <a:ext cx="1331586" cy="6657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322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9203"/>
            <a:ext cx="78867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9702"/>
            <a:ext cx="78867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1437217" cy="365125"/>
          </a:xfrm>
        </p:spPr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5A72F09B-A31D-4902-9EB1-D7D516F9F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3" name="Rectángulo 8">
            <a:extLst>
              <a:ext uri="{FF2B5EF4-FFF2-40B4-BE49-F238E27FC236}">
                <a16:creationId xmlns:a16="http://schemas.microsoft.com/office/drawing/2014/main" id="{7FF8B3E8-522D-4F43-8016-73C493EE0A2B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Ábra 13">
            <a:extLst>
              <a:ext uri="{FF2B5EF4-FFF2-40B4-BE49-F238E27FC236}">
                <a16:creationId xmlns:a16="http://schemas.microsoft.com/office/drawing/2014/main" id="{D07DB575-DC48-4519-A8E4-6C105F97F4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602038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1393581" cy="365125"/>
          </a:xfrm>
        </p:spPr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1" name="Ábra 10">
            <a:extLst>
              <a:ext uri="{FF2B5EF4-FFF2-40B4-BE49-F238E27FC236}">
                <a16:creationId xmlns:a16="http://schemas.microsoft.com/office/drawing/2014/main" id="{6604B652-1991-431A-A73E-EFB42A0E4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3" name="Rectángulo 8">
            <a:extLst>
              <a:ext uri="{FF2B5EF4-FFF2-40B4-BE49-F238E27FC236}">
                <a16:creationId xmlns:a16="http://schemas.microsoft.com/office/drawing/2014/main" id="{97E49C37-9EEA-4291-8FC1-A03C4F03409E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Ábra 13">
            <a:extLst>
              <a:ext uri="{FF2B5EF4-FFF2-40B4-BE49-F238E27FC236}">
                <a16:creationId xmlns:a16="http://schemas.microsoft.com/office/drawing/2014/main" id="{E238A052-0699-434E-B34A-34896735F3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4394"/>
            <a:ext cx="7886700" cy="918551"/>
          </a:xfrm>
        </p:spPr>
        <p:txBody>
          <a:bodyPr/>
          <a:lstStyle/>
          <a:p>
            <a:r>
              <a:rPr lang="es-ES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C78AB439-25BF-493B-944F-91C07E0D2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8E706011-9CE6-406E-A8AD-FCA24D7A37C7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Ábra 15">
            <a:extLst>
              <a:ext uri="{FF2B5EF4-FFF2-40B4-BE49-F238E27FC236}">
                <a16:creationId xmlns:a16="http://schemas.microsoft.com/office/drawing/2014/main" id="{EB24A9C5-D383-431E-8586-CB614F3CBC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5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3188"/>
            <a:ext cx="7886700" cy="1325563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4" name="Ábra 13">
            <a:extLst>
              <a:ext uri="{FF2B5EF4-FFF2-40B4-BE49-F238E27FC236}">
                <a16:creationId xmlns:a16="http://schemas.microsoft.com/office/drawing/2014/main" id="{2748106D-E092-41B7-BF5F-8F570D25A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7" name="Rectángulo 8">
            <a:extLst>
              <a:ext uri="{FF2B5EF4-FFF2-40B4-BE49-F238E27FC236}">
                <a16:creationId xmlns:a16="http://schemas.microsoft.com/office/drawing/2014/main" id="{5DD92F45-864E-4279-8AF9-2AB903BE2D89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Ábra 17">
            <a:extLst>
              <a:ext uri="{FF2B5EF4-FFF2-40B4-BE49-F238E27FC236}">
                <a16:creationId xmlns:a16="http://schemas.microsoft.com/office/drawing/2014/main" id="{9B262092-F5B5-4CF7-8C72-C21C0A9D5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0" name="Ábra 9">
            <a:extLst>
              <a:ext uri="{FF2B5EF4-FFF2-40B4-BE49-F238E27FC236}">
                <a16:creationId xmlns:a16="http://schemas.microsoft.com/office/drawing/2014/main" id="{F321E9D3-273A-4D7C-913D-F74FB308F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3" name="Rectángulo 8">
            <a:extLst>
              <a:ext uri="{FF2B5EF4-FFF2-40B4-BE49-F238E27FC236}">
                <a16:creationId xmlns:a16="http://schemas.microsoft.com/office/drawing/2014/main" id="{FBDF384C-5F56-450E-883F-278B6FB2EACC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44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655027" cy="365125"/>
          </a:xfrm>
        </p:spPr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Ábra 2">
            <a:extLst>
              <a:ext uri="{FF2B5EF4-FFF2-40B4-BE49-F238E27FC236}">
                <a16:creationId xmlns:a16="http://schemas.microsoft.com/office/drawing/2014/main" id="{72B22347-8884-4840-991A-CAEFF96A5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91300"/>
            <a:ext cx="2949178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15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786912" cy="365125"/>
          </a:xfrm>
        </p:spPr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863FC956-B07A-4009-B3D9-A838C6E78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B7BEDEB5-7444-4FF4-BAE5-A457B193BED1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Ábra 15">
            <a:extLst>
              <a:ext uri="{FF2B5EF4-FFF2-40B4-BE49-F238E27FC236}">
                <a16:creationId xmlns:a16="http://schemas.microsoft.com/office/drawing/2014/main" id="{600B5E53-2F2B-40E2-9090-FCA5DAC463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91304"/>
            <a:ext cx="2949178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1504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886119" cy="365125"/>
          </a:xfrm>
        </p:spPr>
        <p:txBody>
          <a:bodyPr/>
          <a:lstStyle/>
          <a:p>
            <a:fld id="{82D3B31B-06A7-7A47-AC0A-7FB0F7873D4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954760" y="206371"/>
            <a:ext cx="3947502" cy="377057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Chapter name</a:t>
            </a:r>
          </a:p>
        </p:txBody>
      </p:sp>
      <p:pic>
        <p:nvPicPr>
          <p:cNvPr id="12" name="Ábra 11">
            <a:extLst>
              <a:ext uri="{FF2B5EF4-FFF2-40B4-BE49-F238E27FC236}">
                <a16:creationId xmlns:a16="http://schemas.microsoft.com/office/drawing/2014/main" id="{9A3E12BF-6D10-4E69-9C84-F74924F3D0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1738" y="112881"/>
            <a:ext cx="1134625" cy="399114"/>
          </a:xfrm>
          <a:prstGeom prst="rect">
            <a:avLst/>
          </a:prstGeom>
        </p:spPr>
      </p:pic>
      <p:sp>
        <p:nvSpPr>
          <p:cNvPr id="15" name="Rectángulo 8">
            <a:extLst>
              <a:ext uri="{FF2B5EF4-FFF2-40B4-BE49-F238E27FC236}">
                <a16:creationId xmlns:a16="http://schemas.microsoft.com/office/drawing/2014/main" id="{80D2EAEC-9227-4648-998F-59054309D46F}"/>
              </a:ext>
            </a:extLst>
          </p:cNvPr>
          <p:cNvSpPr/>
          <p:nvPr userDrawn="1"/>
        </p:nvSpPr>
        <p:spPr>
          <a:xfrm>
            <a:off x="241738" y="652643"/>
            <a:ext cx="8660524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6" name="Ábra 15">
            <a:extLst>
              <a:ext uri="{FF2B5EF4-FFF2-40B4-BE49-F238E27FC236}">
                <a16:creationId xmlns:a16="http://schemas.microsoft.com/office/drawing/2014/main" id="{5D10D7F0-BA9A-4E1A-A478-ED61743BA5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72162" y="3592512"/>
            <a:ext cx="371475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6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8354"/>
            <a:ext cx="7886700" cy="918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5199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B31B-06A7-7A47-AC0A-7FB0F7873D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Calibri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eanluc.dekok@vito.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2020-coastal.eu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8.png"/><Relationship Id="rId2" Type="http://schemas.openxmlformats.org/officeDocument/2006/relationships/image" Target="../media/image9.emf"/><Relationship Id="rId16" Type="http://schemas.openxmlformats.org/officeDocument/2006/relationships/image" Target="../media/image23.png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15" y="149389"/>
            <a:ext cx="8762285" cy="918551"/>
          </a:xfrm>
        </p:spPr>
        <p:txBody>
          <a:bodyPr>
            <a:noAutofit/>
          </a:bodyPr>
          <a:lstStyle/>
          <a:p>
            <a:r>
              <a:rPr lang="es-ES" sz="3200" b="1" dirty="0"/>
              <a:t/>
            </a:r>
            <a:br>
              <a:rPr lang="es-ES" sz="3200" b="1" dirty="0"/>
            </a:br>
            <a:r>
              <a:rPr lang="es-ES" sz="3200" b="1" dirty="0"/>
              <a:t> 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A141B8-ACF2-436E-85CE-CBBDEC19347B}"/>
              </a:ext>
            </a:extLst>
          </p:cNvPr>
          <p:cNvSpPr txBox="1">
            <a:spLocks/>
          </p:cNvSpPr>
          <p:nvPr/>
        </p:nvSpPr>
        <p:spPr>
          <a:xfrm>
            <a:off x="294249" y="4076557"/>
            <a:ext cx="8762285" cy="918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ln>
                  <a:noFill/>
                </a:ln>
                <a:solidFill>
                  <a:schemeClr val="bg1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Jean-Luc de Kok  (jeanluc.dekok@vito.be)</a:t>
            </a:r>
          </a:p>
          <a:p>
            <a:r>
              <a:rPr lang="es-ES" sz="2400" dirty="0" err="1"/>
              <a:t>Flemish</a:t>
            </a:r>
            <a:r>
              <a:rPr lang="es-ES" sz="2400" dirty="0"/>
              <a:t> </a:t>
            </a:r>
            <a:r>
              <a:rPr lang="es-ES" sz="2400" dirty="0" err="1"/>
              <a:t>Institute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Technological</a:t>
            </a:r>
            <a:r>
              <a:rPr lang="es-ES" sz="2400" dirty="0"/>
              <a:t> </a:t>
            </a:r>
            <a:r>
              <a:rPr lang="es-ES" sz="2400" dirty="0" err="1"/>
              <a:t>Research</a:t>
            </a:r>
            <a:r>
              <a:rPr lang="es-ES" sz="2400" dirty="0"/>
              <a:t> (VITO NV)</a:t>
            </a:r>
          </a:p>
          <a:p>
            <a:endParaRPr lang="es-ES" sz="2800" dirty="0"/>
          </a:p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F182BF-0CA9-4828-951A-9F3B4EE940C1}"/>
              </a:ext>
            </a:extLst>
          </p:cNvPr>
          <p:cNvSpPr txBox="1">
            <a:spLocks/>
          </p:cNvSpPr>
          <p:nvPr/>
        </p:nvSpPr>
        <p:spPr>
          <a:xfrm>
            <a:off x="294250" y="5081569"/>
            <a:ext cx="8762285" cy="918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ln>
                  <a:noFill/>
                </a:ln>
                <a:solidFill>
                  <a:schemeClr val="bg1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s-ES" sz="2000" dirty="0"/>
              <a:t>Bristol - UK</a:t>
            </a:r>
          </a:p>
          <a:p>
            <a:r>
              <a:rPr lang="es-ES" sz="2000" dirty="0" err="1"/>
              <a:t>Octobre</a:t>
            </a:r>
            <a:r>
              <a:rPr lang="es-ES" sz="2000" dirty="0"/>
              <a:t> 12, 2018 </a:t>
            </a:r>
          </a:p>
          <a:p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497E54-4D69-4EA8-A7E3-D37887E4B5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937" y="5881916"/>
            <a:ext cx="1770506" cy="6639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A96249-0CA3-4191-A88D-48CC073918CE}"/>
              </a:ext>
            </a:extLst>
          </p:cNvPr>
          <p:cNvSpPr txBox="1">
            <a:spLocks/>
          </p:cNvSpPr>
          <p:nvPr/>
        </p:nvSpPr>
        <p:spPr>
          <a:xfrm>
            <a:off x="294250" y="3236691"/>
            <a:ext cx="8762285" cy="9185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ln>
                  <a:noFill/>
                </a:ln>
                <a:solidFill>
                  <a:schemeClr val="bg1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Co-Creating Solutions for Innovation</a:t>
            </a:r>
            <a:br>
              <a:rPr lang="en-GB" sz="2800" b="1" dirty="0"/>
            </a:b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1230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FBBEC6-8458-434A-B1E3-A81BBF326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71" y="864654"/>
            <a:ext cx="8311092" cy="55865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B510B3-6837-435A-B26B-767065038481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Policy 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9CECC-D866-4D94-A314-10331D70B426}"/>
              </a:ext>
            </a:extLst>
          </p:cNvPr>
          <p:cNvSpPr/>
          <p:nvPr/>
        </p:nvSpPr>
        <p:spPr>
          <a:xfrm>
            <a:off x="3736428" y="5013528"/>
            <a:ext cx="1437679" cy="143767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BD3DE8-5DAF-4C27-8BF7-9072F4502190}"/>
              </a:ext>
            </a:extLst>
          </p:cNvPr>
          <p:cNvSpPr/>
          <p:nvPr/>
        </p:nvSpPr>
        <p:spPr>
          <a:xfrm>
            <a:off x="525296" y="3456561"/>
            <a:ext cx="1452663" cy="11089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34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708E76-1FB5-4764-AF1D-A1196B55F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0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10" y="63946"/>
            <a:ext cx="6320790" cy="66525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Typical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69" y="1202505"/>
            <a:ext cx="8502429" cy="27120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Understanding failure of markets &amp; businesses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Anticipating ‘tipping points’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Understanding the role of ‘policy resistance’ and counter-intuitive system behavior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...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2E5083"/>
              </a:buClr>
            </a:pPr>
            <a:endParaRPr lang="en-GB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67759-F1B1-4891-AC9C-8BFAAC126B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3ECD16-60A2-47DE-B72A-20CD8204E917}"/>
              </a:ext>
            </a:extLst>
          </p:cNvPr>
          <p:cNvGrpSpPr/>
          <p:nvPr/>
        </p:nvGrpSpPr>
        <p:grpSpPr>
          <a:xfrm>
            <a:off x="735779" y="1924410"/>
            <a:ext cx="7514886" cy="4279380"/>
            <a:chOff x="735779" y="1924410"/>
            <a:chExt cx="7514886" cy="4279380"/>
          </a:xfrm>
        </p:grpSpPr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02547EB5-CA9A-4E05-8590-05680B24A5E7}"/>
                </a:ext>
              </a:extLst>
            </p:cNvPr>
            <p:cNvSpPr/>
            <p:nvPr/>
          </p:nvSpPr>
          <p:spPr>
            <a:xfrm>
              <a:off x="735779" y="2451384"/>
              <a:ext cx="1088211" cy="1955231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3" name="Flowchart: Magnetic Disk 12">
              <a:extLst>
                <a:ext uri="{FF2B5EF4-FFF2-40B4-BE49-F238E27FC236}">
                  <a16:creationId xmlns:a16="http://schemas.microsoft.com/office/drawing/2014/main" id="{DAB1835F-1F30-4E16-83AC-917936C47054}"/>
                </a:ext>
              </a:extLst>
            </p:cNvPr>
            <p:cNvSpPr/>
            <p:nvPr/>
          </p:nvSpPr>
          <p:spPr>
            <a:xfrm>
              <a:off x="2232971" y="4247049"/>
              <a:ext cx="1088211" cy="1877475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4" name="Flowchart: Magnetic Disk 13">
              <a:extLst>
                <a:ext uri="{FF2B5EF4-FFF2-40B4-BE49-F238E27FC236}">
                  <a16:creationId xmlns:a16="http://schemas.microsoft.com/office/drawing/2014/main" id="{862AD90A-FB91-4A67-8190-F9AAF40EDBEE}"/>
                </a:ext>
              </a:extLst>
            </p:cNvPr>
            <p:cNvSpPr/>
            <p:nvPr/>
          </p:nvSpPr>
          <p:spPr>
            <a:xfrm>
              <a:off x="5194418" y="4224213"/>
              <a:ext cx="1088211" cy="1877475"/>
            </a:xfrm>
            <a:prstGeom prst="flowChartMagneticDisk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15" name="Flowchart: Magnetic Disk 14">
              <a:extLst>
                <a:ext uri="{FF2B5EF4-FFF2-40B4-BE49-F238E27FC236}">
                  <a16:creationId xmlns:a16="http://schemas.microsoft.com/office/drawing/2014/main" id="{F24CD6E2-48FD-4583-92AF-ED7C70312D6B}"/>
                </a:ext>
              </a:extLst>
            </p:cNvPr>
            <p:cNvSpPr/>
            <p:nvPr/>
          </p:nvSpPr>
          <p:spPr>
            <a:xfrm>
              <a:off x="7162454" y="2358935"/>
              <a:ext cx="1088211" cy="1825172"/>
            </a:xfrm>
            <a:prstGeom prst="flowChartMagneticDisk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380BB48B-8F7A-42EE-9D19-A643D1EF03A5}"/>
                </a:ext>
              </a:extLst>
            </p:cNvPr>
            <p:cNvSpPr/>
            <p:nvPr/>
          </p:nvSpPr>
          <p:spPr>
            <a:xfrm>
              <a:off x="3548930" y="1924410"/>
              <a:ext cx="1088211" cy="1876179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2" name="Flowchart: Magnetic Disk 31">
              <a:extLst>
                <a:ext uri="{FF2B5EF4-FFF2-40B4-BE49-F238E27FC236}">
                  <a16:creationId xmlns:a16="http://schemas.microsoft.com/office/drawing/2014/main" id="{088279A5-7946-4B42-84A3-0412B12DFDE2}"/>
                </a:ext>
              </a:extLst>
            </p:cNvPr>
            <p:cNvSpPr/>
            <p:nvPr/>
          </p:nvSpPr>
          <p:spPr>
            <a:xfrm>
              <a:off x="735779" y="2500504"/>
              <a:ext cx="1088211" cy="1955231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3" name="Flowchart: Magnetic Disk 32">
              <a:extLst>
                <a:ext uri="{FF2B5EF4-FFF2-40B4-BE49-F238E27FC236}">
                  <a16:creationId xmlns:a16="http://schemas.microsoft.com/office/drawing/2014/main" id="{3C0ADFF3-93DD-4089-813F-230FBE0388A3}"/>
                </a:ext>
              </a:extLst>
            </p:cNvPr>
            <p:cNvSpPr/>
            <p:nvPr/>
          </p:nvSpPr>
          <p:spPr>
            <a:xfrm>
              <a:off x="2232971" y="4296169"/>
              <a:ext cx="1088211" cy="1877475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5" name="Flowchart: Magnetic Disk 34">
              <a:extLst>
                <a:ext uri="{FF2B5EF4-FFF2-40B4-BE49-F238E27FC236}">
                  <a16:creationId xmlns:a16="http://schemas.microsoft.com/office/drawing/2014/main" id="{731D3D61-5481-481F-82CE-8F811033905E}"/>
                </a:ext>
              </a:extLst>
            </p:cNvPr>
            <p:cNvSpPr/>
            <p:nvPr/>
          </p:nvSpPr>
          <p:spPr>
            <a:xfrm>
              <a:off x="3548930" y="1973530"/>
              <a:ext cx="1088211" cy="1876179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6" name="Flowchart: Magnetic Disk 35">
              <a:extLst>
                <a:ext uri="{FF2B5EF4-FFF2-40B4-BE49-F238E27FC236}">
                  <a16:creationId xmlns:a16="http://schemas.microsoft.com/office/drawing/2014/main" id="{74ECC6DB-E62F-4899-A7B2-3B8D601B5A34}"/>
                </a:ext>
              </a:extLst>
            </p:cNvPr>
            <p:cNvSpPr/>
            <p:nvPr/>
          </p:nvSpPr>
          <p:spPr>
            <a:xfrm>
              <a:off x="5194418" y="4254359"/>
              <a:ext cx="1088211" cy="1877475"/>
            </a:xfrm>
            <a:prstGeom prst="flowChartMagneticDisk">
              <a:avLst/>
            </a:prstGeom>
            <a:solidFill>
              <a:srgbClr val="FF99FF"/>
            </a:solidFill>
            <a:ln w="28575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7" name="Flowchart: Magnetic Disk 36">
              <a:extLst>
                <a:ext uri="{FF2B5EF4-FFF2-40B4-BE49-F238E27FC236}">
                  <a16:creationId xmlns:a16="http://schemas.microsoft.com/office/drawing/2014/main" id="{E13B0208-EC0D-414E-B04D-A6981E7CA9E5}"/>
                </a:ext>
              </a:extLst>
            </p:cNvPr>
            <p:cNvSpPr/>
            <p:nvPr/>
          </p:nvSpPr>
          <p:spPr>
            <a:xfrm>
              <a:off x="7162454" y="2389081"/>
              <a:ext cx="1088211" cy="1825172"/>
            </a:xfrm>
            <a:prstGeom prst="flowChartMagneticDisk">
              <a:avLst/>
            </a:prstGeom>
            <a:solidFill>
              <a:srgbClr val="FFCC99"/>
            </a:solidFill>
            <a:ln w="28575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38" name="Flowchart: Magnetic Disk 37">
              <a:extLst>
                <a:ext uri="{FF2B5EF4-FFF2-40B4-BE49-F238E27FC236}">
                  <a16:creationId xmlns:a16="http://schemas.microsoft.com/office/drawing/2014/main" id="{556F0686-7D3D-45D4-886E-034C73D4D669}"/>
                </a:ext>
              </a:extLst>
            </p:cNvPr>
            <p:cNvSpPr/>
            <p:nvPr/>
          </p:nvSpPr>
          <p:spPr>
            <a:xfrm>
              <a:off x="735779" y="2530650"/>
              <a:ext cx="1088211" cy="1955231"/>
            </a:xfrm>
            <a:prstGeom prst="flowChartMagneticDisk">
              <a:avLst/>
            </a:prstGeom>
            <a:solidFill>
              <a:srgbClr val="FFFF00"/>
            </a:solidFill>
            <a:ln w="28575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39" name="Flowchart: Magnetic Disk 38">
              <a:extLst>
                <a:ext uri="{FF2B5EF4-FFF2-40B4-BE49-F238E27FC236}">
                  <a16:creationId xmlns:a16="http://schemas.microsoft.com/office/drawing/2014/main" id="{82D1E73E-08DE-4B41-AC24-3F1B6A568504}"/>
                </a:ext>
              </a:extLst>
            </p:cNvPr>
            <p:cNvSpPr/>
            <p:nvPr/>
          </p:nvSpPr>
          <p:spPr>
            <a:xfrm>
              <a:off x="2232971" y="4326315"/>
              <a:ext cx="1088211" cy="1877475"/>
            </a:xfrm>
            <a:prstGeom prst="flowChartMagneticDisk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0" name="Flowchart: Magnetic Disk 39">
              <a:extLst>
                <a:ext uri="{FF2B5EF4-FFF2-40B4-BE49-F238E27FC236}">
                  <a16:creationId xmlns:a16="http://schemas.microsoft.com/office/drawing/2014/main" id="{B3D8CD41-4B39-4FE7-988E-6E3F3791279D}"/>
                </a:ext>
              </a:extLst>
            </p:cNvPr>
            <p:cNvSpPr/>
            <p:nvPr/>
          </p:nvSpPr>
          <p:spPr>
            <a:xfrm>
              <a:off x="3548930" y="2003676"/>
              <a:ext cx="1088211" cy="1876179"/>
            </a:xfrm>
            <a:prstGeom prst="flowChartMagneticDisk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F67759-F1B1-4891-AC9C-8BFAAC126B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7C380A45-C5D2-4E8F-BB1C-5792B8614EDF}"/>
              </a:ext>
            </a:extLst>
          </p:cNvPr>
          <p:cNvSpPr/>
          <p:nvPr/>
        </p:nvSpPr>
        <p:spPr>
          <a:xfrm>
            <a:off x="3345514" y="1031534"/>
            <a:ext cx="1563044" cy="5667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Environment</a:t>
            </a:r>
            <a:endParaRPr lang="en-BE" b="1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F5C33F-6640-4655-B5BD-24332EC75C60}"/>
              </a:ext>
            </a:extLst>
          </p:cNvPr>
          <p:cNvGrpSpPr/>
          <p:nvPr/>
        </p:nvGrpSpPr>
        <p:grpSpPr>
          <a:xfrm>
            <a:off x="717918" y="1031535"/>
            <a:ext cx="7588511" cy="2938887"/>
            <a:chOff x="717918" y="1031535"/>
            <a:chExt cx="7588511" cy="2938887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286502BF-2557-4746-9DC9-4B1391B60FD4}"/>
                </a:ext>
              </a:extLst>
            </p:cNvPr>
            <p:cNvSpPr/>
            <p:nvPr/>
          </p:nvSpPr>
          <p:spPr>
            <a:xfrm>
              <a:off x="717918" y="1549189"/>
              <a:ext cx="1367821" cy="566777"/>
            </a:xfrm>
            <a:prstGeom prst="cube">
              <a:avLst/>
            </a:prstGeom>
            <a:solidFill>
              <a:srgbClr val="FFFF00"/>
            </a:solidFill>
            <a:ln w="38100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highlight>
                    <a:srgbClr val="FFFF00"/>
                  </a:highlight>
                </a:rPr>
                <a:t>Population</a:t>
              </a:r>
              <a:endParaRPr lang="en-BE" b="1" dirty="0">
                <a:solidFill>
                  <a:srgbClr val="00206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A5C5D439-30D7-48A0-8723-184AE5AB4DA3}"/>
                </a:ext>
              </a:extLst>
            </p:cNvPr>
            <p:cNvSpPr/>
            <p:nvPr/>
          </p:nvSpPr>
          <p:spPr>
            <a:xfrm>
              <a:off x="2112916" y="3403645"/>
              <a:ext cx="1367821" cy="566777"/>
            </a:xfrm>
            <a:prstGeom prst="cub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Space </a:t>
              </a:r>
              <a:endParaRPr lang="en-BE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5BD8FE12-C228-4E39-AD8D-E60FFFF86771}"/>
                </a:ext>
              </a:extLst>
            </p:cNvPr>
            <p:cNvSpPr/>
            <p:nvPr/>
          </p:nvSpPr>
          <p:spPr>
            <a:xfrm>
              <a:off x="6938608" y="1507625"/>
              <a:ext cx="1367821" cy="566777"/>
            </a:xfrm>
            <a:prstGeom prst="cube">
              <a:avLst/>
            </a:prstGeom>
            <a:solidFill>
              <a:srgbClr val="FFCC99"/>
            </a:solidFill>
            <a:ln w="38100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Energy</a:t>
              </a:r>
              <a:endParaRPr lang="en-BE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1B9CA073-0308-4E22-B28C-C86A7BD117BC}"/>
                </a:ext>
              </a:extLst>
            </p:cNvPr>
            <p:cNvSpPr/>
            <p:nvPr/>
          </p:nvSpPr>
          <p:spPr>
            <a:xfrm>
              <a:off x="5125460" y="3403644"/>
              <a:ext cx="1367821" cy="566777"/>
            </a:xfrm>
            <a:prstGeom prst="cube">
              <a:avLst/>
            </a:prstGeom>
            <a:solidFill>
              <a:srgbClr val="FF99FF"/>
            </a:solidFill>
            <a:ln w="38100">
              <a:solidFill>
                <a:srgbClr val="2E50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</a:rPr>
                <a:t>Transport</a:t>
              </a:r>
              <a:endParaRPr lang="en-BE" b="1" dirty="0">
                <a:solidFill>
                  <a:srgbClr val="002060"/>
                </a:solidFill>
              </a:endParaRPr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3595BC93-C25F-40AA-B760-25DB6860ACBF}"/>
                </a:ext>
              </a:extLst>
            </p:cNvPr>
            <p:cNvCxnSpPr>
              <a:stCxn id="7" idx="0"/>
              <a:endCxn id="8" idx="0"/>
            </p:cNvCxnSpPr>
            <p:nvPr/>
          </p:nvCxnSpPr>
          <p:spPr>
            <a:xfrm rot="5400000" flipH="1" flipV="1">
              <a:off x="2576452" y="-72241"/>
              <a:ext cx="517655" cy="2725207"/>
            </a:xfrm>
            <a:prstGeom prst="curvedConnector3">
              <a:avLst>
                <a:gd name="adj1" fmla="val 144161"/>
              </a:avLst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21194B37-CC63-4FDA-974C-1C6BF3C56A1D}"/>
                </a:ext>
              </a:extLst>
            </p:cNvPr>
            <p:cNvCxnSpPr>
              <a:cxnSpLocks/>
              <a:stCxn id="8" idx="5"/>
              <a:endCxn id="10" idx="0"/>
            </p:cNvCxnSpPr>
            <p:nvPr/>
          </p:nvCxnSpPr>
          <p:spPr>
            <a:xfrm>
              <a:off x="4908558" y="1244075"/>
              <a:ext cx="2784808" cy="263550"/>
            </a:xfrm>
            <a:prstGeom prst="curvedConnector2">
              <a:avLst/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294BAAE0-0DE9-4AF3-9DA4-1D89A98BAF2F}"/>
                </a:ext>
              </a:extLst>
            </p:cNvPr>
            <p:cNvCxnSpPr>
              <a:stCxn id="11" idx="5"/>
              <a:endCxn id="10" idx="3"/>
            </p:cNvCxnSpPr>
            <p:nvPr/>
          </p:nvCxnSpPr>
          <p:spPr>
            <a:xfrm flipV="1">
              <a:off x="6493281" y="2074402"/>
              <a:ext cx="1058390" cy="1541783"/>
            </a:xfrm>
            <a:prstGeom prst="curvedConnector2">
              <a:avLst/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C308F66E-E664-43F5-9111-59057C23EF36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 rot="10800000" flipV="1">
              <a:off x="5880218" y="1861860"/>
              <a:ext cx="1058390" cy="1541783"/>
            </a:xfrm>
            <a:prstGeom prst="curvedConnector2">
              <a:avLst/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1254ABC7-9640-4427-845C-006E11F1B6F0}"/>
                </a:ext>
              </a:extLst>
            </p:cNvPr>
            <p:cNvCxnSpPr>
              <a:stCxn id="11" idx="1"/>
              <a:endCxn id="8" idx="3"/>
            </p:cNvCxnSpPr>
            <p:nvPr/>
          </p:nvCxnSpPr>
          <p:spPr>
            <a:xfrm rot="16200000" flipV="1">
              <a:off x="3923843" y="1730658"/>
              <a:ext cx="1947027" cy="1682334"/>
            </a:xfrm>
            <a:prstGeom prst="curvedConnector3">
              <a:avLst/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0B75A484-0E71-4151-952A-CA5D51DC7CA1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rot="16200000" flipH="1">
              <a:off x="3819449" y="2451869"/>
              <a:ext cx="354235" cy="2257786"/>
            </a:xfrm>
            <a:prstGeom prst="curvedConnector4">
              <a:avLst>
                <a:gd name="adj1" fmla="val -64533"/>
                <a:gd name="adj2" fmla="val 63577"/>
              </a:avLst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E474EF77-202E-4B7B-952A-2A63AEE7742C}"/>
                </a:ext>
              </a:extLst>
            </p:cNvPr>
            <p:cNvCxnSpPr>
              <a:cxnSpLocks/>
              <a:stCxn id="7" idx="3"/>
              <a:endCxn id="9" idx="1"/>
            </p:cNvCxnSpPr>
            <p:nvPr/>
          </p:nvCxnSpPr>
          <p:spPr>
            <a:xfrm rot="16200000" flipH="1">
              <a:off x="1313794" y="2133153"/>
              <a:ext cx="1429373" cy="1394998"/>
            </a:xfrm>
            <a:prstGeom prst="curvedConnector3">
              <a:avLst/>
            </a:prstGeom>
            <a:ln w="38100">
              <a:solidFill>
                <a:srgbClr val="2E508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FEA9517-FE69-48D0-A654-C7C2C9C92830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Integration Platform for Research Models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549DA0BC-3979-4E1E-BAF3-BFCF4FE61CE9}"/>
              </a:ext>
            </a:extLst>
          </p:cNvPr>
          <p:cNvSpPr/>
          <p:nvPr/>
        </p:nvSpPr>
        <p:spPr>
          <a:xfrm>
            <a:off x="1005013" y="2163860"/>
            <a:ext cx="396815" cy="646981"/>
          </a:xfrm>
          <a:prstGeom prst="upDownArrow">
            <a:avLst/>
          </a:prstGeom>
          <a:solidFill>
            <a:srgbClr val="FFFF00"/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0F26D6DE-87A6-4367-BEDE-E453D6056291}"/>
              </a:ext>
            </a:extLst>
          </p:cNvPr>
          <p:cNvSpPr/>
          <p:nvPr/>
        </p:nvSpPr>
        <p:spPr>
          <a:xfrm>
            <a:off x="2562200" y="4017078"/>
            <a:ext cx="396815" cy="646981"/>
          </a:xfrm>
          <a:prstGeom prst="upDownArrow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21F3C216-4C9F-4608-90AB-013D7977D8A5}"/>
              </a:ext>
            </a:extLst>
          </p:cNvPr>
          <p:cNvSpPr/>
          <p:nvPr/>
        </p:nvSpPr>
        <p:spPr>
          <a:xfrm>
            <a:off x="5540115" y="4017077"/>
            <a:ext cx="396815" cy="646981"/>
          </a:xfrm>
          <a:prstGeom prst="upDownArrow">
            <a:avLst/>
          </a:prstGeom>
          <a:solidFill>
            <a:srgbClr val="FF99FF"/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F8CB579F-C6F1-4123-80FE-2BC80CC0AB8D}"/>
              </a:ext>
            </a:extLst>
          </p:cNvPr>
          <p:cNvSpPr/>
          <p:nvPr/>
        </p:nvSpPr>
        <p:spPr>
          <a:xfrm>
            <a:off x="3670981" y="1639876"/>
            <a:ext cx="396815" cy="646981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245A44B5-E400-41D1-B464-37A3C185D855}"/>
              </a:ext>
            </a:extLst>
          </p:cNvPr>
          <p:cNvSpPr/>
          <p:nvPr/>
        </p:nvSpPr>
        <p:spPr>
          <a:xfrm>
            <a:off x="7567778" y="2095385"/>
            <a:ext cx="396815" cy="646981"/>
          </a:xfrm>
          <a:prstGeom prst="upDownArrow">
            <a:avLst/>
          </a:prstGeom>
          <a:solidFill>
            <a:srgbClr val="FFCC99"/>
          </a:solidFill>
          <a:ln w="28575">
            <a:solidFill>
              <a:srgbClr val="2E5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46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roup 186"/>
          <p:cNvGrpSpPr/>
          <p:nvPr/>
        </p:nvGrpSpPr>
        <p:grpSpPr>
          <a:xfrm>
            <a:off x="144692" y="981974"/>
            <a:ext cx="8602961" cy="5387539"/>
            <a:chOff x="90745" y="533400"/>
            <a:chExt cx="8602961" cy="5387539"/>
          </a:xfrm>
        </p:grpSpPr>
        <p:sp>
          <p:nvSpPr>
            <p:cNvPr id="13" name="Rounded Rectangle 12"/>
            <p:cNvSpPr/>
            <p:nvPr/>
          </p:nvSpPr>
          <p:spPr>
            <a:xfrm>
              <a:off x="7253545" y="4972754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revenues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(post-project)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0745" y="2466045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253546" y="2466046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maintenance &amp; development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60070" y="4602169"/>
              <a:ext cx="5036199" cy="1318770"/>
              <a:chOff x="1247304" y="3581401"/>
              <a:chExt cx="5036199" cy="131877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039852" y="3876109"/>
                <a:ext cx="1476120" cy="602329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business &amp;</a:t>
                </a:r>
              </a:p>
              <a:p>
                <a:pPr algn="ctr"/>
                <a:r>
                  <a:rPr lang="nl-BE" sz="14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policy analyses</a:t>
                </a:r>
                <a:endParaRPr lang="en-US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671996" y="3883995"/>
                <a:ext cx="1440160" cy="574064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technical support</a:t>
                </a:r>
                <a:endParaRPr lang="en-US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485692" y="3863616"/>
                <a:ext cx="1440160" cy="614823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training</a:t>
                </a:r>
                <a:endParaRPr lang="en-US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1247304" y="3581401"/>
                <a:ext cx="5036199" cy="1318770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r>
                  <a:rPr lang="nl-BE" sz="1400" b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COASTAL Services</a:t>
                </a:r>
                <a:endParaRPr lang="en-US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5" name="Rounded Rectangle 174"/>
            <p:cNvSpPr/>
            <p:nvPr/>
          </p:nvSpPr>
          <p:spPr>
            <a:xfrm>
              <a:off x="2516062" y="533400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promotion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98307" y="2708999"/>
              <a:ext cx="1440160" cy="576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COASTAL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toolbox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82366" y="2708999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COASTAL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98652" y="1639783"/>
              <a:ext cx="3959037" cy="2226588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nl-BE" sz="14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COASTAL Knowledge Exchange Platform</a:t>
              </a:r>
              <a:endParaRPr lang="en-US" sz="1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16062" y="1794599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users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400121" y="1794599"/>
              <a:ext cx="1440160" cy="574064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</a:t>
              </a:r>
            </a:p>
            <a:p>
              <a:pPr algn="ctr"/>
              <a:r>
                <a:rPr lang="nl-BE" sz="140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users</a:t>
              </a:r>
              <a:endParaRPr lang="en-US" sz="1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Straight Arrow Connector 32"/>
            <p:cNvCxnSpPr>
              <a:stCxn id="19" idx="1"/>
              <a:endCxn id="22" idx="3"/>
            </p:cNvCxnSpPr>
            <p:nvPr/>
          </p:nvCxnSpPr>
          <p:spPr>
            <a:xfrm flipH="1" flipV="1">
              <a:off x="6157689" y="2753077"/>
              <a:ext cx="1095857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21" idx="3"/>
              <a:endCxn id="13" idx="1"/>
            </p:cNvCxnSpPr>
            <p:nvPr/>
          </p:nvCxnSpPr>
          <p:spPr>
            <a:xfrm flipV="1">
              <a:off x="6696269" y="5259786"/>
              <a:ext cx="557276" cy="176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0"/>
              <a:endCxn id="19" idx="2"/>
            </p:cNvCxnSpPr>
            <p:nvPr/>
          </p:nvCxnSpPr>
          <p:spPr>
            <a:xfrm flipV="1">
              <a:off x="7973625" y="3040110"/>
              <a:ext cx="1" cy="193264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2" idx="1"/>
              <a:endCxn id="11" idx="3"/>
            </p:cNvCxnSpPr>
            <p:nvPr/>
          </p:nvCxnSpPr>
          <p:spPr>
            <a:xfrm flipH="1">
              <a:off x="3956222" y="2081631"/>
              <a:ext cx="44389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18" idx="2"/>
              <a:endCxn id="13" idx="2"/>
            </p:cNvCxnSpPr>
            <p:nvPr/>
          </p:nvCxnSpPr>
          <p:spPr>
            <a:xfrm rot="16200000" flipH="1">
              <a:off x="3138871" y="712063"/>
              <a:ext cx="2506709" cy="7162800"/>
            </a:xfrm>
            <a:prstGeom prst="bentConnector3">
              <a:avLst>
                <a:gd name="adj1" fmla="val 125765"/>
              </a:avLst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175" idx="2"/>
              <a:endCxn id="11" idx="0"/>
            </p:cNvCxnSpPr>
            <p:nvPr/>
          </p:nvCxnSpPr>
          <p:spPr>
            <a:xfrm>
              <a:off x="3236142" y="1107464"/>
              <a:ext cx="0" cy="68713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stCxn id="13" idx="3"/>
              <a:endCxn id="175" idx="3"/>
            </p:cNvCxnSpPr>
            <p:nvPr/>
          </p:nvCxnSpPr>
          <p:spPr>
            <a:xfrm flipH="1" flipV="1">
              <a:off x="3956222" y="820432"/>
              <a:ext cx="4737483" cy="4439354"/>
            </a:xfrm>
            <a:prstGeom prst="bentConnector3">
              <a:avLst>
                <a:gd name="adj1" fmla="val -4825"/>
              </a:avLst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1530905" y="2738705"/>
              <a:ext cx="661860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flipV="1">
              <a:off x="4177373" y="3866371"/>
              <a:ext cx="0" cy="73579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Elbow Connector 183"/>
            <p:cNvCxnSpPr>
              <a:stCxn id="18" idx="0"/>
              <a:endCxn id="175" idx="1"/>
            </p:cNvCxnSpPr>
            <p:nvPr/>
          </p:nvCxnSpPr>
          <p:spPr>
            <a:xfrm rot="5400000" flipH="1" flipV="1">
              <a:off x="840637" y="790621"/>
              <a:ext cx="1645613" cy="1705237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B05D206E-26BF-45C3-8E39-B41A45FE64FB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Post-project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5490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10" y="63946"/>
            <a:ext cx="6320790" cy="66525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More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67759-F1B1-4891-AC9C-8BFAAC126B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A3195E-2D58-4775-819D-288F8CB5E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9" y="1202505"/>
            <a:ext cx="8502429" cy="27120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None/>
            </a:pPr>
            <a:r>
              <a:rPr lang="it-IT" sz="3600" dirty="0">
                <a:solidFill>
                  <a:schemeClr val="tx1">
                    <a:lumMod val="75000"/>
                  </a:schemeClr>
                </a:solidFill>
                <a:hlinkClick r:id="rId3"/>
              </a:rPr>
              <a:t>jeanluc.dekok@vito.be</a:t>
            </a:r>
            <a:endParaRPr lang="it-IT" sz="36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None/>
            </a:pPr>
            <a:endParaRPr lang="it-IT" sz="36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None/>
            </a:pPr>
            <a:r>
              <a:rPr lang="en-US" sz="3600" dirty="0">
                <a:solidFill>
                  <a:schemeClr val="tx1">
                    <a:lumMod val="75000"/>
                  </a:schemeClr>
                </a:solidFill>
                <a:hlinkClick r:id="rId4"/>
              </a:rPr>
              <a:t>www.h2020-coastal.eu</a:t>
            </a: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None/>
            </a:pPr>
            <a:endParaRPr lang="en-US" sz="3600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buClr>
                <a:srgbClr val="2E5083"/>
              </a:buClr>
            </a:pPr>
            <a:endParaRPr lang="en-GB" sz="36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9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B510B3-6837-435A-B26B-767065038481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Mind Mapping Waste (30 - 45 min)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9CECC-D866-4D94-A314-10331D70B426}"/>
              </a:ext>
            </a:extLst>
          </p:cNvPr>
          <p:cNvSpPr/>
          <p:nvPr/>
        </p:nvSpPr>
        <p:spPr>
          <a:xfrm>
            <a:off x="3736428" y="5013528"/>
            <a:ext cx="1437679" cy="143767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1AD4D-50BE-448E-9B82-5ECA9A7A5805}"/>
              </a:ext>
            </a:extLst>
          </p:cNvPr>
          <p:cNvSpPr txBox="1"/>
          <p:nvPr/>
        </p:nvSpPr>
        <p:spPr>
          <a:xfrm>
            <a:off x="6494947" y="5241915"/>
            <a:ext cx="1437679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0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620A9-06BD-4C48-8195-BC60F80757EE}"/>
              </a:ext>
            </a:extLst>
          </p:cNvPr>
          <p:cNvSpPr txBox="1"/>
          <p:nvPr/>
        </p:nvSpPr>
        <p:spPr>
          <a:xfrm>
            <a:off x="561430" y="833846"/>
            <a:ext cx="1902160" cy="768243"/>
          </a:xfrm>
          <a:prstGeom prst="rect">
            <a:avLst/>
          </a:prstGeom>
          <a:ln w="28575">
            <a:solidFill>
              <a:srgbClr val="2E50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</a:rPr>
              <a:t>Economic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Development</a:t>
            </a:r>
            <a:endParaRPr lang="en-US" sz="2400" kern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ECF71E-40C7-4535-BB29-C413A67E9E7E}"/>
              </a:ext>
            </a:extLst>
          </p:cNvPr>
          <p:cNvSpPr txBox="1"/>
          <p:nvPr/>
        </p:nvSpPr>
        <p:spPr>
          <a:xfrm>
            <a:off x="3127739" y="83384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2E508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CBB721-2D7A-4773-B4A1-AC75FC17A818}"/>
              </a:ext>
            </a:extLst>
          </p:cNvPr>
          <p:cNvSpPr txBox="1"/>
          <p:nvPr/>
        </p:nvSpPr>
        <p:spPr>
          <a:xfrm>
            <a:off x="7368421" y="249043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2E508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2DFD0D-121E-408B-A16A-1B0C0704957C}"/>
              </a:ext>
            </a:extLst>
          </p:cNvPr>
          <p:cNvSpPr txBox="1"/>
          <p:nvPr/>
        </p:nvSpPr>
        <p:spPr>
          <a:xfrm>
            <a:off x="2740864" y="833846"/>
            <a:ext cx="1902160" cy="768243"/>
          </a:xfrm>
          <a:prstGeom prst="rect">
            <a:avLst/>
          </a:prstGeom>
          <a:ln w="28575">
            <a:solidFill>
              <a:srgbClr val="2E50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</a:rPr>
              <a:t>Public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Awareness</a:t>
            </a:r>
            <a:endParaRPr lang="en-US" sz="2400" kern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F0617-7E7D-47EC-8BA7-D9B31EC7019D}"/>
              </a:ext>
            </a:extLst>
          </p:cNvPr>
          <p:cNvSpPr txBox="1"/>
          <p:nvPr/>
        </p:nvSpPr>
        <p:spPr>
          <a:xfrm>
            <a:off x="4920297" y="833846"/>
            <a:ext cx="1986823" cy="768243"/>
          </a:xfrm>
          <a:prstGeom prst="rect">
            <a:avLst/>
          </a:prstGeom>
          <a:ln w="28575">
            <a:solidFill>
              <a:srgbClr val="2E50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chemeClr val="tx1">
                    <a:lumMod val="75000"/>
                  </a:schemeClr>
                </a:solidFill>
              </a:rPr>
              <a:t>EU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Regulations</a:t>
            </a:r>
            <a:endParaRPr lang="en-US" sz="2400" kern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0E327-416B-4965-ACCF-19B65ED574F4}"/>
              </a:ext>
            </a:extLst>
          </p:cNvPr>
          <p:cNvSpPr txBox="1"/>
          <p:nvPr/>
        </p:nvSpPr>
        <p:spPr>
          <a:xfrm>
            <a:off x="7102527" y="833846"/>
            <a:ext cx="1902160" cy="768243"/>
          </a:xfrm>
          <a:prstGeom prst="rect">
            <a:avLst/>
          </a:prstGeom>
          <a:ln w="28575">
            <a:solidFill>
              <a:srgbClr val="2E508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>
                    <a:lumMod val="75000"/>
                  </a:schemeClr>
                </a:solidFill>
              </a:rPr>
              <a:t>Lifestyle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A218E2-E11B-44A6-9530-8790B07F4B9E}"/>
              </a:ext>
            </a:extLst>
          </p:cNvPr>
          <p:cNvCxnSpPr>
            <a:stCxn id="24" idx="2"/>
          </p:cNvCxnSpPr>
          <p:nvPr/>
        </p:nvCxnSpPr>
        <p:spPr>
          <a:xfrm>
            <a:off x="1512510" y="1602089"/>
            <a:ext cx="1056878" cy="1635087"/>
          </a:xfrm>
          <a:prstGeom prst="straightConnector1">
            <a:avLst/>
          </a:prstGeom>
          <a:ln w="38100">
            <a:solidFill>
              <a:srgbClr val="2E5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7847FF-7A82-4F62-86FB-D4A1000FBF56}"/>
              </a:ext>
            </a:extLst>
          </p:cNvPr>
          <p:cNvCxnSpPr>
            <a:stCxn id="19" idx="2"/>
          </p:cNvCxnSpPr>
          <p:nvPr/>
        </p:nvCxnSpPr>
        <p:spPr>
          <a:xfrm flipH="1">
            <a:off x="4231934" y="1602089"/>
            <a:ext cx="1681775" cy="2183980"/>
          </a:xfrm>
          <a:prstGeom prst="straightConnector1">
            <a:avLst/>
          </a:prstGeom>
          <a:ln w="38100">
            <a:solidFill>
              <a:srgbClr val="2E508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6361C7A-3F91-4AA6-B150-7146BFF3690A}"/>
              </a:ext>
            </a:extLst>
          </p:cNvPr>
          <p:cNvSpPr txBox="1"/>
          <p:nvPr/>
        </p:nvSpPr>
        <p:spPr>
          <a:xfrm>
            <a:off x="1942155" y="3937210"/>
            <a:ext cx="45719" cy="45719"/>
          </a:xfrm>
          <a:prstGeom prst="rect">
            <a:avLst/>
          </a:prstGeom>
        </p:spPr>
        <p:txBody>
          <a:bodyPr wrap="square" rtlCol="0">
            <a:normAutofit fontScale="25000" lnSpcReduction="20000"/>
          </a:bodyPr>
          <a:lstStyle/>
          <a:p>
            <a:pPr algn="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?</a:t>
            </a:r>
            <a:endParaRPr lang="en-B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E44FB-B19F-4FC3-AC93-04CC983232B2}"/>
              </a:ext>
            </a:extLst>
          </p:cNvPr>
          <p:cNvSpPr txBox="1"/>
          <p:nvPr/>
        </p:nvSpPr>
        <p:spPr>
          <a:xfrm>
            <a:off x="2550509" y="3013235"/>
            <a:ext cx="225229" cy="57395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BE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E31743-CD55-4221-AC90-7CE1097E0628}"/>
              </a:ext>
            </a:extLst>
          </p:cNvPr>
          <p:cNvSpPr txBox="1"/>
          <p:nvPr/>
        </p:nvSpPr>
        <p:spPr>
          <a:xfrm>
            <a:off x="3927147" y="3695950"/>
            <a:ext cx="225229" cy="573957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B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37" grpId="0"/>
      <p:bldP spid="39" grpId="0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10" y="63946"/>
            <a:ext cx="6320790" cy="66525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H2020-COASTAL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69" y="1202505"/>
            <a:ext cx="8502429" cy="27120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Understanding 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land-sea interactions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in a synthetic way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Improve land-sea 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synergy &amp; collaboration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Durable platform for land-sea </a:t>
            </a: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knowledge exchange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b="1" dirty="0">
                <a:solidFill>
                  <a:schemeClr val="tx1">
                    <a:lumMod val="75000"/>
                  </a:schemeClr>
                </a:solidFill>
              </a:rPr>
              <a:t>Multi-Actor Approach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2E5083"/>
              </a:buClr>
            </a:pPr>
            <a:endParaRPr lang="en-GB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33EA6E-CEDE-4933-838E-03924F768C85}"/>
              </a:ext>
            </a:extLst>
          </p:cNvPr>
          <p:cNvSpPr txBox="1">
            <a:spLocks/>
          </p:cNvSpPr>
          <p:nvPr/>
        </p:nvSpPr>
        <p:spPr>
          <a:xfrm>
            <a:off x="331469" y="4141251"/>
            <a:ext cx="8177742" cy="1715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May 2018 – April 2022;  5 MEUR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29 partners (business, administration, NGO, R&amp;D, ...) </a:t>
            </a:r>
          </a:p>
          <a:p>
            <a:pPr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</a:pP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6 case studies (Multi-Actor Labs)</a:t>
            </a:r>
            <a:endParaRPr lang="en-GB" sz="24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67759-F1B1-4891-AC9C-8BFAAC126B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10" y="63946"/>
            <a:ext cx="6320790" cy="66525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SIX MULTI-ACTOR LABS</a:t>
            </a:r>
            <a:endParaRPr lang="en-GB" sz="28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74" name="Gruppieren 111">
            <a:extLst>
              <a:ext uri="{FF2B5EF4-FFF2-40B4-BE49-F238E27FC236}">
                <a16:creationId xmlns:a16="http://schemas.microsoft.com/office/drawing/2014/main" id="{68F07C92-F9D2-47C9-8349-F158E6931CE5}"/>
              </a:ext>
            </a:extLst>
          </p:cNvPr>
          <p:cNvGrpSpPr>
            <a:grpSpLocks/>
          </p:cNvGrpSpPr>
          <p:nvPr/>
        </p:nvGrpSpPr>
        <p:grpSpPr bwMode="auto">
          <a:xfrm>
            <a:off x="1938516" y="763512"/>
            <a:ext cx="4690260" cy="5703695"/>
            <a:chOff x="4724094" y="1285398"/>
            <a:chExt cx="3884225" cy="5483571"/>
          </a:xfrm>
        </p:grpSpPr>
        <p:grpSp>
          <p:nvGrpSpPr>
            <p:cNvPr id="90" name="Group 362">
              <a:extLst>
                <a:ext uri="{FF2B5EF4-FFF2-40B4-BE49-F238E27FC236}">
                  <a16:creationId xmlns:a16="http://schemas.microsoft.com/office/drawing/2014/main" id="{CE590770-B626-47DC-8BED-A4213848E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094" y="1285398"/>
              <a:ext cx="3884225" cy="5483571"/>
              <a:chOff x="1639" y="1076"/>
              <a:chExt cx="1537" cy="2189"/>
            </a:xfrm>
            <a:solidFill>
              <a:schemeClr val="bg1">
                <a:lumMod val="85000"/>
              </a:schemeClr>
            </a:solidFill>
          </p:grpSpPr>
          <p:sp>
            <p:nvSpPr>
              <p:cNvPr id="92" name="Freeform 255">
                <a:extLst>
                  <a:ext uri="{FF2B5EF4-FFF2-40B4-BE49-F238E27FC236}">
                    <a16:creationId xmlns:a16="http://schemas.microsoft.com/office/drawing/2014/main" id="{ABDDB2A1-3EE5-4F90-B3B5-A0F8BE4A5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998"/>
                <a:ext cx="137" cy="243"/>
              </a:xfrm>
              <a:custGeom>
                <a:avLst/>
                <a:gdLst>
                  <a:gd name="T0" fmla="*/ 211 w 87"/>
                  <a:gd name="T1" fmla="*/ 388 h 152"/>
                  <a:gd name="T2" fmla="*/ 151 w 87"/>
                  <a:gd name="T3" fmla="*/ 368 h 152"/>
                  <a:gd name="T4" fmla="*/ 96 w 87"/>
                  <a:gd name="T5" fmla="*/ 372 h 152"/>
                  <a:gd name="T6" fmla="*/ 74 w 87"/>
                  <a:gd name="T7" fmla="*/ 371 h 152"/>
                  <a:gd name="T8" fmla="*/ 79 w 87"/>
                  <a:gd name="T9" fmla="*/ 385 h 152"/>
                  <a:gd name="T10" fmla="*/ 44 w 87"/>
                  <a:gd name="T11" fmla="*/ 388 h 152"/>
                  <a:gd name="T12" fmla="*/ 27 w 87"/>
                  <a:gd name="T13" fmla="*/ 345 h 152"/>
                  <a:gd name="T14" fmla="*/ 52 w 87"/>
                  <a:gd name="T15" fmla="*/ 341 h 152"/>
                  <a:gd name="T16" fmla="*/ 72 w 87"/>
                  <a:gd name="T17" fmla="*/ 302 h 152"/>
                  <a:gd name="T18" fmla="*/ 57 w 87"/>
                  <a:gd name="T19" fmla="*/ 283 h 152"/>
                  <a:gd name="T20" fmla="*/ 61 w 87"/>
                  <a:gd name="T21" fmla="*/ 264 h 152"/>
                  <a:gd name="T22" fmla="*/ 38 w 87"/>
                  <a:gd name="T23" fmla="*/ 277 h 152"/>
                  <a:gd name="T24" fmla="*/ 31 w 87"/>
                  <a:gd name="T25" fmla="*/ 307 h 152"/>
                  <a:gd name="T26" fmla="*/ 20 w 87"/>
                  <a:gd name="T27" fmla="*/ 321 h 152"/>
                  <a:gd name="T28" fmla="*/ 3 w 87"/>
                  <a:gd name="T29" fmla="*/ 307 h 152"/>
                  <a:gd name="T30" fmla="*/ 17 w 87"/>
                  <a:gd name="T31" fmla="*/ 270 h 152"/>
                  <a:gd name="T32" fmla="*/ 27 w 87"/>
                  <a:gd name="T33" fmla="*/ 264 h 152"/>
                  <a:gd name="T34" fmla="*/ 25 w 87"/>
                  <a:gd name="T35" fmla="*/ 253 h 152"/>
                  <a:gd name="T36" fmla="*/ 43 w 87"/>
                  <a:gd name="T37" fmla="*/ 238 h 152"/>
                  <a:gd name="T38" fmla="*/ 43 w 87"/>
                  <a:gd name="T39" fmla="*/ 214 h 152"/>
                  <a:gd name="T40" fmla="*/ 25 w 87"/>
                  <a:gd name="T41" fmla="*/ 222 h 152"/>
                  <a:gd name="T42" fmla="*/ 0 w 87"/>
                  <a:gd name="T43" fmla="*/ 200 h 152"/>
                  <a:gd name="T44" fmla="*/ 0 w 87"/>
                  <a:gd name="T45" fmla="*/ 187 h 152"/>
                  <a:gd name="T46" fmla="*/ 25 w 87"/>
                  <a:gd name="T47" fmla="*/ 169 h 152"/>
                  <a:gd name="T48" fmla="*/ 39 w 87"/>
                  <a:gd name="T49" fmla="*/ 158 h 152"/>
                  <a:gd name="T50" fmla="*/ 43 w 87"/>
                  <a:gd name="T51" fmla="*/ 144 h 152"/>
                  <a:gd name="T52" fmla="*/ 25 w 87"/>
                  <a:gd name="T53" fmla="*/ 131 h 152"/>
                  <a:gd name="T54" fmla="*/ 27 w 87"/>
                  <a:gd name="T55" fmla="*/ 82 h 152"/>
                  <a:gd name="T56" fmla="*/ 38 w 87"/>
                  <a:gd name="T57" fmla="*/ 80 h 152"/>
                  <a:gd name="T58" fmla="*/ 52 w 87"/>
                  <a:gd name="T59" fmla="*/ 77 h 152"/>
                  <a:gd name="T60" fmla="*/ 38 w 87"/>
                  <a:gd name="T61" fmla="*/ 61 h 152"/>
                  <a:gd name="T62" fmla="*/ 47 w 87"/>
                  <a:gd name="T63" fmla="*/ 0 h 152"/>
                  <a:gd name="T64" fmla="*/ 91 w 87"/>
                  <a:gd name="T65" fmla="*/ 5 h 152"/>
                  <a:gd name="T66" fmla="*/ 113 w 87"/>
                  <a:gd name="T67" fmla="*/ 21 h 152"/>
                  <a:gd name="T68" fmla="*/ 137 w 87"/>
                  <a:gd name="T69" fmla="*/ 13 h 152"/>
                  <a:gd name="T70" fmla="*/ 161 w 87"/>
                  <a:gd name="T71" fmla="*/ 13 h 152"/>
                  <a:gd name="T72" fmla="*/ 159 w 87"/>
                  <a:gd name="T73" fmla="*/ 46 h 152"/>
                  <a:gd name="T74" fmla="*/ 107 w 87"/>
                  <a:gd name="T75" fmla="*/ 90 h 152"/>
                  <a:gd name="T76" fmla="*/ 121 w 87"/>
                  <a:gd name="T77" fmla="*/ 107 h 152"/>
                  <a:gd name="T78" fmla="*/ 113 w 87"/>
                  <a:gd name="T79" fmla="*/ 120 h 152"/>
                  <a:gd name="T80" fmla="*/ 216 w 87"/>
                  <a:gd name="T81" fmla="*/ 128 h 152"/>
                  <a:gd name="T82" fmla="*/ 206 w 87"/>
                  <a:gd name="T83" fmla="*/ 189 h 152"/>
                  <a:gd name="T84" fmla="*/ 168 w 87"/>
                  <a:gd name="T85" fmla="*/ 230 h 152"/>
                  <a:gd name="T86" fmla="*/ 181 w 87"/>
                  <a:gd name="T87" fmla="*/ 243 h 152"/>
                  <a:gd name="T88" fmla="*/ 129 w 87"/>
                  <a:gd name="T89" fmla="*/ 278 h 152"/>
                  <a:gd name="T90" fmla="*/ 126 w 87"/>
                  <a:gd name="T91" fmla="*/ 289 h 152"/>
                  <a:gd name="T92" fmla="*/ 159 w 87"/>
                  <a:gd name="T93" fmla="*/ 270 h 152"/>
                  <a:gd name="T94" fmla="*/ 206 w 87"/>
                  <a:gd name="T95" fmla="*/ 277 h 152"/>
                  <a:gd name="T96" fmla="*/ 211 w 87"/>
                  <a:gd name="T97" fmla="*/ 388 h 1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7"/>
                  <a:gd name="T148" fmla="*/ 0 h 152"/>
                  <a:gd name="T149" fmla="*/ 87 w 87"/>
                  <a:gd name="T150" fmla="*/ 152 h 1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7" h="152">
                    <a:moveTo>
                      <a:pt x="85" y="152"/>
                    </a:moveTo>
                    <a:lnTo>
                      <a:pt x="61" y="144"/>
                    </a:lnTo>
                    <a:lnTo>
                      <a:pt x="39" y="146"/>
                    </a:lnTo>
                    <a:lnTo>
                      <a:pt x="30" y="145"/>
                    </a:lnTo>
                    <a:lnTo>
                      <a:pt x="32" y="151"/>
                    </a:lnTo>
                    <a:lnTo>
                      <a:pt x="18" y="152"/>
                    </a:lnTo>
                    <a:lnTo>
                      <a:pt x="11" y="135"/>
                    </a:lnTo>
                    <a:lnTo>
                      <a:pt x="21" y="133"/>
                    </a:lnTo>
                    <a:lnTo>
                      <a:pt x="29" y="118"/>
                    </a:lnTo>
                    <a:lnTo>
                      <a:pt x="23" y="111"/>
                    </a:lnTo>
                    <a:lnTo>
                      <a:pt x="25" y="103"/>
                    </a:lnTo>
                    <a:lnTo>
                      <a:pt x="15" y="108"/>
                    </a:lnTo>
                    <a:lnTo>
                      <a:pt x="13" y="120"/>
                    </a:lnTo>
                    <a:lnTo>
                      <a:pt x="8" y="126"/>
                    </a:lnTo>
                    <a:lnTo>
                      <a:pt x="1" y="120"/>
                    </a:lnTo>
                    <a:lnTo>
                      <a:pt x="7" y="106"/>
                    </a:lnTo>
                    <a:lnTo>
                      <a:pt x="11" y="103"/>
                    </a:lnTo>
                    <a:lnTo>
                      <a:pt x="10" y="99"/>
                    </a:lnTo>
                    <a:lnTo>
                      <a:pt x="17" y="93"/>
                    </a:lnTo>
                    <a:lnTo>
                      <a:pt x="17" y="84"/>
                    </a:lnTo>
                    <a:lnTo>
                      <a:pt x="10" y="87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10" y="66"/>
                    </a:lnTo>
                    <a:lnTo>
                      <a:pt x="16" y="62"/>
                    </a:lnTo>
                    <a:lnTo>
                      <a:pt x="17" y="56"/>
                    </a:lnTo>
                    <a:lnTo>
                      <a:pt x="10" y="51"/>
                    </a:lnTo>
                    <a:lnTo>
                      <a:pt x="11" y="32"/>
                    </a:lnTo>
                    <a:lnTo>
                      <a:pt x="15" y="31"/>
                    </a:lnTo>
                    <a:lnTo>
                      <a:pt x="21" y="30"/>
                    </a:lnTo>
                    <a:lnTo>
                      <a:pt x="15" y="24"/>
                    </a:lnTo>
                    <a:lnTo>
                      <a:pt x="19" y="0"/>
                    </a:lnTo>
                    <a:lnTo>
                      <a:pt x="37" y="2"/>
                    </a:lnTo>
                    <a:lnTo>
                      <a:pt x="46" y="8"/>
                    </a:lnTo>
                    <a:lnTo>
                      <a:pt x="55" y="5"/>
                    </a:lnTo>
                    <a:lnTo>
                      <a:pt x="65" y="5"/>
                    </a:lnTo>
                    <a:lnTo>
                      <a:pt x="64" y="18"/>
                    </a:lnTo>
                    <a:lnTo>
                      <a:pt x="43" y="35"/>
                    </a:lnTo>
                    <a:lnTo>
                      <a:pt x="49" y="42"/>
                    </a:lnTo>
                    <a:lnTo>
                      <a:pt x="46" y="47"/>
                    </a:lnTo>
                    <a:lnTo>
                      <a:pt x="87" y="50"/>
                    </a:lnTo>
                    <a:lnTo>
                      <a:pt x="83" y="74"/>
                    </a:lnTo>
                    <a:lnTo>
                      <a:pt x="68" y="90"/>
                    </a:lnTo>
                    <a:lnTo>
                      <a:pt x="73" y="95"/>
                    </a:lnTo>
                    <a:lnTo>
                      <a:pt x="52" y="109"/>
                    </a:lnTo>
                    <a:lnTo>
                      <a:pt x="51" y="113"/>
                    </a:lnTo>
                    <a:lnTo>
                      <a:pt x="64" y="106"/>
                    </a:lnTo>
                    <a:lnTo>
                      <a:pt x="83" y="108"/>
                    </a:lnTo>
                    <a:lnTo>
                      <a:pt x="85" y="15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265">
                <a:extLst>
                  <a:ext uri="{FF2B5EF4-FFF2-40B4-BE49-F238E27FC236}">
                    <a16:creationId xmlns:a16="http://schemas.microsoft.com/office/drawing/2014/main" id="{DD4751C9-9FAA-47F4-AD1E-BFD841C0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204"/>
                <a:ext cx="93" cy="87"/>
              </a:xfrm>
              <a:custGeom>
                <a:avLst/>
                <a:gdLst>
                  <a:gd name="T0" fmla="*/ 0 w 58"/>
                  <a:gd name="T1" fmla="*/ 140 h 54"/>
                  <a:gd name="T2" fmla="*/ 115 w 58"/>
                  <a:gd name="T3" fmla="*/ 114 h 54"/>
                  <a:gd name="T4" fmla="*/ 146 w 58"/>
                  <a:gd name="T5" fmla="*/ 90 h 54"/>
                  <a:gd name="T6" fmla="*/ 149 w 58"/>
                  <a:gd name="T7" fmla="*/ 68 h 54"/>
                  <a:gd name="T8" fmla="*/ 133 w 58"/>
                  <a:gd name="T9" fmla="*/ 60 h 54"/>
                  <a:gd name="T10" fmla="*/ 131 w 58"/>
                  <a:gd name="T11" fmla="*/ 52 h 54"/>
                  <a:gd name="T12" fmla="*/ 131 w 58"/>
                  <a:gd name="T13" fmla="*/ 24 h 54"/>
                  <a:gd name="T14" fmla="*/ 115 w 58"/>
                  <a:gd name="T15" fmla="*/ 21 h 54"/>
                  <a:gd name="T16" fmla="*/ 111 w 58"/>
                  <a:gd name="T17" fmla="*/ 10 h 54"/>
                  <a:gd name="T18" fmla="*/ 61 w 58"/>
                  <a:gd name="T19" fmla="*/ 0 h 54"/>
                  <a:gd name="T20" fmla="*/ 3 w 58"/>
                  <a:gd name="T21" fmla="*/ 63 h 54"/>
                  <a:gd name="T22" fmla="*/ 0 w 58"/>
                  <a:gd name="T23" fmla="*/ 140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54"/>
                  <a:gd name="T38" fmla="*/ 58 w 58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54">
                    <a:moveTo>
                      <a:pt x="0" y="54"/>
                    </a:moveTo>
                    <a:lnTo>
                      <a:pt x="45" y="44"/>
                    </a:lnTo>
                    <a:lnTo>
                      <a:pt x="57" y="35"/>
                    </a:lnTo>
                    <a:lnTo>
                      <a:pt x="58" y="26"/>
                    </a:lnTo>
                    <a:lnTo>
                      <a:pt x="52" y="23"/>
                    </a:lnTo>
                    <a:lnTo>
                      <a:pt x="51" y="20"/>
                    </a:lnTo>
                    <a:lnTo>
                      <a:pt x="51" y="9"/>
                    </a:lnTo>
                    <a:lnTo>
                      <a:pt x="45" y="8"/>
                    </a:lnTo>
                    <a:lnTo>
                      <a:pt x="43" y="4"/>
                    </a:lnTo>
                    <a:lnTo>
                      <a:pt x="24" y="0"/>
                    </a:lnTo>
                    <a:lnTo>
                      <a:pt x="1" y="2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266">
                <a:extLst>
                  <a:ext uri="{FF2B5EF4-FFF2-40B4-BE49-F238E27FC236}">
                    <a16:creationId xmlns:a16="http://schemas.microsoft.com/office/drawing/2014/main" id="{490CCBD3-A0A3-42F0-9465-5184D4B0A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2325"/>
                <a:ext cx="121" cy="97"/>
              </a:xfrm>
              <a:custGeom>
                <a:avLst/>
                <a:gdLst>
                  <a:gd name="T0" fmla="*/ 192 w 75"/>
                  <a:gd name="T1" fmla="*/ 129 h 61"/>
                  <a:gd name="T2" fmla="*/ 195 w 75"/>
                  <a:gd name="T3" fmla="*/ 0 h 61"/>
                  <a:gd name="T4" fmla="*/ 144 w 75"/>
                  <a:gd name="T5" fmla="*/ 8 h 61"/>
                  <a:gd name="T6" fmla="*/ 97 w 75"/>
                  <a:gd name="T7" fmla="*/ 0 h 61"/>
                  <a:gd name="T8" fmla="*/ 56 w 75"/>
                  <a:gd name="T9" fmla="*/ 5 h 61"/>
                  <a:gd name="T10" fmla="*/ 52 w 75"/>
                  <a:gd name="T11" fmla="*/ 35 h 61"/>
                  <a:gd name="T12" fmla="*/ 63 w 75"/>
                  <a:gd name="T13" fmla="*/ 35 h 61"/>
                  <a:gd name="T14" fmla="*/ 89 w 75"/>
                  <a:gd name="T15" fmla="*/ 17 h 61"/>
                  <a:gd name="T16" fmla="*/ 97 w 75"/>
                  <a:gd name="T17" fmla="*/ 25 h 61"/>
                  <a:gd name="T18" fmla="*/ 89 w 75"/>
                  <a:gd name="T19" fmla="*/ 56 h 61"/>
                  <a:gd name="T20" fmla="*/ 76 w 75"/>
                  <a:gd name="T21" fmla="*/ 65 h 61"/>
                  <a:gd name="T22" fmla="*/ 76 w 75"/>
                  <a:gd name="T23" fmla="*/ 81 h 61"/>
                  <a:gd name="T24" fmla="*/ 84 w 75"/>
                  <a:gd name="T25" fmla="*/ 95 h 61"/>
                  <a:gd name="T26" fmla="*/ 56 w 75"/>
                  <a:gd name="T27" fmla="*/ 108 h 61"/>
                  <a:gd name="T28" fmla="*/ 26 w 75"/>
                  <a:gd name="T29" fmla="*/ 103 h 61"/>
                  <a:gd name="T30" fmla="*/ 0 w 75"/>
                  <a:gd name="T31" fmla="*/ 127 h 61"/>
                  <a:gd name="T32" fmla="*/ 34 w 75"/>
                  <a:gd name="T33" fmla="*/ 145 h 61"/>
                  <a:gd name="T34" fmla="*/ 81 w 75"/>
                  <a:gd name="T35" fmla="*/ 145 h 61"/>
                  <a:gd name="T36" fmla="*/ 89 w 75"/>
                  <a:gd name="T37" fmla="*/ 146 h 61"/>
                  <a:gd name="T38" fmla="*/ 118 w 75"/>
                  <a:gd name="T39" fmla="*/ 154 h 61"/>
                  <a:gd name="T40" fmla="*/ 118 w 75"/>
                  <a:gd name="T41" fmla="*/ 146 h 61"/>
                  <a:gd name="T42" fmla="*/ 192 w 75"/>
                  <a:gd name="T43" fmla="*/ 129 h 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5"/>
                  <a:gd name="T67" fmla="*/ 0 h 61"/>
                  <a:gd name="T68" fmla="*/ 75 w 75"/>
                  <a:gd name="T69" fmla="*/ 61 h 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5" h="61">
                    <a:moveTo>
                      <a:pt x="74" y="51"/>
                    </a:moveTo>
                    <a:lnTo>
                      <a:pt x="75" y="0"/>
                    </a:lnTo>
                    <a:lnTo>
                      <a:pt x="55" y="3"/>
                    </a:lnTo>
                    <a:lnTo>
                      <a:pt x="37" y="0"/>
                    </a:lnTo>
                    <a:lnTo>
                      <a:pt x="22" y="2"/>
                    </a:lnTo>
                    <a:lnTo>
                      <a:pt x="20" y="14"/>
                    </a:lnTo>
                    <a:lnTo>
                      <a:pt x="24" y="14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4" y="22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32" y="38"/>
                    </a:lnTo>
                    <a:lnTo>
                      <a:pt x="22" y="43"/>
                    </a:lnTo>
                    <a:lnTo>
                      <a:pt x="10" y="41"/>
                    </a:lnTo>
                    <a:lnTo>
                      <a:pt x="0" y="50"/>
                    </a:lnTo>
                    <a:lnTo>
                      <a:pt x="13" y="57"/>
                    </a:lnTo>
                    <a:lnTo>
                      <a:pt x="31" y="57"/>
                    </a:lnTo>
                    <a:lnTo>
                      <a:pt x="34" y="58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74" y="5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67">
                <a:extLst>
                  <a:ext uri="{FF2B5EF4-FFF2-40B4-BE49-F238E27FC236}">
                    <a16:creationId xmlns:a16="http://schemas.microsoft.com/office/drawing/2014/main" id="{8BEE1FB9-2F54-45FA-9CFB-BE725732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2841"/>
                <a:ext cx="146" cy="259"/>
              </a:xfrm>
              <a:custGeom>
                <a:avLst/>
                <a:gdLst>
                  <a:gd name="T0" fmla="*/ 59 w 91"/>
                  <a:gd name="T1" fmla="*/ 76 h 161"/>
                  <a:gd name="T2" fmla="*/ 47 w 91"/>
                  <a:gd name="T3" fmla="*/ 98 h 161"/>
                  <a:gd name="T4" fmla="*/ 56 w 91"/>
                  <a:gd name="T5" fmla="*/ 116 h 161"/>
                  <a:gd name="T6" fmla="*/ 59 w 91"/>
                  <a:gd name="T7" fmla="*/ 174 h 161"/>
                  <a:gd name="T8" fmla="*/ 48 w 91"/>
                  <a:gd name="T9" fmla="*/ 182 h 161"/>
                  <a:gd name="T10" fmla="*/ 42 w 91"/>
                  <a:gd name="T11" fmla="*/ 228 h 161"/>
                  <a:gd name="T12" fmla="*/ 21 w 91"/>
                  <a:gd name="T13" fmla="*/ 238 h 161"/>
                  <a:gd name="T14" fmla="*/ 18 w 91"/>
                  <a:gd name="T15" fmla="*/ 251 h 161"/>
                  <a:gd name="T16" fmla="*/ 10 w 91"/>
                  <a:gd name="T17" fmla="*/ 254 h 161"/>
                  <a:gd name="T18" fmla="*/ 0 w 91"/>
                  <a:gd name="T19" fmla="*/ 298 h 161"/>
                  <a:gd name="T20" fmla="*/ 21 w 91"/>
                  <a:gd name="T21" fmla="*/ 301 h 161"/>
                  <a:gd name="T22" fmla="*/ 21 w 91"/>
                  <a:gd name="T23" fmla="*/ 320 h 161"/>
                  <a:gd name="T24" fmla="*/ 42 w 91"/>
                  <a:gd name="T25" fmla="*/ 320 h 161"/>
                  <a:gd name="T26" fmla="*/ 39 w 91"/>
                  <a:gd name="T27" fmla="*/ 341 h 161"/>
                  <a:gd name="T28" fmla="*/ 18 w 91"/>
                  <a:gd name="T29" fmla="*/ 404 h 161"/>
                  <a:gd name="T30" fmla="*/ 29 w 91"/>
                  <a:gd name="T31" fmla="*/ 417 h 161"/>
                  <a:gd name="T32" fmla="*/ 75 w 91"/>
                  <a:gd name="T33" fmla="*/ 417 h 161"/>
                  <a:gd name="T34" fmla="*/ 116 w 91"/>
                  <a:gd name="T35" fmla="*/ 413 h 161"/>
                  <a:gd name="T36" fmla="*/ 204 w 91"/>
                  <a:gd name="T37" fmla="*/ 335 h 161"/>
                  <a:gd name="T38" fmla="*/ 234 w 91"/>
                  <a:gd name="T39" fmla="*/ 47 h 161"/>
                  <a:gd name="T40" fmla="*/ 98 w 91"/>
                  <a:gd name="T41" fmla="*/ 0 h 161"/>
                  <a:gd name="T42" fmla="*/ 59 w 91"/>
                  <a:gd name="T43" fmla="*/ 51 h 161"/>
                  <a:gd name="T44" fmla="*/ 59 w 91"/>
                  <a:gd name="T45" fmla="*/ 76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1"/>
                  <a:gd name="T70" fmla="*/ 0 h 161"/>
                  <a:gd name="T71" fmla="*/ 91 w 91"/>
                  <a:gd name="T72" fmla="*/ 161 h 1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1" h="161">
                    <a:moveTo>
                      <a:pt x="23" y="29"/>
                    </a:moveTo>
                    <a:lnTo>
                      <a:pt x="18" y="38"/>
                    </a:lnTo>
                    <a:lnTo>
                      <a:pt x="22" y="45"/>
                    </a:lnTo>
                    <a:lnTo>
                      <a:pt x="23" y="67"/>
                    </a:lnTo>
                    <a:lnTo>
                      <a:pt x="19" y="70"/>
                    </a:lnTo>
                    <a:lnTo>
                      <a:pt x="16" y="88"/>
                    </a:lnTo>
                    <a:lnTo>
                      <a:pt x="8" y="92"/>
                    </a:lnTo>
                    <a:lnTo>
                      <a:pt x="7" y="97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8" y="116"/>
                    </a:lnTo>
                    <a:lnTo>
                      <a:pt x="8" y="124"/>
                    </a:lnTo>
                    <a:lnTo>
                      <a:pt x="16" y="124"/>
                    </a:lnTo>
                    <a:lnTo>
                      <a:pt x="15" y="132"/>
                    </a:lnTo>
                    <a:lnTo>
                      <a:pt x="7" y="156"/>
                    </a:lnTo>
                    <a:lnTo>
                      <a:pt x="11" y="161"/>
                    </a:lnTo>
                    <a:lnTo>
                      <a:pt x="29" y="161"/>
                    </a:lnTo>
                    <a:lnTo>
                      <a:pt x="45" y="160"/>
                    </a:lnTo>
                    <a:lnTo>
                      <a:pt x="79" y="129"/>
                    </a:lnTo>
                    <a:lnTo>
                      <a:pt x="91" y="18"/>
                    </a:lnTo>
                    <a:lnTo>
                      <a:pt x="38" y="0"/>
                    </a:lnTo>
                    <a:lnTo>
                      <a:pt x="23" y="20"/>
                    </a:lnTo>
                    <a:lnTo>
                      <a:pt x="23" y="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268">
                <a:extLst>
                  <a:ext uri="{FF2B5EF4-FFF2-40B4-BE49-F238E27FC236}">
                    <a16:creationId xmlns:a16="http://schemas.microsoft.com/office/drawing/2014/main" id="{1B20629C-5C36-4C8A-86F8-72B99A14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2493"/>
                <a:ext cx="76" cy="75"/>
              </a:xfrm>
              <a:prstGeom prst="rect">
                <a:avLst/>
              </a:prstGeom>
              <a:grpFill/>
              <a:ln w="12700" cap="rnd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endParaRPr lang="de-DE" altLang="de-DE" sz="1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269">
                <a:extLst>
                  <a:ext uri="{FF2B5EF4-FFF2-40B4-BE49-F238E27FC236}">
                    <a16:creationId xmlns:a16="http://schemas.microsoft.com/office/drawing/2014/main" id="{F2EC669F-9DEF-4650-A219-26C2A4305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339"/>
                <a:ext cx="161" cy="143"/>
              </a:xfrm>
              <a:custGeom>
                <a:avLst/>
                <a:gdLst>
                  <a:gd name="T0" fmla="*/ 172 w 101"/>
                  <a:gd name="T1" fmla="*/ 230 h 89"/>
                  <a:gd name="T2" fmla="*/ 241 w 101"/>
                  <a:gd name="T3" fmla="*/ 194 h 89"/>
                  <a:gd name="T4" fmla="*/ 257 w 101"/>
                  <a:gd name="T5" fmla="*/ 16 h 89"/>
                  <a:gd name="T6" fmla="*/ 210 w 101"/>
                  <a:gd name="T7" fmla="*/ 8 h 89"/>
                  <a:gd name="T8" fmla="*/ 179 w 101"/>
                  <a:gd name="T9" fmla="*/ 10 h 89"/>
                  <a:gd name="T10" fmla="*/ 145 w 101"/>
                  <a:gd name="T11" fmla="*/ 0 h 89"/>
                  <a:gd name="T12" fmla="*/ 124 w 101"/>
                  <a:gd name="T13" fmla="*/ 10 h 89"/>
                  <a:gd name="T14" fmla="*/ 120 w 101"/>
                  <a:gd name="T15" fmla="*/ 59 h 89"/>
                  <a:gd name="T16" fmla="*/ 129 w 101"/>
                  <a:gd name="T17" fmla="*/ 76 h 89"/>
                  <a:gd name="T18" fmla="*/ 116 w 101"/>
                  <a:gd name="T19" fmla="*/ 88 h 89"/>
                  <a:gd name="T20" fmla="*/ 104 w 101"/>
                  <a:gd name="T21" fmla="*/ 88 h 89"/>
                  <a:gd name="T22" fmla="*/ 97 w 101"/>
                  <a:gd name="T23" fmla="*/ 69 h 89"/>
                  <a:gd name="T24" fmla="*/ 104 w 101"/>
                  <a:gd name="T25" fmla="*/ 31 h 89"/>
                  <a:gd name="T26" fmla="*/ 73 w 101"/>
                  <a:gd name="T27" fmla="*/ 16 h 89"/>
                  <a:gd name="T28" fmla="*/ 61 w 101"/>
                  <a:gd name="T29" fmla="*/ 34 h 89"/>
                  <a:gd name="T30" fmla="*/ 65 w 101"/>
                  <a:gd name="T31" fmla="*/ 67 h 89"/>
                  <a:gd name="T32" fmla="*/ 41 w 101"/>
                  <a:gd name="T33" fmla="*/ 90 h 89"/>
                  <a:gd name="T34" fmla="*/ 38 w 101"/>
                  <a:gd name="T35" fmla="*/ 114 h 89"/>
                  <a:gd name="T36" fmla="*/ 29 w 101"/>
                  <a:gd name="T37" fmla="*/ 129 h 89"/>
                  <a:gd name="T38" fmla="*/ 0 w 101"/>
                  <a:gd name="T39" fmla="*/ 154 h 89"/>
                  <a:gd name="T40" fmla="*/ 43 w 101"/>
                  <a:gd name="T41" fmla="*/ 199 h 89"/>
                  <a:gd name="T42" fmla="*/ 172 w 101"/>
                  <a:gd name="T43" fmla="*/ 230 h 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89"/>
                  <a:gd name="T68" fmla="*/ 101 w 101"/>
                  <a:gd name="T69" fmla="*/ 89 h 8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89">
                    <a:moveTo>
                      <a:pt x="68" y="89"/>
                    </a:moveTo>
                    <a:lnTo>
                      <a:pt x="95" y="75"/>
                    </a:lnTo>
                    <a:lnTo>
                      <a:pt x="101" y="6"/>
                    </a:lnTo>
                    <a:lnTo>
                      <a:pt x="83" y="3"/>
                    </a:lnTo>
                    <a:lnTo>
                      <a:pt x="70" y="4"/>
                    </a:lnTo>
                    <a:lnTo>
                      <a:pt x="57" y="0"/>
                    </a:lnTo>
                    <a:lnTo>
                      <a:pt x="49" y="4"/>
                    </a:lnTo>
                    <a:lnTo>
                      <a:pt x="47" y="23"/>
                    </a:lnTo>
                    <a:lnTo>
                      <a:pt x="51" y="29"/>
                    </a:lnTo>
                    <a:lnTo>
                      <a:pt x="46" y="34"/>
                    </a:lnTo>
                    <a:lnTo>
                      <a:pt x="41" y="34"/>
                    </a:lnTo>
                    <a:lnTo>
                      <a:pt x="38" y="27"/>
                    </a:lnTo>
                    <a:lnTo>
                      <a:pt x="41" y="12"/>
                    </a:lnTo>
                    <a:lnTo>
                      <a:pt x="29" y="6"/>
                    </a:lnTo>
                    <a:lnTo>
                      <a:pt x="24" y="13"/>
                    </a:lnTo>
                    <a:lnTo>
                      <a:pt x="26" y="26"/>
                    </a:lnTo>
                    <a:lnTo>
                      <a:pt x="16" y="35"/>
                    </a:lnTo>
                    <a:lnTo>
                      <a:pt x="15" y="44"/>
                    </a:lnTo>
                    <a:lnTo>
                      <a:pt x="11" y="50"/>
                    </a:lnTo>
                    <a:lnTo>
                      <a:pt x="0" y="60"/>
                    </a:lnTo>
                    <a:lnTo>
                      <a:pt x="17" y="77"/>
                    </a:lnTo>
                    <a:lnTo>
                      <a:pt x="68" y="8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270">
                <a:extLst>
                  <a:ext uri="{FF2B5EF4-FFF2-40B4-BE49-F238E27FC236}">
                    <a16:creationId xmlns:a16="http://schemas.microsoft.com/office/drawing/2014/main" id="{97B157AC-C583-455A-AAB3-968CA0B8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" y="2626"/>
                <a:ext cx="183" cy="112"/>
              </a:xfrm>
              <a:prstGeom prst="rect">
                <a:avLst/>
              </a:prstGeom>
              <a:grpFill/>
              <a:ln w="12700" cap="rnd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endParaRPr lang="de-DE" altLang="de-DE" sz="1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271">
                <a:extLst>
                  <a:ext uri="{FF2B5EF4-FFF2-40B4-BE49-F238E27FC236}">
                    <a16:creationId xmlns:a16="http://schemas.microsoft.com/office/drawing/2014/main" id="{7C67A919-399D-4FDC-A68B-840B441E7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2684"/>
                <a:ext cx="405" cy="432"/>
              </a:xfrm>
              <a:custGeom>
                <a:avLst/>
                <a:gdLst>
                  <a:gd name="T0" fmla="*/ 72 w 253"/>
                  <a:gd name="T1" fmla="*/ 227 h 270"/>
                  <a:gd name="T2" fmla="*/ 107 w 253"/>
                  <a:gd name="T3" fmla="*/ 214 h 270"/>
                  <a:gd name="T4" fmla="*/ 197 w 253"/>
                  <a:gd name="T5" fmla="*/ 226 h 270"/>
                  <a:gd name="T6" fmla="*/ 240 w 253"/>
                  <a:gd name="T7" fmla="*/ 248 h 270"/>
                  <a:gd name="T8" fmla="*/ 304 w 253"/>
                  <a:gd name="T9" fmla="*/ 342 h 270"/>
                  <a:gd name="T10" fmla="*/ 363 w 253"/>
                  <a:gd name="T11" fmla="*/ 413 h 270"/>
                  <a:gd name="T12" fmla="*/ 389 w 253"/>
                  <a:gd name="T13" fmla="*/ 440 h 270"/>
                  <a:gd name="T14" fmla="*/ 443 w 253"/>
                  <a:gd name="T15" fmla="*/ 482 h 270"/>
                  <a:gd name="T16" fmla="*/ 451 w 253"/>
                  <a:gd name="T17" fmla="*/ 533 h 270"/>
                  <a:gd name="T18" fmla="*/ 511 w 253"/>
                  <a:gd name="T19" fmla="*/ 560 h 270"/>
                  <a:gd name="T20" fmla="*/ 495 w 253"/>
                  <a:gd name="T21" fmla="*/ 643 h 270"/>
                  <a:gd name="T22" fmla="*/ 495 w 253"/>
                  <a:gd name="T23" fmla="*/ 691 h 270"/>
                  <a:gd name="T24" fmla="*/ 575 w 253"/>
                  <a:gd name="T25" fmla="*/ 619 h 270"/>
                  <a:gd name="T26" fmla="*/ 543 w 253"/>
                  <a:gd name="T27" fmla="*/ 576 h 270"/>
                  <a:gd name="T28" fmla="*/ 571 w 253"/>
                  <a:gd name="T29" fmla="*/ 517 h 270"/>
                  <a:gd name="T30" fmla="*/ 594 w 253"/>
                  <a:gd name="T31" fmla="*/ 541 h 270"/>
                  <a:gd name="T32" fmla="*/ 636 w 253"/>
                  <a:gd name="T33" fmla="*/ 568 h 270"/>
                  <a:gd name="T34" fmla="*/ 644 w 253"/>
                  <a:gd name="T35" fmla="*/ 509 h 270"/>
                  <a:gd name="T36" fmla="*/ 567 w 253"/>
                  <a:gd name="T37" fmla="*/ 470 h 270"/>
                  <a:gd name="T38" fmla="*/ 528 w 253"/>
                  <a:gd name="T39" fmla="*/ 418 h 270"/>
                  <a:gd name="T40" fmla="*/ 541 w 253"/>
                  <a:gd name="T41" fmla="*/ 410 h 270"/>
                  <a:gd name="T42" fmla="*/ 503 w 253"/>
                  <a:gd name="T43" fmla="*/ 381 h 270"/>
                  <a:gd name="T44" fmla="*/ 451 w 253"/>
                  <a:gd name="T45" fmla="*/ 350 h 270"/>
                  <a:gd name="T46" fmla="*/ 434 w 253"/>
                  <a:gd name="T47" fmla="*/ 286 h 270"/>
                  <a:gd name="T48" fmla="*/ 357 w 253"/>
                  <a:gd name="T49" fmla="*/ 214 h 270"/>
                  <a:gd name="T50" fmla="*/ 367 w 253"/>
                  <a:gd name="T51" fmla="*/ 131 h 270"/>
                  <a:gd name="T52" fmla="*/ 431 w 253"/>
                  <a:gd name="T53" fmla="*/ 110 h 270"/>
                  <a:gd name="T54" fmla="*/ 410 w 253"/>
                  <a:gd name="T55" fmla="*/ 0 h 270"/>
                  <a:gd name="T56" fmla="*/ 259 w 253"/>
                  <a:gd name="T57" fmla="*/ 34 h 270"/>
                  <a:gd name="T58" fmla="*/ 248 w 253"/>
                  <a:gd name="T59" fmla="*/ 56 h 270"/>
                  <a:gd name="T60" fmla="*/ 218 w 253"/>
                  <a:gd name="T61" fmla="*/ 42 h 270"/>
                  <a:gd name="T62" fmla="*/ 197 w 253"/>
                  <a:gd name="T63" fmla="*/ 61 h 270"/>
                  <a:gd name="T64" fmla="*/ 149 w 253"/>
                  <a:gd name="T65" fmla="*/ 38 h 270"/>
                  <a:gd name="T66" fmla="*/ 128 w 253"/>
                  <a:gd name="T67" fmla="*/ 56 h 270"/>
                  <a:gd name="T68" fmla="*/ 0 w 253"/>
                  <a:gd name="T69" fmla="*/ 133 h 2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3"/>
                  <a:gd name="T106" fmla="*/ 0 h 270"/>
                  <a:gd name="T107" fmla="*/ 253 w 253"/>
                  <a:gd name="T108" fmla="*/ 270 h 2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3" h="270">
                    <a:moveTo>
                      <a:pt x="0" y="52"/>
                    </a:moveTo>
                    <a:lnTo>
                      <a:pt x="28" y="89"/>
                    </a:lnTo>
                    <a:lnTo>
                      <a:pt x="43" y="90"/>
                    </a:lnTo>
                    <a:lnTo>
                      <a:pt x="42" y="84"/>
                    </a:lnTo>
                    <a:lnTo>
                      <a:pt x="64" y="76"/>
                    </a:lnTo>
                    <a:lnTo>
                      <a:pt x="77" y="88"/>
                    </a:lnTo>
                    <a:lnTo>
                      <a:pt x="85" y="85"/>
                    </a:lnTo>
                    <a:lnTo>
                      <a:pt x="94" y="97"/>
                    </a:lnTo>
                    <a:lnTo>
                      <a:pt x="97" y="128"/>
                    </a:lnTo>
                    <a:lnTo>
                      <a:pt x="119" y="134"/>
                    </a:lnTo>
                    <a:lnTo>
                      <a:pt x="125" y="153"/>
                    </a:lnTo>
                    <a:lnTo>
                      <a:pt x="142" y="161"/>
                    </a:lnTo>
                    <a:lnTo>
                      <a:pt x="140" y="172"/>
                    </a:lnTo>
                    <a:lnTo>
                      <a:pt x="152" y="172"/>
                    </a:lnTo>
                    <a:lnTo>
                      <a:pt x="160" y="188"/>
                    </a:lnTo>
                    <a:lnTo>
                      <a:pt x="173" y="188"/>
                    </a:lnTo>
                    <a:lnTo>
                      <a:pt x="172" y="194"/>
                    </a:lnTo>
                    <a:lnTo>
                      <a:pt x="176" y="208"/>
                    </a:lnTo>
                    <a:lnTo>
                      <a:pt x="190" y="209"/>
                    </a:lnTo>
                    <a:lnTo>
                      <a:pt x="199" y="219"/>
                    </a:lnTo>
                    <a:lnTo>
                      <a:pt x="204" y="233"/>
                    </a:lnTo>
                    <a:lnTo>
                      <a:pt x="193" y="251"/>
                    </a:lnTo>
                    <a:lnTo>
                      <a:pt x="190" y="263"/>
                    </a:lnTo>
                    <a:lnTo>
                      <a:pt x="193" y="270"/>
                    </a:lnTo>
                    <a:lnTo>
                      <a:pt x="207" y="261"/>
                    </a:lnTo>
                    <a:lnTo>
                      <a:pt x="224" y="242"/>
                    </a:lnTo>
                    <a:lnTo>
                      <a:pt x="218" y="230"/>
                    </a:lnTo>
                    <a:lnTo>
                      <a:pt x="212" y="225"/>
                    </a:lnTo>
                    <a:lnTo>
                      <a:pt x="213" y="213"/>
                    </a:lnTo>
                    <a:lnTo>
                      <a:pt x="223" y="202"/>
                    </a:lnTo>
                    <a:lnTo>
                      <a:pt x="233" y="207"/>
                    </a:lnTo>
                    <a:lnTo>
                      <a:pt x="232" y="211"/>
                    </a:lnTo>
                    <a:lnTo>
                      <a:pt x="242" y="211"/>
                    </a:lnTo>
                    <a:lnTo>
                      <a:pt x="248" y="222"/>
                    </a:lnTo>
                    <a:lnTo>
                      <a:pt x="253" y="217"/>
                    </a:lnTo>
                    <a:lnTo>
                      <a:pt x="251" y="199"/>
                    </a:lnTo>
                    <a:lnTo>
                      <a:pt x="231" y="185"/>
                    </a:lnTo>
                    <a:lnTo>
                      <a:pt x="221" y="184"/>
                    </a:lnTo>
                    <a:lnTo>
                      <a:pt x="221" y="171"/>
                    </a:lnTo>
                    <a:lnTo>
                      <a:pt x="206" y="163"/>
                    </a:lnTo>
                    <a:lnTo>
                      <a:pt x="206" y="160"/>
                    </a:lnTo>
                    <a:lnTo>
                      <a:pt x="211" y="160"/>
                    </a:lnTo>
                    <a:lnTo>
                      <a:pt x="211" y="157"/>
                    </a:lnTo>
                    <a:lnTo>
                      <a:pt x="196" y="149"/>
                    </a:lnTo>
                    <a:lnTo>
                      <a:pt x="181" y="148"/>
                    </a:lnTo>
                    <a:lnTo>
                      <a:pt x="176" y="137"/>
                    </a:lnTo>
                    <a:lnTo>
                      <a:pt x="165" y="128"/>
                    </a:lnTo>
                    <a:lnTo>
                      <a:pt x="169" y="112"/>
                    </a:lnTo>
                    <a:lnTo>
                      <a:pt x="143" y="97"/>
                    </a:lnTo>
                    <a:lnTo>
                      <a:pt x="139" y="84"/>
                    </a:lnTo>
                    <a:lnTo>
                      <a:pt x="139" y="59"/>
                    </a:lnTo>
                    <a:lnTo>
                      <a:pt x="143" y="51"/>
                    </a:lnTo>
                    <a:lnTo>
                      <a:pt x="160" y="41"/>
                    </a:lnTo>
                    <a:lnTo>
                      <a:pt x="168" y="43"/>
                    </a:lnTo>
                    <a:lnTo>
                      <a:pt x="177" y="26"/>
                    </a:lnTo>
                    <a:lnTo>
                      <a:pt x="160" y="0"/>
                    </a:lnTo>
                    <a:lnTo>
                      <a:pt x="98" y="2"/>
                    </a:lnTo>
                    <a:lnTo>
                      <a:pt x="101" y="13"/>
                    </a:lnTo>
                    <a:lnTo>
                      <a:pt x="94" y="15"/>
                    </a:lnTo>
                    <a:lnTo>
                      <a:pt x="97" y="22"/>
                    </a:lnTo>
                    <a:lnTo>
                      <a:pt x="91" y="23"/>
                    </a:lnTo>
                    <a:lnTo>
                      <a:pt x="85" y="16"/>
                    </a:lnTo>
                    <a:lnTo>
                      <a:pt x="78" y="15"/>
                    </a:lnTo>
                    <a:lnTo>
                      <a:pt x="77" y="24"/>
                    </a:lnTo>
                    <a:lnTo>
                      <a:pt x="59" y="26"/>
                    </a:lnTo>
                    <a:lnTo>
                      <a:pt x="58" y="15"/>
                    </a:lnTo>
                    <a:lnTo>
                      <a:pt x="54" y="15"/>
                    </a:lnTo>
                    <a:lnTo>
                      <a:pt x="50" y="22"/>
                    </a:lnTo>
                    <a:lnTo>
                      <a:pt x="32" y="2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272">
                <a:extLst>
                  <a:ext uri="{FF2B5EF4-FFF2-40B4-BE49-F238E27FC236}">
                    <a16:creationId xmlns:a16="http://schemas.microsoft.com/office/drawing/2014/main" id="{AA11EDD2-7087-4471-B1BE-0C8912FE0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589"/>
                <a:ext cx="289" cy="145"/>
              </a:xfrm>
              <a:custGeom>
                <a:avLst/>
                <a:gdLst>
                  <a:gd name="T0" fmla="*/ 310 w 180"/>
                  <a:gd name="T1" fmla="*/ 0 h 90"/>
                  <a:gd name="T2" fmla="*/ 464 w 180"/>
                  <a:gd name="T3" fmla="*/ 55 h 90"/>
                  <a:gd name="T4" fmla="*/ 425 w 180"/>
                  <a:gd name="T5" fmla="*/ 203 h 90"/>
                  <a:gd name="T6" fmla="*/ 289 w 180"/>
                  <a:gd name="T7" fmla="*/ 234 h 90"/>
                  <a:gd name="T8" fmla="*/ 218 w 180"/>
                  <a:gd name="T9" fmla="*/ 205 h 90"/>
                  <a:gd name="T10" fmla="*/ 188 w 180"/>
                  <a:gd name="T11" fmla="*/ 211 h 90"/>
                  <a:gd name="T12" fmla="*/ 162 w 180"/>
                  <a:gd name="T13" fmla="*/ 192 h 90"/>
                  <a:gd name="T14" fmla="*/ 153 w 180"/>
                  <a:gd name="T15" fmla="*/ 166 h 90"/>
                  <a:gd name="T16" fmla="*/ 103 w 180"/>
                  <a:gd name="T17" fmla="*/ 158 h 90"/>
                  <a:gd name="T18" fmla="*/ 88 w 180"/>
                  <a:gd name="T19" fmla="*/ 169 h 90"/>
                  <a:gd name="T20" fmla="*/ 63 w 180"/>
                  <a:gd name="T21" fmla="*/ 164 h 90"/>
                  <a:gd name="T22" fmla="*/ 35 w 180"/>
                  <a:gd name="T23" fmla="*/ 161 h 90"/>
                  <a:gd name="T24" fmla="*/ 26 w 180"/>
                  <a:gd name="T25" fmla="*/ 140 h 90"/>
                  <a:gd name="T26" fmla="*/ 0 w 180"/>
                  <a:gd name="T27" fmla="*/ 106 h 90"/>
                  <a:gd name="T28" fmla="*/ 26 w 180"/>
                  <a:gd name="T29" fmla="*/ 60 h 90"/>
                  <a:gd name="T30" fmla="*/ 310 w 180"/>
                  <a:gd name="T31" fmla="*/ 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90"/>
                  <a:gd name="T50" fmla="*/ 180 w 180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90">
                    <a:moveTo>
                      <a:pt x="120" y="0"/>
                    </a:moveTo>
                    <a:lnTo>
                      <a:pt x="180" y="21"/>
                    </a:lnTo>
                    <a:lnTo>
                      <a:pt x="165" y="78"/>
                    </a:lnTo>
                    <a:lnTo>
                      <a:pt x="112" y="90"/>
                    </a:lnTo>
                    <a:lnTo>
                      <a:pt x="85" y="79"/>
                    </a:lnTo>
                    <a:lnTo>
                      <a:pt x="73" y="81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40" y="61"/>
                    </a:lnTo>
                    <a:lnTo>
                      <a:pt x="34" y="65"/>
                    </a:lnTo>
                    <a:lnTo>
                      <a:pt x="24" y="63"/>
                    </a:lnTo>
                    <a:lnTo>
                      <a:pt x="14" y="62"/>
                    </a:lnTo>
                    <a:lnTo>
                      <a:pt x="10" y="54"/>
                    </a:lnTo>
                    <a:lnTo>
                      <a:pt x="0" y="41"/>
                    </a:lnTo>
                    <a:lnTo>
                      <a:pt x="10" y="2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273">
                <a:extLst>
                  <a:ext uri="{FF2B5EF4-FFF2-40B4-BE49-F238E27FC236}">
                    <a16:creationId xmlns:a16="http://schemas.microsoft.com/office/drawing/2014/main" id="{AB27A9CD-76FA-408E-8B90-1DE1074D7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2201"/>
                <a:ext cx="39" cy="69"/>
              </a:xfrm>
              <a:custGeom>
                <a:avLst/>
                <a:gdLst>
                  <a:gd name="T0" fmla="*/ 0 w 85"/>
                  <a:gd name="T1" fmla="*/ 19 h 148"/>
                  <a:gd name="T2" fmla="*/ 2 w 85"/>
                  <a:gd name="T3" fmla="*/ 25 h 148"/>
                  <a:gd name="T4" fmla="*/ 6 w 85"/>
                  <a:gd name="T5" fmla="*/ 28 h 148"/>
                  <a:gd name="T6" fmla="*/ 10 w 85"/>
                  <a:gd name="T7" fmla="*/ 28 h 148"/>
                  <a:gd name="T8" fmla="*/ 11 w 85"/>
                  <a:gd name="T9" fmla="*/ 32 h 148"/>
                  <a:gd name="T10" fmla="*/ 14 w 85"/>
                  <a:gd name="T11" fmla="*/ 32 h 148"/>
                  <a:gd name="T12" fmla="*/ 17 w 85"/>
                  <a:gd name="T13" fmla="*/ 26 h 148"/>
                  <a:gd name="T14" fmla="*/ 15 w 85"/>
                  <a:gd name="T15" fmla="*/ 17 h 148"/>
                  <a:gd name="T16" fmla="*/ 17 w 85"/>
                  <a:gd name="T17" fmla="*/ 14 h 148"/>
                  <a:gd name="T18" fmla="*/ 18 w 85"/>
                  <a:gd name="T19" fmla="*/ 7 h 148"/>
                  <a:gd name="T20" fmla="*/ 16 w 85"/>
                  <a:gd name="T21" fmla="*/ 1 h 148"/>
                  <a:gd name="T22" fmla="*/ 1 w 85"/>
                  <a:gd name="T23" fmla="*/ 0 h 148"/>
                  <a:gd name="T24" fmla="*/ 0 w 85"/>
                  <a:gd name="T25" fmla="*/ 19 h 1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148"/>
                  <a:gd name="T41" fmla="*/ 85 w 85"/>
                  <a:gd name="T42" fmla="*/ 148 h 1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148">
                    <a:moveTo>
                      <a:pt x="0" y="85"/>
                    </a:moveTo>
                    <a:lnTo>
                      <a:pt x="11" y="114"/>
                    </a:lnTo>
                    <a:lnTo>
                      <a:pt x="29" y="126"/>
                    </a:lnTo>
                    <a:lnTo>
                      <a:pt x="45" y="126"/>
                    </a:lnTo>
                    <a:lnTo>
                      <a:pt x="55" y="148"/>
                    </a:lnTo>
                    <a:lnTo>
                      <a:pt x="66" y="148"/>
                    </a:lnTo>
                    <a:lnTo>
                      <a:pt x="78" y="119"/>
                    </a:lnTo>
                    <a:lnTo>
                      <a:pt x="71" y="78"/>
                    </a:lnTo>
                    <a:lnTo>
                      <a:pt x="82" y="62"/>
                    </a:lnTo>
                    <a:lnTo>
                      <a:pt x="85" y="29"/>
                    </a:lnTo>
                    <a:lnTo>
                      <a:pt x="75" y="4"/>
                    </a:lnTo>
                    <a:lnTo>
                      <a:pt x="6" y="0"/>
                    </a:lnTo>
                    <a:lnTo>
                      <a:pt x="0" y="8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274">
                <a:extLst>
                  <a:ext uri="{FF2B5EF4-FFF2-40B4-BE49-F238E27FC236}">
                    <a16:creationId xmlns:a16="http://schemas.microsoft.com/office/drawing/2014/main" id="{2C52DC69-AE07-419B-9983-05960D360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216"/>
                <a:ext cx="40" cy="24"/>
              </a:xfrm>
              <a:custGeom>
                <a:avLst/>
                <a:gdLst>
                  <a:gd name="T0" fmla="*/ 19 w 83"/>
                  <a:gd name="T1" fmla="*/ 11 h 51"/>
                  <a:gd name="T2" fmla="*/ 6 w 83"/>
                  <a:gd name="T3" fmla="*/ 11 h 51"/>
                  <a:gd name="T4" fmla="*/ 0 w 83"/>
                  <a:gd name="T5" fmla="*/ 9 h 51"/>
                  <a:gd name="T6" fmla="*/ 1 w 83"/>
                  <a:gd name="T7" fmla="*/ 4 h 51"/>
                  <a:gd name="T8" fmla="*/ 6 w 83"/>
                  <a:gd name="T9" fmla="*/ 0 h 51"/>
                  <a:gd name="T10" fmla="*/ 13 w 83"/>
                  <a:gd name="T11" fmla="*/ 4 h 51"/>
                  <a:gd name="T12" fmla="*/ 19 w 83"/>
                  <a:gd name="T13" fmla="*/ 4 h 51"/>
                  <a:gd name="T14" fmla="*/ 19 w 83"/>
                  <a:gd name="T15" fmla="*/ 11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3"/>
                  <a:gd name="T25" fmla="*/ 0 h 51"/>
                  <a:gd name="T26" fmla="*/ 83 w 83"/>
                  <a:gd name="T27" fmla="*/ 51 h 5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3" h="51">
                    <a:moveTo>
                      <a:pt x="83" y="51"/>
                    </a:moveTo>
                    <a:lnTo>
                      <a:pt x="26" y="51"/>
                    </a:lnTo>
                    <a:lnTo>
                      <a:pt x="0" y="42"/>
                    </a:lnTo>
                    <a:lnTo>
                      <a:pt x="6" y="17"/>
                    </a:lnTo>
                    <a:lnTo>
                      <a:pt x="26" y="0"/>
                    </a:lnTo>
                    <a:lnTo>
                      <a:pt x="57" y="17"/>
                    </a:lnTo>
                    <a:lnTo>
                      <a:pt x="82" y="17"/>
                    </a:lnTo>
                    <a:lnTo>
                      <a:pt x="83" y="5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275">
                <a:extLst>
                  <a:ext uri="{FF2B5EF4-FFF2-40B4-BE49-F238E27FC236}">
                    <a16:creationId xmlns:a16="http://schemas.microsoft.com/office/drawing/2014/main" id="{5722389E-EF47-4E4F-9765-018769F6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8" y="2092"/>
                <a:ext cx="94" cy="204"/>
              </a:xfrm>
              <a:custGeom>
                <a:avLst/>
                <a:gdLst>
                  <a:gd name="T0" fmla="*/ 73 w 59"/>
                  <a:gd name="T1" fmla="*/ 278 h 127"/>
                  <a:gd name="T2" fmla="*/ 69 w 59"/>
                  <a:gd name="T3" fmla="*/ 328 h 127"/>
                  <a:gd name="T4" fmla="*/ 30 w 59"/>
                  <a:gd name="T5" fmla="*/ 284 h 127"/>
                  <a:gd name="T6" fmla="*/ 25 w 59"/>
                  <a:gd name="T7" fmla="*/ 260 h 127"/>
                  <a:gd name="T8" fmla="*/ 0 w 59"/>
                  <a:gd name="T9" fmla="*/ 214 h 127"/>
                  <a:gd name="T10" fmla="*/ 5 w 59"/>
                  <a:gd name="T11" fmla="*/ 127 h 127"/>
                  <a:gd name="T12" fmla="*/ 29 w 59"/>
                  <a:gd name="T13" fmla="*/ 127 h 127"/>
                  <a:gd name="T14" fmla="*/ 53 w 59"/>
                  <a:gd name="T15" fmla="*/ 127 h 127"/>
                  <a:gd name="T16" fmla="*/ 69 w 59"/>
                  <a:gd name="T17" fmla="*/ 140 h 127"/>
                  <a:gd name="T18" fmla="*/ 81 w 59"/>
                  <a:gd name="T19" fmla="*/ 140 h 127"/>
                  <a:gd name="T20" fmla="*/ 81 w 59"/>
                  <a:gd name="T21" fmla="*/ 120 h 127"/>
                  <a:gd name="T22" fmla="*/ 78 w 59"/>
                  <a:gd name="T23" fmla="*/ 108 h 127"/>
                  <a:gd name="T24" fmla="*/ 22 w 59"/>
                  <a:gd name="T25" fmla="*/ 103 h 127"/>
                  <a:gd name="T26" fmla="*/ 40 w 59"/>
                  <a:gd name="T27" fmla="*/ 64 h 127"/>
                  <a:gd name="T28" fmla="*/ 81 w 59"/>
                  <a:gd name="T29" fmla="*/ 64 h 127"/>
                  <a:gd name="T30" fmla="*/ 97 w 59"/>
                  <a:gd name="T31" fmla="*/ 18 h 127"/>
                  <a:gd name="T32" fmla="*/ 127 w 59"/>
                  <a:gd name="T33" fmla="*/ 8 h 127"/>
                  <a:gd name="T34" fmla="*/ 142 w 59"/>
                  <a:gd name="T35" fmla="*/ 0 h 127"/>
                  <a:gd name="T36" fmla="*/ 134 w 59"/>
                  <a:gd name="T37" fmla="*/ 18 h 127"/>
                  <a:gd name="T38" fmla="*/ 137 w 59"/>
                  <a:gd name="T39" fmla="*/ 56 h 127"/>
                  <a:gd name="T40" fmla="*/ 127 w 59"/>
                  <a:gd name="T41" fmla="*/ 88 h 127"/>
                  <a:gd name="T42" fmla="*/ 65 w 59"/>
                  <a:gd name="T43" fmla="*/ 80 h 127"/>
                  <a:gd name="T44" fmla="*/ 64 w 59"/>
                  <a:gd name="T45" fmla="*/ 98 h 127"/>
                  <a:gd name="T46" fmla="*/ 110 w 59"/>
                  <a:gd name="T47" fmla="*/ 93 h 127"/>
                  <a:gd name="T48" fmla="*/ 129 w 59"/>
                  <a:gd name="T49" fmla="*/ 98 h 127"/>
                  <a:gd name="T50" fmla="*/ 127 w 59"/>
                  <a:gd name="T51" fmla="*/ 114 h 127"/>
                  <a:gd name="T52" fmla="*/ 150 w 59"/>
                  <a:gd name="T53" fmla="*/ 114 h 127"/>
                  <a:gd name="T54" fmla="*/ 147 w 59"/>
                  <a:gd name="T55" fmla="*/ 135 h 127"/>
                  <a:gd name="T56" fmla="*/ 129 w 59"/>
                  <a:gd name="T57" fmla="*/ 129 h 127"/>
                  <a:gd name="T58" fmla="*/ 127 w 59"/>
                  <a:gd name="T59" fmla="*/ 167 h 127"/>
                  <a:gd name="T60" fmla="*/ 76 w 59"/>
                  <a:gd name="T61" fmla="*/ 196 h 127"/>
                  <a:gd name="T62" fmla="*/ 73 w 59"/>
                  <a:gd name="T63" fmla="*/ 278 h 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9"/>
                  <a:gd name="T97" fmla="*/ 0 h 127"/>
                  <a:gd name="T98" fmla="*/ 59 w 59"/>
                  <a:gd name="T99" fmla="*/ 127 h 1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9" h="127">
                    <a:moveTo>
                      <a:pt x="29" y="108"/>
                    </a:moveTo>
                    <a:lnTo>
                      <a:pt x="27" y="127"/>
                    </a:lnTo>
                    <a:lnTo>
                      <a:pt x="12" y="110"/>
                    </a:lnTo>
                    <a:lnTo>
                      <a:pt x="10" y="101"/>
                    </a:lnTo>
                    <a:lnTo>
                      <a:pt x="0" y="83"/>
                    </a:lnTo>
                    <a:lnTo>
                      <a:pt x="2" y="49"/>
                    </a:lnTo>
                    <a:lnTo>
                      <a:pt x="11" y="49"/>
                    </a:lnTo>
                    <a:lnTo>
                      <a:pt x="21" y="49"/>
                    </a:lnTo>
                    <a:lnTo>
                      <a:pt x="27" y="54"/>
                    </a:lnTo>
                    <a:lnTo>
                      <a:pt x="32" y="54"/>
                    </a:lnTo>
                    <a:lnTo>
                      <a:pt x="32" y="47"/>
                    </a:lnTo>
                    <a:lnTo>
                      <a:pt x="31" y="42"/>
                    </a:lnTo>
                    <a:lnTo>
                      <a:pt x="9" y="40"/>
                    </a:lnTo>
                    <a:lnTo>
                      <a:pt x="16" y="25"/>
                    </a:lnTo>
                    <a:lnTo>
                      <a:pt x="32" y="25"/>
                    </a:lnTo>
                    <a:lnTo>
                      <a:pt x="38" y="7"/>
                    </a:lnTo>
                    <a:lnTo>
                      <a:pt x="50" y="3"/>
                    </a:lnTo>
                    <a:lnTo>
                      <a:pt x="56" y="0"/>
                    </a:lnTo>
                    <a:lnTo>
                      <a:pt x="53" y="7"/>
                    </a:lnTo>
                    <a:lnTo>
                      <a:pt x="54" y="22"/>
                    </a:lnTo>
                    <a:lnTo>
                      <a:pt x="50" y="34"/>
                    </a:lnTo>
                    <a:lnTo>
                      <a:pt x="26" y="31"/>
                    </a:lnTo>
                    <a:lnTo>
                      <a:pt x="25" y="38"/>
                    </a:lnTo>
                    <a:lnTo>
                      <a:pt x="43" y="36"/>
                    </a:lnTo>
                    <a:lnTo>
                      <a:pt x="51" y="38"/>
                    </a:lnTo>
                    <a:lnTo>
                      <a:pt x="50" y="44"/>
                    </a:lnTo>
                    <a:lnTo>
                      <a:pt x="59" y="44"/>
                    </a:lnTo>
                    <a:lnTo>
                      <a:pt x="58" y="52"/>
                    </a:lnTo>
                    <a:lnTo>
                      <a:pt x="51" y="50"/>
                    </a:lnTo>
                    <a:lnTo>
                      <a:pt x="50" y="65"/>
                    </a:lnTo>
                    <a:lnTo>
                      <a:pt x="30" y="76"/>
                    </a:lnTo>
                    <a:lnTo>
                      <a:pt x="29" y="1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276">
                <a:extLst>
                  <a:ext uri="{FF2B5EF4-FFF2-40B4-BE49-F238E27FC236}">
                    <a16:creationId xmlns:a16="http://schemas.microsoft.com/office/drawing/2014/main" id="{EBD8DFEC-78AD-4775-B84B-B5FA4428A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2423"/>
                <a:ext cx="189" cy="140"/>
              </a:xfrm>
              <a:custGeom>
                <a:avLst/>
                <a:gdLst>
                  <a:gd name="T0" fmla="*/ 229 w 118"/>
                  <a:gd name="T1" fmla="*/ 63 h 87"/>
                  <a:gd name="T2" fmla="*/ 303 w 118"/>
                  <a:gd name="T3" fmla="*/ 103 h 87"/>
                  <a:gd name="T4" fmla="*/ 221 w 118"/>
                  <a:gd name="T5" fmla="*/ 137 h 87"/>
                  <a:gd name="T6" fmla="*/ 200 w 118"/>
                  <a:gd name="T7" fmla="*/ 148 h 87"/>
                  <a:gd name="T8" fmla="*/ 191 w 118"/>
                  <a:gd name="T9" fmla="*/ 153 h 87"/>
                  <a:gd name="T10" fmla="*/ 187 w 118"/>
                  <a:gd name="T11" fmla="*/ 174 h 87"/>
                  <a:gd name="T12" fmla="*/ 95 w 118"/>
                  <a:gd name="T13" fmla="*/ 225 h 87"/>
                  <a:gd name="T14" fmla="*/ 0 w 118"/>
                  <a:gd name="T15" fmla="*/ 64 h 87"/>
                  <a:gd name="T16" fmla="*/ 26 w 118"/>
                  <a:gd name="T17" fmla="*/ 26 h 87"/>
                  <a:gd name="T18" fmla="*/ 35 w 118"/>
                  <a:gd name="T19" fmla="*/ 26 h 87"/>
                  <a:gd name="T20" fmla="*/ 43 w 118"/>
                  <a:gd name="T21" fmla="*/ 26 h 87"/>
                  <a:gd name="T22" fmla="*/ 72 w 118"/>
                  <a:gd name="T23" fmla="*/ 8 h 87"/>
                  <a:gd name="T24" fmla="*/ 136 w 118"/>
                  <a:gd name="T25" fmla="*/ 18 h 87"/>
                  <a:gd name="T26" fmla="*/ 157 w 118"/>
                  <a:gd name="T27" fmla="*/ 0 h 87"/>
                  <a:gd name="T28" fmla="*/ 184 w 118"/>
                  <a:gd name="T29" fmla="*/ 3 h 87"/>
                  <a:gd name="T30" fmla="*/ 187 w 118"/>
                  <a:gd name="T31" fmla="*/ 26 h 87"/>
                  <a:gd name="T32" fmla="*/ 210 w 118"/>
                  <a:gd name="T33" fmla="*/ 29 h 87"/>
                  <a:gd name="T34" fmla="*/ 208 w 118"/>
                  <a:gd name="T35" fmla="*/ 51 h 87"/>
                  <a:gd name="T36" fmla="*/ 229 w 118"/>
                  <a:gd name="T37" fmla="*/ 63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8"/>
                  <a:gd name="T58" fmla="*/ 0 h 87"/>
                  <a:gd name="T59" fmla="*/ 118 w 118"/>
                  <a:gd name="T60" fmla="*/ 87 h 8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8" h="87">
                    <a:moveTo>
                      <a:pt x="89" y="24"/>
                    </a:moveTo>
                    <a:lnTo>
                      <a:pt x="118" y="40"/>
                    </a:lnTo>
                    <a:lnTo>
                      <a:pt x="86" y="53"/>
                    </a:lnTo>
                    <a:lnTo>
                      <a:pt x="78" y="57"/>
                    </a:lnTo>
                    <a:lnTo>
                      <a:pt x="74" y="59"/>
                    </a:lnTo>
                    <a:lnTo>
                      <a:pt x="73" y="67"/>
                    </a:lnTo>
                    <a:lnTo>
                      <a:pt x="37" y="87"/>
                    </a:lnTo>
                    <a:lnTo>
                      <a:pt x="0" y="25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7" y="10"/>
                    </a:lnTo>
                    <a:lnTo>
                      <a:pt x="28" y="3"/>
                    </a:lnTo>
                    <a:lnTo>
                      <a:pt x="53" y="7"/>
                    </a:lnTo>
                    <a:lnTo>
                      <a:pt x="61" y="0"/>
                    </a:lnTo>
                    <a:lnTo>
                      <a:pt x="72" y="1"/>
                    </a:lnTo>
                    <a:lnTo>
                      <a:pt x="73" y="10"/>
                    </a:lnTo>
                    <a:lnTo>
                      <a:pt x="82" y="11"/>
                    </a:lnTo>
                    <a:lnTo>
                      <a:pt x="81" y="20"/>
                    </a:lnTo>
                    <a:lnTo>
                      <a:pt x="89" y="24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277">
                <a:extLst>
                  <a:ext uri="{FF2B5EF4-FFF2-40B4-BE49-F238E27FC236}">
                    <a16:creationId xmlns:a16="http://schemas.microsoft.com/office/drawing/2014/main" id="{E4B543B6-A808-45D7-81DA-F026786E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2" y="3215"/>
                <a:ext cx="103" cy="50"/>
              </a:xfrm>
              <a:custGeom>
                <a:avLst/>
                <a:gdLst>
                  <a:gd name="T0" fmla="*/ 49 w 218"/>
                  <a:gd name="T1" fmla="*/ 11 h 107"/>
                  <a:gd name="T2" fmla="*/ 40 w 218"/>
                  <a:gd name="T3" fmla="*/ 10 h 107"/>
                  <a:gd name="T4" fmla="*/ 34 w 218"/>
                  <a:gd name="T5" fmla="*/ 6 h 107"/>
                  <a:gd name="T6" fmla="*/ 14 w 218"/>
                  <a:gd name="T7" fmla="*/ 4 h 107"/>
                  <a:gd name="T8" fmla="*/ 10 w 218"/>
                  <a:gd name="T9" fmla="*/ 0 h 107"/>
                  <a:gd name="T10" fmla="*/ 0 w 218"/>
                  <a:gd name="T11" fmla="*/ 4 h 107"/>
                  <a:gd name="T12" fmla="*/ 2 w 218"/>
                  <a:gd name="T13" fmla="*/ 12 h 107"/>
                  <a:gd name="T14" fmla="*/ 10 w 218"/>
                  <a:gd name="T15" fmla="*/ 10 h 107"/>
                  <a:gd name="T16" fmla="*/ 19 w 218"/>
                  <a:gd name="T17" fmla="*/ 22 h 107"/>
                  <a:gd name="T18" fmla="*/ 28 w 218"/>
                  <a:gd name="T19" fmla="*/ 23 h 107"/>
                  <a:gd name="T20" fmla="*/ 36 w 218"/>
                  <a:gd name="T21" fmla="*/ 16 h 107"/>
                  <a:gd name="T22" fmla="*/ 44 w 218"/>
                  <a:gd name="T23" fmla="*/ 16 h 107"/>
                  <a:gd name="T24" fmla="*/ 49 w 218"/>
                  <a:gd name="T25" fmla="*/ 14 h 107"/>
                  <a:gd name="T26" fmla="*/ 49 w 218"/>
                  <a:gd name="T27" fmla="*/ 11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8"/>
                  <a:gd name="T43" fmla="*/ 0 h 107"/>
                  <a:gd name="T44" fmla="*/ 218 w 218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8" h="107">
                    <a:moveTo>
                      <a:pt x="218" y="50"/>
                    </a:moveTo>
                    <a:lnTo>
                      <a:pt x="178" y="48"/>
                    </a:lnTo>
                    <a:lnTo>
                      <a:pt x="155" y="27"/>
                    </a:lnTo>
                    <a:lnTo>
                      <a:pt x="64" y="20"/>
                    </a:lnTo>
                    <a:lnTo>
                      <a:pt x="44" y="0"/>
                    </a:lnTo>
                    <a:lnTo>
                      <a:pt x="0" y="20"/>
                    </a:lnTo>
                    <a:lnTo>
                      <a:pt x="10" y="53"/>
                    </a:lnTo>
                    <a:lnTo>
                      <a:pt x="44" y="46"/>
                    </a:lnTo>
                    <a:lnTo>
                      <a:pt x="86" y="103"/>
                    </a:lnTo>
                    <a:lnTo>
                      <a:pt x="127" y="107"/>
                    </a:lnTo>
                    <a:lnTo>
                      <a:pt x="161" y="72"/>
                    </a:lnTo>
                    <a:lnTo>
                      <a:pt x="200" y="75"/>
                    </a:lnTo>
                    <a:lnTo>
                      <a:pt x="218" y="61"/>
                    </a:lnTo>
                    <a:lnTo>
                      <a:pt x="218" y="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278">
                <a:extLst>
                  <a:ext uri="{FF2B5EF4-FFF2-40B4-BE49-F238E27FC236}">
                    <a16:creationId xmlns:a16="http://schemas.microsoft.com/office/drawing/2014/main" id="{83EFAFC0-2B23-4B72-A730-30860C593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3092"/>
                <a:ext cx="95" cy="66"/>
              </a:xfrm>
              <a:custGeom>
                <a:avLst/>
                <a:gdLst>
                  <a:gd name="T0" fmla="*/ 43 w 208"/>
                  <a:gd name="T1" fmla="*/ 3 h 140"/>
                  <a:gd name="T2" fmla="*/ 42 w 208"/>
                  <a:gd name="T3" fmla="*/ 31 h 140"/>
                  <a:gd name="T4" fmla="*/ 32 w 208"/>
                  <a:gd name="T5" fmla="*/ 31 h 140"/>
                  <a:gd name="T6" fmla="*/ 29 w 208"/>
                  <a:gd name="T7" fmla="*/ 24 h 140"/>
                  <a:gd name="T8" fmla="*/ 19 w 208"/>
                  <a:gd name="T9" fmla="*/ 23 h 140"/>
                  <a:gd name="T10" fmla="*/ 10 w 208"/>
                  <a:gd name="T11" fmla="*/ 10 h 140"/>
                  <a:gd name="T12" fmla="*/ 0 w 208"/>
                  <a:gd name="T13" fmla="*/ 4 h 140"/>
                  <a:gd name="T14" fmla="*/ 3 w 208"/>
                  <a:gd name="T15" fmla="*/ 0 h 140"/>
                  <a:gd name="T16" fmla="*/ 12 w 208"/>
                  <a:gd name="T17" fmla="*/ 0 h 140"/>
                  <a:gd name="T18" fmla="*/ 17 w 208"/>
                  <a:gd name="T19" fmla="*/ 0 h 140"/>
                  <a:gd name="T20" fmla="*/ 27 w 208"/>
                  <a:gd name="T21" fmla="*/ 3 h 140"/>
                  <a:gd name="T22" fmla="*/ 31 w 208"/>
                  <a:gd name="T23" fmla="*/ 0 h 140"/>
                  <a:gd name="T24" fmla="*/ 38 w 208"/>
                  <a:gd name="T25" fmla="*/ 3 h 140"/>
                  <a:gd name="T26" fmla="*/ 39 w 208"/>
                  <a:gd name="T27" fmla="*/ 0 h 140"/>
                  <a:gd name="T28" fmla="*/ 43 w 208"/>
                  <a:gd name="T29" fmla="*/ 3 h 1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140"/>
                  <a:gd name="T47" fmla="*/ 208 w 208"/>
                  <a:gd name="T48" fmla="*/ 140 h 1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140">
                    <a:moveTo>
                      <a:pt x="208" y="12"/>
                    </a:moveTo>
                    <a:lnTo>
                      <a:pt x="199" y="140"/>
                    </a:lnTo>
                    <a:lnTo>
                      <a:pt x="155" y="137"/>
                    </a:lnTo>
                    <a:lnTo>
                      <a:pt x="137" y="107"/>
                    </a:lnTo>
                    <a:lnTo>
                      <a:pt x="92" y="103"/>
                    </a:lnTo>
                    <a:lnTo>
                      <a:pt x="46" y="45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59" y="3"/>
                    </a:lnTo>
                    <a:lnTo>
                      <a:pt x="80" y="0"/>
                    </a:lnTo>
                    <a:lnTo>
                      <a:pt x="131" y="12"/>
                    </a:lnTo>
                    <a:lnTo>
                      <a:pt x="148" y="3"/>
                    </a:lnTo>
                    <a:lnTo>
                      <a:pt x="184" y="12"/>
                    </a:lnTo>
                    <a:lnTo>
                      <a:pt x="187" y="0"/>
                    </a:lnTo>
                    <a:lnTo>
                      <a:pt x="208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279">
                <a:extLst>
                  <a:ext uri="{FF2B5EF4-FFF2-40B4-BE49-F238E27FC236}">
                    <a16:creationId xmlns:a16="http://schemas.microsoft.com/office/drawing/2014/main" id="{83F3E7E5-B52E-46D2-A6E0-01FFAAA3B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2949"/>
                <a:ext cx="63" cy="107"/>
              </a:xfrm>
              <a:custGeom>
                <a:avLst/>
                <a:gdLst>
                  <a:gd name="T0" fmla="*/ 25 w 135"/>
                  <a:gd name="T1" fmla="*/ 0 h 230"/>
                  <a:gd name="T2" fmla="*/ 21 w 135"/>
                  <a:gd name="T3" fmla="*/ 0 h 230"/>
                  <a:gd name="T4" fmla="*/ 14 w 135"/>
                  <a:gd name="T5" fmla="*/ 6 h 230"/>
                  <a:gd name="T6" fmla="*/ 8 w 135"/>
                  <a:gd name="T7" fmla="*/ 5 h 230"/>
                  <a:gd name="T8" fmla="*/ 4 w 135"/>
                  <a:gd name="T9" fmla="*/ 8 h 230"/>
                  <a:gd name="T10" fmla="*/ 7 w 135"/>
                  <a:gd name="T11" fmla="*/ 27 h 230"/>
                  <a:gd name="T12" fmla="*/ 0 w 135"/>
                  <a:gd name="T13" fmla="*/ 31 h 230"/>
                  <a:gd name="T14" fmla="*/ 4 w 135"/>
                  <a:gd name="T15" fmla="*/ 48 h 230"/>
                  <a:gd name="T16" fmla="*/ 12 w 135"/>
                  <a:gd name="T17" fmla="*/ 50 h 230"/>
                  <a:gd name="T18" fmla="*/ 18 w 135"/>
                  <a:gd name="T19" fmla="*/ 44 h 230"/>
                  <a:gd name="T20" fmla="*/ 24 w 135"/>
                  <a:gd name="T21" fmla="*/ 45 h 230"/>
                  <a:gd name="T22" fmla="*/ 28 w 135"/>
                  <a:gd name="T23" fmla="*/ 36 h 230"/>
                  <a:gd name="T24" fmla="*/ 26 w 135"/>
                  <a:gd name="T25" fmla="*/ 26 h 230"/>
                  <a:gd name="T26" fmla="*/ 27 w 135"/>
                  <a:gd name="T27" fmla="*/ 21 h 230"/>
                  <a:gd name="T28" fmla="*/ 25 w 135"/>
                  <a:gd name="T29" fmla="*/ 15 h 230"/>
                  <a:gd name="T30" fmla="*/ 29 w 135"/>
                  <a:gd name="T31" fmla="*/ 11 h 230"/>
                  <a:gd name="T32" fmla="*/ 25 w 135"/>
                  <a:gd name="T33" fmla="*/ 0 h 2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5"/>
                  <a:gd name="T52" fmla="*/ 0 h 230"/>
                  <a:gd name="T53" fmla="*/ 135 w 135"/>
                  <a:gd name="T54" fmla="*/ 230 h 2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5" h="230">
                    <a:moveTo>
                      <a:pt x="113" y="0"/>
                    </a:moveTo>
                    <a:lnTo>
                      <a:pt x="97" y="0"/>
                    </a:lnTo>
                    <a:lnTo>
                      <a:pt x="67" y="27"/>
                    </a:lnTo>
                    <a:lnTo>
                      <a:pt x="36" y="22"/>
                    </a:lnTo>
                    <a:lnTo>
                      <a:pt x="19" y="37"/>
                    </a:lnTo>
                    <a:lnTo>
                      <a:pt x="29" y="122"/>
                    </a:lnTo>
                    <a:lnTo>
                      <a:pt x="0" y="143"/>
                    </a:lnTo>
                    <a:lnTo>
                      <a:pt x="19" y="221"/>
                    </a:lnTo>
                    <a:lnTo>
                      <a:pt x="56" y="230"/>
                    </a:lnTo>
                    <a:lnTo>
                      <a:pt x="83" y="201"/>
                    </a:lnTo>
                    <a:lnTo>
                      <a:pt x="109" y="206"/>
                    </a:lnTo>
                    <a:lnTo>
                      <a:pt x="131" y="168"/>
                    </a:lnTo>
                    <a:lnTo>
                      <a:pt x="117" y="119"/>
                    </a:lnTo>
                    <a:lnTo>
                      <a:pt x="125" y="98"/>
                    </a:lnTo>
                    <a:lnTo>
                      <a:pt x="113" y="71"/>
                    </a:lnTo>
                    <a:lnTo>
                      <a:pt x="135" y="49"/>
                    </a:lnTo>
                    <a:lnTo>
                      <a:pt x="1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280">
                <a:extLst>
                  <a:ext uri="{FF2B5EF4-FFF2-40B4-BE49-F238E27FC236}">
                    <a16:creationId xmlns:a16="http://schemas.microsoft.com/office/drawing/2014/main" id="{470D2E74-7359-4BD8-B718-6280F8B32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2875"/>
                <a:ext cx="34" cy="64"/>
              </a:xfrm>
              <a:custGeom>
                <a:avLst/>
                <a:gdLst>
                  <a:gd name="T0" fmla="*/ 15 w 72"/>
                  <a:gd name="T1" fmla="*/ 0 h 136"/>
                  <a:gd name="T2" fmla="*/ 10 w 72"/>
                  <a:gd name="T3" fmla="*/ 0 h 136"/>
                  <a:gd name="T4" fmla="*/ 10 w 72"/>
                  <a:gd name="T5" fmla="*/ 5 h 136"/>
                  <a:gd name="T6" fmla="*/ 1 w 72"/>
                  <a:gd name="T7" fmla="*/ 12 h 136"/>
                  <a:gd name="T8" fmla="*/ 0 w 72"/>
                  <a:gd name="T9" fmla="*/ 21 h 136"/>
                  <a:gd name="T10" fmla="*/ 6 w 72"/>
                  <a:gd name="T11" fmla="*/ 30 h 136"/>
                  <a:gd name="T12" fmla="*/ 9 w 72"/>
                  <a:gd name="T13" fmla="*/ 30 h 136"/>
                  <a:gd name="T14" fmla="*/ 12 w 72"/>
                  <a:gd name="T15" fmla="*/ 28 h 136"/>
                  <a:gd name="T16" fmla="*/ 12 w 72"/>
                  <a:gd name="T17" fmla="*/ 19 h 136"/>
                  <a:gd name="T18" fmla="*/ 16 w 72"/>
                  <a:gd name="T19" fmla="*/ 17 h 136"/>
                  <a:gd name="T20" fmla="*/ 15 w 72"/>
                  <a:gd name="T21" fmla="*/ 0 h 1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136"/>
                  <a:gd name="T35" fmla="*/ 72 w 72"/>
                  <a:gd name="T36" fmla="*/ 136 h 1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136">
                    <a:moveTo>
                      <a:pt x="68" y="0"/>
                    </a:moveTo>
                    <a:lnTo>
                      <a:pt x="46" y="0"/>
                    </a:lnTo>
                    <a:lnTo>
                      <a:pt x="45" y="23"/>
                    </a:lnTo>
                    <a:lnTo>
                      <a:pt x="4" y="56"/>
                    </a:lnTo>
                    <a:lnTo>
                      <a:pt x="0" y="94"/>
                    </a:lnTo>
                    <a:lnTo>
                      <a:pt x="26" y="136"/>
                    </a:lnTo>
                    <a:lnTo>
                      <a:pt x="40" y="136"/>
                    </a:lnTo>
                    <a:lnTo>
                      <a:pt x="52" y="127"/>
                    </a:lnTo>
                    <a:lnTo>
                      <a:pt x="56" y="85"/>
                    </a:lnTo>
                    <a:lnTo>
                      <a:pt x="72" y="78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281">
                <a:extLst>
                  <a:ext uri="{FF2B5EF4-FFF2-40B4-BE49-F238E27FC236}">
                    <a16:creationId xmlns:a16="http://schemas.microsoft.com/office/drawing/2014/main" id="{985B9472-4C9C-4144-B6C9-67EADA810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811"/>
                <a:ext cx="430" cy="344"/>
              </a:xfrm>
              <a:custGeom>
                <a:avLst/>
                <a:gdLst>
                  <a:gd name="T0" fmla="*/ 687 w 268"/>
                  <a:gd name="T1" fmla="*/ 175 h 214"/>
                  <a:gd name="T2" fmla="*/ 677 w 268"/>
                  <a:gd name="T3" fmla="*/ 186 h 214"/>
                  <a:gd name="T4" fmla="*/ 626 w 268"/>
                  <a:gd name="T5" fmla="*/ 225 h 214"/>
                  <a:gd name="T6" fmla="*/ 587 w 268"/>
                  <a:gd name="T7" fmla="*/ 225 h 214"/>
                  <a:gd name="T8" fmla="*/ 531 w 268"/>
                  <a:gd name="T9" fmla="*/ 256 h 214"/>
                  <a:gd name="T10" fmla="*/ 531 w 268"/>
                  <a:gd name="T11" fmla="*/ 294 h 214"/>
                  <a:gd name="T12" fmla="*/ 507 w 268"/>
                  <a:gd name="T13" fmla="*/ 307 h 214"/>
                  <a:gd name="T14" fmla="*/ 481 w 268"/>
                  <a:gd name="T15" fmla="*/ 336 h 214"/>
                  <a:gd name="T16" fmla="*/ 477 w 268"/>
                  <a:gd name="T17" fmla="*/ 405 h 214"/>
                  <a:gd name="T18" fmla="*/ 491 w 268"/>
                  <a:gd name="T19" fmla="*/ 413 h 214"/>
                  <a:gd name="T20" fmla="*/ 481 w 268"/>
                  <a:gd name="T21" fmla="*/ 431 h 214"/>
                  <a:gd name="T22" fmla="*/ 464 w 268"/>
                  <a:gd name="T23" fmla="*/ 437 h 214"/>
                  <a:gd name="T24" fmla="*/ 464 w 268"/>
                  <a:gd name="T25" fmla="*/ 458 h 214"/>
                  <a:gd name="T26" fmla="*/ 451 w 268"/>
                  <a:gd name="T27" fmla="*/ 477 h 214"/>
                  <a:gd name="T28" fmla="*/ 388 w 268"/>
                  <a:gd name="T29" fmla="*/ 490 h 214"/>
                  <a:gd name="T30" fmla="*/ 387 w 268"/>
                  <a:gd name="T31" fmla="*/ 522 h 214"/>
                  <a:gd name="T32" fmla="*/ 358 w 268"/>
                  <a:gd name="T33" fmla="*/ 532 h 214"/>
                  <a:gd name="T34" fmla="*/ 298 w 268"/>
                  <a:gd name="T35" fmla="*/ 522 h 214"/>
                  <a:gd name="T36" fmla="*/ 199 w 268"/>
                  <a:gd name="T37" fmla="*/ 535 h 214"/>
                  <a:gd name="T38" fmla="*/ 178 w 268"/>
                  <a:gd name="T39" fmla="*/ 553 h 214"/>
                  <a:gd name="T40" fmla="*/ 159 w 268"/>
                  <a:gd name="T41" fmla="*/ 550 h 214"/>
                  <a:gd name="T42" fmla="*/ 136 w 268"/>
                  <a:gd name="T43" fmla="*/ 532 h 214"/>
                  <a:gd name="T44" fmla="*/ 124 w 268"/>
                  <a:gd name="T45" fmla="*/ 490 h 214"/>
                  <a:gd name="T46" fmla="*/ 88 w 268"/>
                  <a:gd name="T47" fmla="*/ 485 h 214"/>
                  <a:gd name="T48" fmla="*/ 90 w 268"/>
                  <a:gd name="T49" fmla="*/ 458 h 214"/>
                  <a:gd name="T50" fmla="*/ 114 w 268"/>
                  <a:gd name="T51" fmla="*/ 437 h 214"/>
                  <a:gd name="T52" fmla="*/ 111 w 268"/>
                  <a:gd name="T53" fmla="*/ 413 h 214"/>
                  <a:gd name="T54" fmla="*/ 128 w 268"/>
                  <a:gd name="T55" fmla="*/ 370 h 214"/>
                  <a:gd name="T56" fmla="*/ 116 w 268"/>
                  <a:gd name="T57" fmla="*/ 349 h 214"/>
                  <a:gd name="T58" fmla="*/ 106 w 268"/>
                  <a:gd name="T59" fmla="*/ 305 h 214"/>
                  <a:gd name="T60" fmla="*/ 127 w 268"/>
                  <a:gd name="T61" fmla="*/ 315 h 214"/>
                  <a:gd name="T62" fmla="*/ 136 w 268"/>
                  <a:gd name="T63" fmla="*/ 305 h 214"/>
                  <a:gd name="T64" fmla="*/ 128 w 268"/>
                  <a:gd name="T65" fmla="*/ 273 h 214"/>
                  <a:gd name="T66" fmla="*/ 136 w 268"/>
                  <a:gd name="T67" fmla="*/ 272 h 214"/>
                  <a:gd name="T68" fmla="*/ 136 w 268"/>
                  <a:gd name="T69" fmla="*/ 207 h 214"/>
                  <a:gd name="T70" fmla="*/ 170 w 268"/>
                  <a:gd name="T71" fmla="*/ 186 h 214"/>
                  <a:gd name="T72" fmla="*/ 165 w 268"/>
                  <a:gd name="T73" fmla="*/ 161 h 214"/>
                  <a:gd name="T74" fmla="*/ 170 w 268"/>
                  <a:gd name="T75" fmla="*/ 140 h 214"/>
                  <a:gd name="T76" fmla="*/ 114 w 268"/>
                  <a:gd name="T77" fmla="*/ 153 h 214"/>
                  <a:gd name="T78" fmla="*/ 67 w 268"/>
                  <a:gd name="T79" fmla="*/ 137 h 214"/>
                  <a:gd name="T80" fmla="*/ 72 w 268"/>
                  <a:gd name="T81" fmla="*/ 119 h 214"/>
                  <a:gd name="T82" fmla="*/ 29 w 268"/>
                  <a:gd name="T83" fmla="*/ 119 h 214"/>
                  <a:gd name="T84" fmla="*/ 29 w 268"/>
                  <a:gd name="T85" fmla="*/ 90 h 214"/>
                  <a:gd name="T86" fmla="*/ 0 w 268"/>
                  <a:gd name="T87" fmla="*/ 77 h 214"/>
                  <a:gd name="T88" fmla="*/ 21 w 268"/>
                  <a:gd name="T89" fmla="*/ 37 h 214"/>
                  <a:gd name="T90" fmla="*/ 63 w 268"/>
                  <a:gd name="T91" fmla="*/ 31 h 214"/>
                  <a:gd name="T92" fmla="*/ 75 w 268"/>
                  <a:gd name="T93" fmla="*/ 0 h 214"/>
                  <a:gd name="T94" fmla="*/ 101 w 268"/>
                  <a:gd name="T95" fmla="*/ 5 h 214"/>
                  <a:gd name="T96" fmla="*/ 124 w 268"/>
                  <a:gd name="T97" fmla="*/ 21 h 214"/>
                  <a:gd name="T98" fmla="*/ 191 w 268"/>
                  <a:gd name="T99" fmla="*/ 37 h 214"/>
                  <a:gd name="T100" fmla="*/ 221 w 268"/>
                  <a:gd name="T101" fmla="*/ 29 h 214"/>
                  <a:gd name="T102" fmla="*/ 225 w 268"/>
                  <a:gd name="T103" fmla="*/ 39 h 214"/>
                  <a:gd name="T104" fmla="*/ 329 w 268"/>
                  <a:gd name="T105" fmla="*/ 50 h 214"/>
                  <a:gd name="T106" fmla="*/ 335 w 268"/>
                  <a:gd name="T107" fmla="*/ 39 h 214"/>
                  <a:gd name="T108" fmla="*/ 361 w 268"/>
                  <a:gd name="T109" fmla="*/ 51 h 214"/>
                  <a:gd name="T110" fmla="*/ 383 w 268"/>
                  <a:gd name="T111" fmla="*/ 39 h 214"/>
                  <a:gd name="T112" fmla="*/ 409 w 268"/>
                  <a:gd name="T113" fmla="*/ 63 h 214"/>
                  <a:gd name="T114" fmla="*/ 491 w 268"/>
                  <a:gd name="T115" fmla="*/ 31 h 214"/>
                  <a:gd name="T116" fmla="*/ 690 w 268"/>
                  <a:gd name="T117" fmla="*/ 140 h 214"/>
                  <a:gd name="T118" fmla="*/ 687 w 268"/>
                  <a:gd name="T119" fmla="*/ 175 h 21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8"/>
                  <a:gd name="T181" fmla="*/ 0 h 214"/>
                  <a:gd name="T182" fmla="*/ 268 w 268"/>
                  <a:gd name="T183" fmla="*/ 214 h 21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8" h="214">
                    <a:moveTo>
                      <a:pt x="267" y="68"/>
                    </a:moveTo>
                    <a:lnTo>
                      <a:pt x="263" y="72"/>
                    </a:lnTo>
                    <a:lnTo>
                      <a:pt x="243" y="87"/>
                    </a:lnTo>
                    <a:lnTo>
                      <a:pt x="228" y="87"/>
                    </a:lnTo>
                    <a:lnTo>
                      <a:pt x="206" y="99"/>
                    </a:lnTo>
                    <a:lnTo>
                      <a:pt x="206" y="114"/>
                    </a:lnTo>
                    <a:lnTo>
                      <a:pt x="197" y="119"/>
                    </a:lnTo>
                    <a:lnTo>
                      <a:pt x="187" y="130"/>
                    </a:lnTo>
                    <a:lnTo>
                      <a:pt x="185" y="157"/>
                    </a:lnTo>
                    <a:lnTo>
                      <a:pt x="191" y="160"/>
                    </a:lnTo>
                    <a:lnTo>
                      <a:pt x="187" y="167"/>
                    </a:lnTo>
                    <a:lnTo>
                      <a:pt x="180" y="169"/>
                    </a:lnTo>
                    <a:lnTo>
                      <a:pt x="180" y="177"/>
                    </a:lnTo>
                    <a:lnTo>
                      <a:pt x="175" y="185"/>
                    </a:lnTo>
                    <a:lnTo>
                      <a:pt x="151" y="190"/>
                    </a:lnTo>
                    <a:lnTo>
                      <a:pt x="150" y="202"/>
                    </a:lnTo>
                    <a:lnTo>
                      <a:pt x="139" y="206"/>
                    </a:lnTo>
                    <a:lnTo>
                      <a:pt x="116" y="202"/>
                    </a:lnTo>
                    <a:lnTo>
                      <a:pt x="77" y="207"/>
                    </a:lnTo>
                    <a:lnTo>
                      <a:pt x="69" y="214"/>
                    </a:lnTo>
                    <a:lnTo>
                      <a:pt x="62" y="213"/>
                    </a:lnTo>
                    <a:lnTo>
                      <a:pt x="53" y="206"/>
                    </a:lnTo>
                    <a:lnTo>
                      <a:pt x="48" y="190"/>
                    </a:lnTo>
                    <a:lnTo>
                      <a:pt x="34" y="188"/>
                    </a:lnTo>
                    <a:lnTo>
                      <a:pt x="35" y="177"/>
                    </a:lnTo>
                    <a:lnTo>
                      <a:pt x="44" y="169"/>
                    </a:lnTo>
                    <a:lnTo>
                      <a:pt x="43" y="160"/>
                    </a:lnTo>
                    <a:lnTo>
                      <a:pt x="50" y="143"/>
                    </a:lnTo>
                    <a:lnTo>
                      <a:pt x="45" y="135"/>
                    </a:lnTo>
                    <a:lnTo>
                      <a:pt x="41" y="118"/>
                    </a:lnTo>
                    <a:lnTo>
                      <a:pt x="49" y="122"/>
                    </a:lnTo>
                    <a:lnTo>
                      <a:pt x="53" y="118"/>
                    </a:lnTo>
                    <a:lnTo>
                      <a:pt x="50" y="106"/>
                    </a:lnTo>
                    <a:lnTo>
                      <a:pt x="53" y="105"/>
                    </a:lnTo>
                    <a:lnTo>
                      <a:pt x="53" y="80"/>
                    </a:lnTo>
                    <a:lnTo>
                      <a:pt x="66" y="72"/>
                    </a:lnTo>
                    <a:lnTo>
                      <a:pt x="64" y="62"/>
                    </a:lnTo>
                    <a:lnTo>
                      <a:pt x="66" y="54"/>
                    </a:lnTo>
                    <a:lnTo>
                      <a:pt x="44" y="59"/>
                    </a:lnTo>
                    <a:lnTo>
                      <a:pt x="26" y="53"/>
                    </a:lnTo>
                    <a:lnTo>
                      <a:pt x="28" y="46"/>
                    </a:lnTo>
                    <a:lnTo>
                      <a:pt x="11" y="46"/>
                    </a:lnTo>
                    <a:lnTo>
                      <a:pt x="11" y="35"/>
                    </a:lnTo>
                    <a:lnTo>
                      <a:pt x="0" y="30"/>
                    </a:lnTo>
                    <a:lnTo>
                      <a:pt x="8" y="14"/>
                    </a:lnTo>
                    <a:lnTo>
                      <a:pt x="24" y="12"/>
                    </a:lnTo>
                    <a:lnTo>
                      <a:pt x="29" y="0"/>
                    </a:lnTo>
                    <a:lnTo>
                      <a:pt x="39" y="2"/>
                    </a:lnTo>
                    <a:lnTo>
                      <a:pt x="48" y="8"/>
                    </a:lnTo>
                    <a:lnTo>
                      <a:pt x="74" y="14"/>
                    </a:lnTo>
                    <a:lnTo>
                      <a:pt x="86" y="11"/>
                    </a:lnTo>
                    <a:lnTo>
                      <a:pt x="87" y="15"/>
                    </a:lnTo>
                    <a:lnTo>
                      <a:pt x="128" y="19"/>
                    </a:lnTo>
                    <a:lnTo>
                      <a:pt x="130" y="15"/>
                    </a:lnTo>
                    <a:lnTo>
                      <a:pt x="140" y="20"/>
                    </a:lnTo>
                    <a:lnTo>
                      <a:pt x="149" y="15"/>
                    </a:lnTo>
                    <a:lnTo>
                      <a:pt x="159" y="24"/>
                    </a:lnTo>
                    <a:lnTo>
                      <a:pt x="191" y="12"/>
                    </a:lnTo>
                    <a:lnTo>
                      <a:pt x="268" y="54"/>
                    </a:lnTo>
                    <a:lnTo>
                      <a:pt x="267" y="68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282">
                <a:extLst>
                  <a:ext uri="{FF2B5EF4-FFF2-40B4-BE49-F238E27FC236}">
                    <a16:creationId xmlns:a16="http://schemas.microsoft.com/office/drawing/2014/main" id="{7EE5FF94-9215-45F0-9AC9-8AB6EC5D5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2452"/>
                <a:ext cx="467" cy="441"/>
              </a:xfrm>
              <a:custGeom>
                <a:avLst/>
                <a:gdLst>
                  <a:gd name="T0" fmla="*/ 630 w 297"/>
                  <a:gd name="T1" fmla="*/ 344 h 279"/>
                  <a:gd name="T2" fmla="*/ 585 w 297"/>
                  <a:gd name="T3" fmla="*/ 435 h 279"/>
                  <a:gd name="T4" fmla="*/ 617 w 297"/>
                  <a:gd name="T5" fmla="*/ 421 h 279"/>
                  <a:gd name="T6" fmla="*/ 652 w 297"/>
                  <a:gd name="T7" fmla="*/ 448 h 279"/>
                  <a:gd name="T8" fmla="*/ 647 w 297"/>
                  <a:gd name="T9" fmla="*/ 480 h 279"/>
                  <a:gd name="T10" fmla="*/ 623 w 297"/>
                  <a:gd name="T11" fmla="*/ 531 h 279"/>
                  <a:gd name="T12" fmla="*/ 622 w 297"/>
                  <a:gd name="T13" fmla="*/ 565 h 279"/>
                  <a:gd name="T14" fmla="*/ 652 w 297"/>
                  <a:gd name="T15" fmla="*/ 593 h 279"/>
                  <a:gd name="T16" fmla="*/ 643 w 297"/>
                  <a:gd name="T17" fmla="*/ 618 h 279"/>
                  <a:gd name="T18" fmla="*/ 559 w 297"/>
                  <a:gd name="T19" fmla="*/ 657 h 279"/>
                  <a:gd name="T20" fmla="*/ 532 w 297"/>
                  <a:gd name="T21" fmla="*/ 639 h 279"/>
                  <a:gd name="T22" fmla="*/ 506 w 297"/>
                  <a:gd name="T23" fmla="*/ 626 h 279"/>
                  <a:gd name="T24" fmla="*/ 473 w 297"/>
                  <a:gd name="T25" fmla="*/ 613 h 279"/>
                  <a:gd name="T26" fmla="*/ 413 w 297"/>
                  <a:gd name="T27" fmla="*/ 686 h 279"/>
                  <a:gd name="T28" fmla="*/ 375 w 297"/>
                  <a:gd name="T29" fmla="*/ 719 h 279"/>
                  <a:gd name="T30" fmla="*/ 295 w 297"/>
                  <a:gd name="T31" fmla="*/ 678 h 279"/>
                  <a:gd name="T32" fmla="*/ 184 w 297"/>
                  <a:gd name="T33" fmla="*/ 650 h 279"/>
                  <a:gd name="T34" fmla="*/ 170 w 297"/>
                  <a:gd name="T35" fmla="*/ 621 h 279"/>
                  <a:gd name="T36" fmla="*/ 175 w 297"/>
                  <a:gd name="T37" fmla="*/ 593 h 279"/>
                  <a:gd name="T38" fmla="*/ 196 w 297"/>
                  <a:gd name="T39" fmla="*/ 464 h 279"/>
                  <a:gd name="T40" fmla="*/ 192 w 297"/>
                  <a:gd name="T41" fmla="*/ 429 h 279"/>
                  <a:gd name="T42" fmla="*/ 165 w 297"/>
                  <a:gd name="T43" fmla="*/ 379 h 279"/>
                  <a:gd name="T44" fmla="*/ 87 w 297"/>
                  <a:gd name="T45" fmla="*/ 307 h 279"/>
                  <a:gd name="T46" fmla="*/ 42 w 297"/>
                  <a:gd name="T47" fmla="*/ 284 h 279"/>
                  <a:gd name="T48" fmla="*/ 16 w 297"/>
                  <a:gd name="T49" fmla="*/ 239 h 279"/>
                  <a:gd name="T50" fmla="*/ 29 w 297"/>
                  <a:gd name="T51" fmla="*/ 218 h 279"/>
                  <a:gd name="T52" fmla="*/ 42 w 297"/>
                  <a:gd name="T53" fmla="*/ 188 h 279"/>
                  <a:gd name="T54" fmla="*/ 74 w 297"/>
                  <a:gd name="T55" fmla="*/ 175 h 279"/>
                  <a:gd name="T56" fmla="*/ 119 w 297"/>
                  <a:gd name="T57" fmla="*/ 204 h 279"/>
                  <a:gd name="T58" fmla="*/ 146 w 297"/>
                  <a:gd name="T59" fmla="*/ 209 h 279"/>
                  <a:gd name="T60" fmla="*/ 180 w 297"/>
                  <a:gd name="T61" fmla="*/ 170 h 279"/>
                  <a:gd name="T62" fmla="*/ 196 w 297"/>
                  <a:gd name="T63" fmla="*/ 128 h 279"/>
                  <a:gd name="T64" fmla="*/ 231 w 297"/>
                  <a:gd name="T65" fmla="*/ 165 h 279"/>
                  <a:gd name="T66" fmla="*/ 288 w 297"/>
                  <a:gd name="T67" fmla="*/ 165 h 279"/>
                  <a:gd name="T68" fmla="*/ 308 w 297"/>
                  <a:gd name="T69" fmla="*/ 133 h 279"/>
                  <a:gd name="T70" fmla="*/ 359 w 297"/>
                  <a:gd name="T71" fmla="*/ 21 h 279"/>
                  <a:gd name="T72" fmla="*/ 413 w 297"/>
                  <a:gd name="T73" fmla="*/ 3 h 279"/>
                  <a:gd name="T74" fmla="*/ 444 w 297"/>
                  <a:gd name="T75" fmla="*/ 43 h 279"/>
                  <a:gd name="T76" fmla="*/ 452 w 297"/>
                  <a:gd name="T77" fmla="*/ 64 h 279"/>
                  <a:gd name="T78" fmla="*/ 498 w 297"/>
                  <a:gd name="T79" fmla="*/ 88 h 279"/>
                  <a:gd name="T80" fmla="*/ 502 w 297"/>
                  <a:gd name="T81" fmla="*/ 124 h 279"/>
                  <a:gd name="T82" fmla="*/ 540 w 297"/>
                  <a:gd name="T83" fmla="*/ 128 h 279"/>
                  <a:gd name="T84" fmla="*/ 572 w 297"/>
                  <a:gd name="T85" fmla="*/ 149 h 279"/>
                  <a:gd name="T86" fmla="*/ 611 w 297"/>
                  <a:gd name="T87" fmla="*/ 165 h 279"/>
                  <a:gd name="T88" fmla="*/ 763 w 297"/>
                  <a:gd name="T89" fmla="*/ 238 h 279"/>
                  <a:gd name="T90" fmla="*/ 647 w 297"/>
                  <a:gd name="T91" fmla="*/ 320 h 2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97"/>
                  <a:gd name="T139" fmla="*/ 0 h 279"/>
                  <a:gd name="T140" fmla="*/ 297 w 297"/>
                  <a:gd name="T141" fmla="*/ 279 h 2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97" h="279">
                    <a:moveTo>
                      <a:pt x="252" y="124"/>
                    </a:moveTo>
                    <a:lnTo>
                      <a:pt x="245" y="133"/>
                    </a:lnTo>
                    <a:lnTo>
                      <a:pt x="234" y="137"/>
                    </a:lnTo>
                    <a:lnTo>
                      <a:pt x="228" y="169"/>
                    </a:lnTo>
                    <a:lnTo>
                      <a:pt x="232" y="171"/>
                    </a:lnTo>
                    <a:lnTo>
                      <a:pt x="240" y="163"/>
                    </a:lnTo>
                    <a:lnTo>
                      <a:pt x="252" y="169"/>
                    </a:lnTo>
                    <a:lnTo>
                      <a:pt x="254" y="174"/>
                    </a:lnTo>
                    <a:lnTo>
                      <a:pt x="249" y="178"/>
                    </a:lnTo>
                    <a:lnTo>
                      <a:pt x="252" y="186"/>
                    </a:lnTo>
                    <a:lnTo>
                      <a:pt x="242" y="198"/>
                    </a:lnTo>
                    <a:lnTo>
                      <a:pt x="243" y="206"/>
                    </a:lnTo>
                    <a:lnTo>
                      <a:pt x="246" y="211"/>
                    </a:lnTo>
                    <a:lnTo>
                      <a:pt x="242" y="219"/>
                    </a:lnTo>
                    <a:lnTo>
                      <a:pt x="254" y="227"/>
                    </a:lnTo>
                    <a:lnTo>
                      <a:pt x="254" y="230"/>
                    </a:lnTo>
                    <a:lnTo>
                      <a:pt x="249" y="233"/>
                    </a:lnTo>
                    <a:lnTo>
                      <a:pt x="250" y="240"/>
                    </a:lnTo>
                    <a:lnTo>
                      <a:pt x="241" y="247"/>
                    </a:lnTo>
                    <a:lnTo>
                      <a:pt x="218" y="255"/>
                    </a:lnTo>
                    <a:lnTo>
                      <a:pt x="214" y="249"/>
                    </a:lnTo>
                    <a:lnTo>
                      <a:pt x="207" y="248"/>
                    </a:lnTo>
                    <a:lnTo>
                      <a:pt x="207" y="243"/>
                    </a:lnTo>
                    <a:lnTo>
                      <a:pt x="197" y="243"/>
                    </a:lnTo>
                    <a:lnTo>
                      <a:pt x="190" y="243"/>
                    </a:lnTo>
                    <a:lnTo>
                      <a:pt x="184" y="238"/>
                    </a:lnTo>
                    <a:lnTo>
                      <a:pt x="162" y="250"/>
                    </a:lnTo>
                    <a:lnTo>
                      <a:pt x="161" y="266"/>
                    </a:lnTo>
                    <a:lnTo>
                      <a:pt x="164" y="270"/>
                    </a:lnTo>
                    <a:lnTo>
                      <a:pt x="146" y="279"/>
                    </a:lnTo>
                    <a:lnTo>
                      <a:pt x="117" y="270"/>
                    </a:lnTo>
                    <a:lnTo>
                      <a:pt x="115" y="263"/>
                    </a:lnTo>
                    <a:lnTo>
                      <a:pt x="104" y="266"/>
                    </a:lnTo>
                    <a:lnTo>
                      <a:pt x="72" y="252"/>
                    </a:lnTo>
                    <a:lnTo>
                      <a:pt x="66" y="247"/>
                    </a:lnTo>
                    <a:lnTo>
                      <a:pt x="66" y="241"/>
                    </a:lnTo>
                    <a:lnTo>
                      <a:pt x="62" y="236"/>
                    </a:lnTo>
                    <a:lnTo>
                      <a:pt x="68" y="230"/>
                    </a:lnTo>
                    <a:lnTo>
                      <a:pt x="75" y="208"/>
                    </a:lnTo>
                    <a:lnTo>
                      <a:pt x="76" y="180"/>
                    </a:lnTo>
                    <a:lnTo>
                      <a:pt x="70" y="171"/>
                    </a:lnTo>
                    <a:lnTo>
                      <a:pt x="75" y="166"/>
                    </a:lnTo>
                    <a:lnTo>
                      <a:pt x="76" y="152"/>
                    </a:lnTo>
                    <a:lnTo>
                      <a:pt x="64" y="147"/>
                    </a:lnTo>
                    <a:lnTo>
                      <a:pt x="51" y="120"/>
                    </a:lnTo>
                    <a:lnTo>
                      <a:pt x="34" y="119"/>
                    </a:lnTo>
                    <a:lnTo>
                      <a:pt x="24" y="107"/>
                    </a:lnTo>
                    <a:lnTo>
                      <a:pt x="16" y="110"/>
                    </a:lnTo>
                    <a:lnTo>
                      <a:pt x="0" y="98"/>
                    </a:lnTo>
                    <a:lnTo>
                      <a:pt x="6" y="93"/>
                    </a:lnTo>
                    <a:lnTo>
                      <a:pt x="3" y="86"/>
                    </a:lnTo>
                    <a:lnTo>
                      <a:pt x="11" y="85"/>
                    </a:lnTo>
                    <a:lnTo>
                      <a:pt x="7" y="79"/>
                    </a:lnTo>
                    <a:lnTo>
                      <a:pt x="16" y="73"/>
                    </a:lnTo>
                    <a:lnTo>
                      <a:pt x="28" y="72"/>
                    </a:lnTo>
                    <a:lnTo>
                      <a:pt x="29" y="68"/>
                    </a:lnTo>
                    <a:lnTo>
                      <a:pt x="39" y="70"/>
                    </a:lnTo>
                    <a:lnTo>
                      <a:pt x="46" y="79"/>
                    </a:lnTo>
                    <a:lnTo>
                      <a:pt x="56" y="73"/>
                    </a:lnTo>
                    <a:lnTo>
                      <a:pt x="57" y="81"/>
                    </a:lnTo>
                    <a:lnTo>
                      <a:pt x="74" y="81"/>
                    </a:lnTo>
                    <a:lnTo>
                      <a:pt x="70" y="66"/>
                    </a:lnTo>
                    <a:lnTo>
                      <a:pt x="61" y="50"/>
                    </a:lnTo>
                    <a:lnTo>
                      <a:pt x="76" y="50"/>
                    </a:lnTo>
                    <a:lnTo>
                      <a:pt x="79" y="63"/>
                    </a:lnTo>
                    <a:lnTo>
                      <a:pt x="90" y="64"/>
                    </a:lnTo>
                    <a:lnTo>
                      <a:pt x="98" y="68"/>
                    </a:lnTo>
                    <a:lnTo>
                      <a:pt x="112" y="64"/>
                    </a:lnTo>
                    <a:lnTo>
                      <a:pt x="114" y="52"/>
                    </a:lnTo>
                    <a:lnTo>
                      <a:pt x="120" y="52"/>
                    </a:lnTo>
                    <a:lnTo>
                      <a:pt x="138" y="42"/>
                    </a:lnTo>
                    <a:lnTo>
                      <a:pt x="140" y="8"/>
                    </a:lnTo>
                    <a:lnTo>
                      <a:pt x="154" y="0"/>
                    </a:lnTo>
                    <a:lnTo>
                      <a:pt x="161" y="1"/>
                    </a:lnTo>
                    <a:lnTo>
                      <a:pt x="164" y="11"/>
                    </a:lnTo>
                    <a:lnTo>
                      <a:pt x="173" y="17"/>
                    </a:lnTo>
                    <a:lnTo>
                      <a:pt x="177" y="20"/>
                    </a:lnTo>
                    <a:lnTo>
                      <a:pt x="176" y="25"/>
                    </a:lnTo>
                    <a:lnTo>
                      <a:pt x="180" y="33"/>
                    </a:lnTo>
                    <a:lnTo>
                      <a:pt x="194" y="34"/>
                    </a:lnTo>
                    <a:lnTo>
                      <a:pt x="192" y="45"/>
                    </a:lnTo>
                    <a:lnTo>
                      <a:pt x="195" y="48"/>
                    </a:lnTo>
                    <a:lnTo>
                      <a:pt x="210" y="43"/>
                    </a:lnTo>
                    <a:lnTo>
                      <a:pt x="210" y="50"/>
                    </a:lnTo>
                    <a:lnTo>
                      <a:pt x="213" y="57"/>
                    </a:lnTo>
                    <a:lnTo>
                      <a:pt x="223" y="58"/>
                    </a:lnTo>
                    <a:lnTo>
                      <a:pt x="230" y="60"/>
                    </a:lnTo>
                    <a:lnTo>
                      <a:pt x="238" y="64"/>
                    </a:lnTo>
                    <a:lnTo>
                      <a:pt x="277" y="56"/>
                    </a:lnTo>
                    <a:lnTo>
                      <a:pt x="297" y="92"/>
                    </a:lnTo>
                    <a:lnTo>
                      <a:pt x="265" y="123"/>
                    </a:lnTo>
                    <a:lnTo>
                      <a:pt x="252" y="124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283">
                <a:extLst>
                  <a:ext uri="{FF2B5EF4-FFF2-40B4-BE49-F238E27FC236}">
                    <a16:creationId xmlns:a16="http://schemas.microsoft.com/office/drawing/2014/main" id="{4843DA18-9AEF-45DE-8537-543340523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2940"/>
                <a:ext cx="269" cy="253"/>
              </a:xfrm>
              <a:custGeom>
                <a:avLst/>
                <a:gdLst>
                  <a:gd name="T0" fmla="*/ 359 w 168"/>
                  <a:gd name="T1" fmla="*/ 0 h 158"/>
                  <a:gd name="T2" fmla="*/ 431 w 168"/>
                  <a:gd name="T3" fmla="*/ 67 h 158"/>
                  <a:gd name="T4" fmla="*/ 367 w 168"/>
                  <a:gd name="T5" fmla="*/ 136 h 158"/>
                  <a:gd name="T6" fmla="*/ 323 w 168"/>
                  <a:gd name="T7" fmla="*/ 131 h 158"/>
                  <a:gd name="T8" fmla="*/ 307 w 168"/>
                  <a:gd name="T9" fmla="*/ 123 h 158"/>
                  <a:gd name="T10" fmla="*/ 287 w 168"/>
                  <a:gd name="T11" fmla="*/ 106 h 158"/>
                  <a:gd name="T12" fmla="*/ 239 w 168"/>
                  <a:gd name="T13" fmla="*/ 99 h 158"/>
                  <a:gd name="T14" fmla="*/ 226 w 168"/>
                  <a:gd name="T15" fmla="*/ 123 h 158"/>
                  <a:gd name="T16" fmla="*/ 231 w 168"/>
                  <a:gd name="T17" fmla="*/ 149 h 158"/>
                  <a:gd name="T18" fmla="*/ 210 w 168"/>
                  <a:gd name="T19" fmla="*/ 170 h 158"/>
                  <a:gd name="T20" fmla="*/ 170 w 168"/>
                  <a:gd name="T21" fmla="*/ 149 h 158"/>
                  <a:gd name="T22" fmla="*/ 170 w 168"/>
                  <a:gd name="T23" fmla="*/ 115 h 158"/>
                  <a:gd name="T24" fmla="*/ 149 w 168"/>
                  <a:gd name="T25" fmla="*/ 131 h 158"/>
                  <a:gd name="T26" fmla="*/ 154 w 168"/>
                  <a:gd name="T27" fmla="*/ 167 h 158"/>
                  <a:gd name="T28" fmla="*/ 213 w 168"/>
                  <a:gd name="T29" fmla="*/ 184 h 158"/>
                  <a:gd name="T30" fmla="*/ 210 w 168"/>
                  <a:gd name="T31" fmla="*/ 221 h 158"/>
                  <a:gd name="T32" fmla="*/ 184 w 168"/>
                  <a:gd name="T33" fmla="*/ 221 h 158"/>
                  <a:gd name="T34" fmla="*/ 229 w 168"/>
                  <a:gd name="T35" fmla="*/ 243 h 158"/>
                  <a:gd name="T36" fmla="*/ 229 w 168"/>
                  <a:gd name="T37" fmla="*/ 259 h 158"/>
                  <a:gd name="T38" fmla="*/ 251 w 168"/>
                  <a:gd name="T39" fmla="*/ 311 h 158"/>
                  <a:gd name="T40" fmla="*/ 235 w 168"/>
                  <a:gd name="T41" fmla="*/ 319 h 158"/>
                  <a:gd name="T42" fmla="*/ 221 w 168"/>
                  <a:gd name="T43" fmla="*/ 272 h 158"/>
                  <a:gd name="T44" fmla="*/ 175 w 168"/>
                  <a:gd name="T45" fmla="*/ 234 h 158"/>
                  <a:gd name="T46" fmla="*/ 149 w 168"/>
                  <a:gd name="T47" fmla="*/ 231 h 158"/>
                  <a:gd name="T48" fmla="*/ 176 w 168"/>
                  <a:gd name="T49" fmla="*/ 269 h 158"/>
                  <a:gd name="T50" fmla="*/ 208 w 168"/>
                  <a:gd name="T51" fmla="*/ 272 h 158"/>
                  <a:gd name="T52" fmla="*/ 229 w 168"/>
                  <a:gd name="T53" fmla="*/ 328 h 158"/>
                  <a:gd name="T54" fmla="*/ 175 w 168"/>
                  <a:gd name="T55" fmla="*/ 320 h 158"/>
                  <a:gd name="T56" fmla="*/ 175 w 168"/>
                  <a:gd name="T57" fmla="*/ 333 h 158"/>
                  <a:gd name="T58" fmla="*/ 144 w 168"/>
                  <a:gd name="T59" fmla="*/ 328 h 158"/>
                  <a:gd name="T60" fmla="*/ 149 w 168"/>
                  <a:gd name="T61" fmla="*/ 351 h 158"/>
                  <a:gd name="T62" fmla="*/ 159 w 168"/>
                  <a:gd name="T63" fmla="*/ 367 h 158"/>
                  <a:gd name="T64" fmla="*/ 159 w 168"/>
                  <a:gd name="T65" fmla="*/ 392 h 158"/>
                  <a:gd name="T66" fmla="*/ 144 w 168"/>
                  <a:gd name="T67" fmla="*/ 384 h 158"/>
                  <a:gd name="T68" fmla="*/ 131 w 168"/>
                  <a:gd name="T69" fmla="*/ 405 h 158"/>
                  <a:gd name="T70" fmla="*/ 110 w 168"/>
                  <a:gd name="T71" fmla="*/ 349 h 158"/>
                  <a:gd name="T72" fmla="*/ 106 w 168"/>
                  <a:gd name="T73" fmla="*/ 341 h 158"/>
                  <a:gd name="T74" fmla="*/ 98 w 168"/>
                  <a:gd name="T75" fmla="*/ 380 h 158"/>
                  <a:gd name="T76" fmla="*/ 80 w 168"/>
                  <a:gd name="T77" fmla="*/ 370 h 158"/>
                  <a:gd name="T78" fmla="*/ 77 w 168"/>
                  <a:gd name="T79" fmla="*/ 331 h 158"/>
                  <a:gd name="T80" fmla="*/ 61 w 168"/>
                  <a:gd name="T81" fmla="*/ 306 h 158"/>
                  <a:gd name="T82" fmla="*/ 48 w 168"/>
                  <a:gd name="T83" fmla="*/ 298 h 158"/>
                  <a:gd name="T84" fmla="*/ 54 w 168"/>
                  <a:gd name="T85" fmla="*/ 272 h 158"/>
                  <a:gd name="T86" fmla="*/ 123 w 168"/>
                  <a:gd name="T87" fmla="*/ 290 h 158"/>
                  <a:gd name="T88" fmla="*/ 133 w 168"/>
                  <a:gd name="T89" fmla="*/ 306 h 158"/>
                  <a:gd name="T90" fmla="*/ 167 w 168"/>
                  <a:gd name="T91" fmla="*/ 280 h 158"/>
                  <a:gd name="T92" fmla="*/ 133 w 168"/>
                  <a:gd name="T93" fmla="*/ 274 h 158"/>
                  <a:gd name="T94" fmla="*/ 46 w 168"/>
                  <a:gd name="T95" fmla="*/ 256 h 158"/>
                  <a:gd name="T96" fmla="*/ 18 w 168"/>
                  <a:gd name="T97" fmla="*/ 208 h 158"/>
                  <a:gd name="T98" fmla="*/ 5 w 168"/>
                  <a:gd name="T99" fmla="*/ 205 h 158"/>
                  <a:gd name="T100" fmla="*/ 0 w 168"/>
                  <a:gd name="T101" fmla="*/ 159 h 158"/>
                  <a:gd name="T102" fmla="*/ 10 w 168"/>
                  <a:gd name="T103" fmla="*/ 146 h 158"/>
                  <a:gd name="T104" fmla="*/ 159 w 168"/>
                  <a:gd name="T105" fmla="*/ 34 h 158"/>
                  <a:gd name="T106" fmla="*/ 359 w 168"/>
                  <a:gd name="T107" fmla="*/ 0 h 1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8"/>
                  <a:gd name="T163" fmla="*/ 0 h 158"/>
                  <a:gd name="T164" fmla="*/ 168 w 168"/>
                  <a:gd name="T165" fmla="*/ 158 h 1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8" h="158">
                    <a:moveTo>
                      <a:pt x="140" y="0"/>
                    </a:moveTo>
                    <a:lnTo>
                      <a:pt x="168" y="26"/>
                    </a:lnTo>
                    <a:lnTo>
                      <a:pt x="143" y="53"/>
                    </a:lnTo>
                    <a:lnTo>
                      <a:pt x="126" y="51"/>
                    </a:lnTo>
                    <a:lnTo>
                      <a:pt x="120" y="48"/>
                    </a:lnTo>
                    <a:lnTo>
                      <a:pt x="112" y="41"/>
                    </a:lnTo>
                    <a:lnTo>
                      <a:pt x="93" y="39"/>
                    </a:lnTo>
                    <a:lnTo>
                      <a:pt x="88" y="48"/>
                    </a:lnTo>
                    <a:lnTo>
                      <a:pt x="90" y="58"/>
                    </a:lnTo>
                    <a:lnTo>
                      <a:pt x="82" y="66"/>
                    </a:lnTo>
                    <a:lnTo>
                      <a:pt x="66" y="58"/>
                    </a:lnTo>
                    <a:lnTo>
                      <a:pt x="66" y="45"/>
                    </a:lnTo>
                    <a:lnTo>
                      <a:pt x="58" y="51"/>
                    </a:lnTo>
                    <a:lnTo>
                      <a:pt x="60" y="65"/>
                    </a:lnTo>
                    <a:lnTo>
                      <a:pt x="83" y="72"/>
                    </a:lnTo>
                    <a:lnTo>
                      <a:pt x="82" y="86"/>
                    </a:lnTo>
                    <a:lnTo>
                      <a:pt x="72" y="86"/>
                    </a:lnTo>
                    <a:lnTo>
                      <a:pt x="89" y="95"/>
                    </a:lnTo>
                    <a:lnTo>
                      <a:pt x="89" y="101"/>
                    </a:lnTo>
                    <a:lnTo>
                      <a:pt x="98" y="121"/>
                    </a:lnTo>
                    <a:lnTo>
                      <a:pt x="92" y="124"/>
                    </a:lnTo>
                    <a:lnTo>
                      <a:pt x="86" y="106"/>
                    </a:lnTo>
                    <a:lnTo>
                      <a:pt x="68" y="91"/>
                    </a:lnTo>
                    <a:lnTo>
                      <a:pt x="58" y="90"/>
                    </a:lnTo>
                    <a:lnTo>
                      <a:pt x="69" y="105"/>
                    </a:lnTo>
                    <a:lnTo>
                      <a:pt x="81" y="106"/>
                    </a:lnTo>
                    <a:lnTo>
                      <a:pt x="89" y="128"/>
                    </a:lnTo>
                    <a:lnTo>
                      <a:pt x="68" y="125"/>
                    </a:lnTo>
                    <a:lnTo>
                      <a:pt x="68" y="130"/>
                    </a:lnTo>
                    <a:lnTo>
                      <a:pt x="56" y="128"/>
                    </a:lnTo>
                    <a:lnTo>
                      <a:pt x="58" y="137"/>
                    </a:lnTo>
                    <a:lnTo>
                      <a:pt x="62" y="143"/>
                    </a:lnTo>
                    <a:lnTo>
                      <a:pt x="62" y="153"/>
                    </a:lnTo>
                    <a:lnTo>
                      <a:pt x="56" y="150"/>
                    </a:lnTo>
                    <a:lnTo>
                      <a:pt x="51" y="158"/>
                    </a:lnTo>
                    <a:lnTo>
                      <a:pt x="43" y="136"/>
                    </a:lnTo>
                    <a:lnTo>
                      <a:pt x="41" y="133"/>
                    </a:lnTo>
                    <a:lnTo>
                      <a:pt x="38" y="148"/>
                    </a:lnTo>
                    <a:lnTo>
                      <a:pt x="31" y="144"/>
                    </a:lnTo>
                    <a:lnTo>
                      <a:pt x="30" y="129"/>
                    </a:lnTo>
                    <a:lnTo>
                      <a:pt x="24" y="119"/>
                    </a:lnTo>
                    <a:lnTo>
                      <a:pt x="19" y="116"/>
                    </a:lnTo>
                    <a:lnTo>
                      <a:pt x="21" y="106"/>
                    </a:lnTo>
                    <a:lnTo>
                      <a:pt x="48" y="113"/>
                    </a:lnTo>
                    <a:lnTo>
                      <a:pt x="52" y="119"/>
                    </a:lnTo>
                    <a:lnTo>
                      <a:pt x="65" y="109"/>
                    </a:lnTo>
                    <a:lnTo>
                      <a:pt x="52" y="107"/>
                    </a:lnTo>
                    <a:lnTo>
                      <a:pt x="18" y="100"/>
                    </a:lnTo>
                    <a:lnTo>
                      <a:pt x="7" y="81"/>
                    </a:lnTo>
                    <a:lnTo>
                      <a:pt x="2" y="80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62" y="13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284">
                <a:extLst>
                  <a:ext uri="{FF2B5EF4-FFF2-40B4-BE49-F238E27FC236}">
                    <a16:creationId xmlns:a16="http://schemas.microsoft.com/office/drawing/2014/main" id="{B2AAF835-611C-4659-BE39-F3A73FF7A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6" y="2472"/>
                <a:ext cx="418" cy="203"/>
              </a:xfrm>
              <a:custGeom>
                <a:avLst/>
                <a:gdLst>
                  <a:gd name="T0" fmla="*/ 184 w 261"/>
                  <a:gd name="T1" fmla="*/ 10 h 127"/>
                  <a:gd name="T2" fmla="*/ 298 w 261"/>
                  <a:gd name="T3" fmla="*/ 0 h 127"/>
                  <a:gd name="T4" fmla="*/ 567 w 261"/>
                  <a:gd name="T5" fmla="*/ 110 h 127"/>
                  <a:gd name="T6" fmla="*/ 669 w 261"/>
                  <a:gd name="T7" fmla="*/ 187 h 127"/>
                  <a:gd name="T8" fmla="*/ 652 w 261"/>
                  <a:gd name="T9" fmla="*/ 286 h 127"/>
                  <a:gd name="T10" fmla="*/ 439 w 261"/>
                  <a:gd name="T11" fmla="*/ 324 h 127"/>
                  <a:gd name="T12" fmla="*/ 346 w 261"/>
                  <a:gd name="T13" fmla="*/ 278 h 127"/>
                  <a:gd name="T14" fmla="*/ 306 w 261"/>
                  <a:gd name="T15" fmla="*/ 230 h 127"/>
                  <a:gd name="T16" fmla="*/ 267 w 261"/>
                  <a:gd name="T17" fmla="*/ 227 h 127"/>
                  <a:gd name="T18" fmla="*/ 235 w 261"/>
                  <a:gd name="T19" fmla="*/ 206 h 127"/>
                  <a:gd name="T20" fmla="*/ 218 w 261"/>
                  <a:gd name="T21" fmla="*/ 200 h 127"/>
                  <a:gd name="T22" fmla="*/ 197 w 261"/>
                  <a:gd name="T23" fmla="*/ 222 h 127"/>
                  <a:gd name="T24" fmla="*/ 170 w 261"/>
                  <a:gd name="T25" fmla="*/ 219 h 127"/>
                  <a:gd name="T26" fmla="*/ 0 w 261"/>
                  <a:gd name="T27" fmla="*/ 99 h 127"/>
                  <a:gd name="T28" fmla="*/ 184 w 261"/>
                  <a:gd name="T29" fmla="*/ 10 h 1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1"/>
                  <a:gd name="T46" fmla="*/ 0 h 127"/>
                  <a:gd name="T47" fmla="*/ 261 w 261"/>
                  <a:gd name="T48" fmla="*/ 127 h 1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1" h="127">
                    <a:moveTo>
                      <a:pt x="72" y="4"/>
                    </a:moveTo>
                    <a:lnTo>
                      <a:pt x="116" y="0"/>
                    </a:lnTo>
                    <a:lnTo>
                      <a:pt x="221" y="43"/>
                    </a:lnTo>
                    <a:lnTo>
                      <a:pt x="261" y="73"/>
                    </a:lnTo>
                    <a:lnTo>
                      <a:pt x="254" y="112"/>
                    </a:lnTo>
                    <a:lnTo>
                      <a:pt x="171" y="127"/>
                    </a:lnTo>
                    <a:lnTo>
                      <a:pt x="135" y="109"/>
                    </a:lnTo>
                    <a:lnTo>
                      <a:pt x="119" y="90"/>
                    </a:lnTo>
                    <a:lnTo>
                      <a:pt x="104" y="89"/>
                    </a:lnTo>
                    <a:lnTo>
                      <a:pt x="92" y="81"/>
                    </a:lnTo>
                    <a:lnTo>
                      <a:pt x="85" y="78"/>
                    </a:lnTo>
                    <a:lnTo>
                      <a:pt x="77" y="87"/>
                    </a:lnTo>
                    <a:lnTo>
                      <a:pt x="66" y="86"/>
                    </a:lnTo>
                    <a:lnTo>
                      <a:pt x="0" y="39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285">
                <a:extLst>
                  <a:ext uri="{FF2B5EF4-FFF2-40B4-BE49-F238E27FC236}">
                    <a16:creationId xmlns:a16="http://schemas.microsoft.com/office/drawing/2014/main" id="{7E88702B-D505-4D1F-B1F7-1E296A977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626"/>
                <a:ext cx="311" cy="270"/>
              </a:xfrm>
              <a:custGeom>
                <a:avLst/>
                <a:gdLst>
                  <a:gd name="T0" fmla="*/ 55 w 194"/>
                  <a:gd name="T1" fmla="*/ 88 h 168"/>
                  <a:gd name="T2" fmla="*/ 0 w 194"/>
                  <a:gd name="T3" fmla="*/ 204 h 168"/>
                  <a:gd name="T4" fmla="*/ 51 w 194"/>
                  <a:gd name="T5" fmla="*/ 379 h 168"/>
                  <a:gd name="T6" fmla="*/ 277 w 194"/>
                  <a:gd name="T7" fmla="*/ 434 h 168"/>
                  <a:gd name="T8" fmla="*/ 447 w 194"/>
                  <a:gd name="T9" fmla="*/ 392 h 168"/>
                  <a:gd name="T10" fmla="*/ 450 w 194"/>
                  <a:gd name="T11" fmla="*/ 374 h 168"/>
                  <a:gd name="T12" fmla="*/ 438 w 194"/>
                  <a:gd name="T13" fmla="*/ 358 h 168"/>
                  <a:gd name="T14" fmla="*/ 447 w 194"/>
                  <a:gd name="T15" fmla="*/ 310 h 168"/>
                  <a:gd name="T16" fmla="*/ 460 w 194"/>
                  <a:gd name="T17" fmla="*/ 328 h 168"/>
                  <a:gd name="T18" fmla="*/ 483 w 194"/>
                  <a:gd name="T19" fmla="*/ 331 h 168"/>
                  <a:gd name="T20" fmla="*/ 495 w 194"/>
                  <a:gd name="T21" fmla="*/ 286 h 168"/>
                  <a:gd name="T22" fmla="*/ 499 w 194"/>
                  <a:gd name="T23" fmla="*/ 276 h 168"/>
                  <a:gd name="T24" fmla="*/ 444 w 194"/>
                  <a:gd name="T25" fmla="*/ 141 h 168"/>
                  <a:gd name="T26" fmla="*/ 367 w 194"/>
                  <a:gd name="T27" fmla="*/ 0 h 168"/>
                  <a:gd name="T28" fmla="*/ 178 w 194"/>
                  <a:gd name="T29" fmla="*/ 16 h 168"/>
                  <a:gd name="T30" fmla="*/ 55 w 194"/>
                  <a:gd name="T31" fmla="*/ 88 h 1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4"/>
                  <a:gd name="T49" fmla="*/ 0 h 168"/>
                  <a:gd name="T50" fmla="*/ 194 w 194"/>
                  <a:gd name="T51" fmla="*/ 168 h 1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4" h="168">
                    <a:moveTo>
                      <a:pt x="21" y="34"/>
                    </a:moveTo>
                    <a:lnTo>
                      <a:pt x="0" y="79"/>
                    </a:lnTo>
                    <a:lnTo>
                      <a:pt x="20" y="147"/>
                    </a:lnTo>
                    <a:lnTo>
                      <a:pt x="108" y="168"/>
                    </a:lnTo>
                    <a:lnTo>
                      <a:pt x="174" y="152"/>
                    </a:lnTo>
                    <a:lnTo>
                      <a:pt x="175" y="145"/>
                    </a:lnTo>
                    <a:lnTo>
                      <a:pt x="170" y="139"/>
                    </a:lnTo>
                    <a:lnTo>
                      <a:pt x="174" y="120"/>
                    </a:lnTo>
                    <a:lnTo>
                      <a:pt x="179" y="127"/>
                    </a:lnTo>
                    <a:lnTo>
                      <a:pt x="188" y="128"/>
                    </a:lnTo>
                    <a:lnTo>
                      <a:pt x="193" y="111"/>
                    </a:lnTo>
                    <a:lnTo>
                      <a:pt x="194" y="107"/>
                    </a:lnTo>
                    <a:lnTo>
                      <a:pt x="173" y="55"/>
                    </a:lnTo>
                    <a:lnTo>
                      <a:pt x="143" y="0"/>
                    </a:lnTo>
                    <a:lnTo>
                      <a:pt x="69" y="6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286">
                <a:extLst>
                  <a:ext uri="{FF2B5EF4-FFF2-40B4-BE49-F238E27FC236}">
                    <a16:creationId xmlns:a16="http://schemas.microsoft.com/office/drawing/2014/main" id="{B83D0CA5-E0EF-4F7F-BBEA-A1FF06B73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2637"/>
                <a:ext cx="219" cy="143"/>
              </a:xfrm>
              <a:custGeom>
                <a:avLst/>
                <a:gdLst>
                  <a:gd name="T0" fmla="*/ 332 w 137"/>
                  <a:gd name="T1" fmla="*/ 21 h 89"/>
                  <a:gd name="T2" fmla="*/ 350 w 137"/>
                  <a:gd name="T3" fmla="*/ 43 h 89"/>
                  <a:gd name="T4" fmla="*/ 329 w 137"/>
                  <a:gd name="T5" fmla="*/ 77 h 89"/>
                  <a:gd name="T6" fmla="*/ 296 w 137"/>
                  <a:gd name="T7" fmla="*/ 116 h 89"/>
                  <a:gd name="T8" fmla="*/ 294 w 137"/>
                  <a:gd name="T9" fmla="*/ 132 h 89"/>
                  <a:gd name="T10" fmla="*/ 256 w 137"/>
                  <a:gd name="T11" fmla="*/ 167 h 89"/>
                  <a:gd name="T12" fmla="*/ 217 w 137"/>
                  <a:gd name="T13" fmla="*/ 183 h 89"/>
                  <a:gd name="T14" fmla="*/ 176 w 137"/>
                  <a:gd name="T15" fmla="*/ 230 h 89"/>
                  <a:gd name="T16" fmla="*/ 46 w 137"/>
                  <a:gd name="T17" fmla="*/ 225 h 89"/>
                  <a:gd name="T18" fmla="*/ 0 w 137"/>
                  <a:gd name="T19" fmla="*/ 132 h 89"/>
                  <a:gd name="T20" fmla="*/ 21 w 137"/>
                  <a:gd name="T21" fmla="*/ 114 h 89"/>
                  <a:gd name="T22" fmla="*/ 18 w 137"/>
                  <a:gd name="T23" fmla="*/ 106 h 89"/>
                  <a:gd name="T24" fmla="*/ 0 w 137"/>
                  <a:gd name="T25" fmla="*/ 90 h 89"/>
                  <a:gd name="T26" fmla="*/ 13 w 137"/>
                  <a:gd name="T27" fmla="*/ 72 h 89"/>
                  <a:gd name="T28" fmla="*/ 13 w 137"/>
                  <a:gd name="T29" fmla="*/ 51 h 89"/>
                  <a:gd name="T30" fmla="*/ 22 w 137"/>
                  <a:gd name="T31" fmla="*/ 42 h 89"/>
                  <a:gd name="T32" fmla="*/ 51 w 137"/>
                  <a:gd name="T33" fmla="*/ 43 h 89"/>
                  <a:gd name="T34" fmla="*/ 54 w 137"/>
                  <a:gd name="T35" fmla="*/ 18 h 89"/>
                  <a:gd name="T36" fmla="*/ 115 w 137"/>
                  <a:gd name="T37" fmla="*/ 26 h 89"/>
                  <a:gd name="T38" fmla="*/ 200 w 137"/>
                  <a:gd name="T39" fmla="*/ 18 h 89"/>
                  <a:gd name="T40" fmla="*/ 240 w 137"/>
                  <a:gd name="T41" fmla="*/ 0 h 89"/>
                  <a:gd name="T42" fmla="*/ 286 w 137"/>
                  <a:gd name="T43" fmla="*/ 3 h 89"/>
                  <a:gd name="T44" fmla="*/ 294 w 137"/>
                  <a:gd name="T45" fmla="*/ 18 h 89"/>
                  <a:gd name="T46" fmla="*/ 332 w 137"/>
                  <a:gd name="T47" fmla="*/ 21 h 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7"/>
                  <a:gd name="T73" fmla="*/ 0 h 89"/>
                  <a:gd name="T74" fmla="*/ 137 w 137"/>
                  <a:gd name="T75" fmla="*/ 89 h 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7" h="89">
                    <a:moveTo>
                      <a:pt x="130" y="8"/>
                    </a:moveTo>
                    <a:lnTo>
                      <a:pt x="137" y="17"/>
                    </a:lnTo>
                    <a:lnTo>
                      <a:pt x="129" y="30"/>
                    </a:lnTo>
                    <a:lnTo>
                      <a:pt x="116" y="45"/>
                    </a:lnTo>
                    <a:lnTo>
                      <a:pt x="115" y="51"/>
                    </a:lnTo>
                    <a:lnTo>
                      <a:pt x="100" y="65"/>
                    </a:lnTo>
                    <a:lnTo>
                      <a:pt x="85" y="71"/>
                    </a:lnTo>
                    <a:lnTo>
                      <a:pt x="69" y="89"/>
                    </a:lnTo>
                    <a:lnTo>
                      <a:pt x="18" y="87"/>
                    </a:lnTo>
                    <a:lnTo>
                      <a:pt x="0" y="51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0" y="35"/>
                    </a:lnTo>
                    <a:lnTo>
                      <a:pt x="5" y="28"/>
                    </a:lnTo>
                    <a:lnTo>
                      <a:pt x="5" y="20"/>
                    </a:lnTo>
                    <a:lnTo>
                      <a:pt x="9" y="16"/>
                    </a:lnTo>
                    <a:lnTo>
                      <a:pt x="20" y="17"/>
                    </a:lnTo>
                    <a:lnTo>
                      <a:pt x="21" y="7"/>
                    </a:lnTo>
                    <a:lnTo>
                      <a:pt x="45" y="10"/>
                    </a:lnTo>
                    <a:lnTo>
                      <a:pt x="78" y="7"/>
                    </a:lnTo>
                    <a:lnTo>
                      <a:pt x="94" y="0"/>
                    </a:lnTo>
                    <a:lnTo>
                      <a:pt x="112" y="1"/>
                    </a:lnTo>
                    <a:lnTo>
                      <a:pt x="115" y="7"/>
                    </a:lnTo>
                    <a:lnTo>
                      <a:pt x="130" y="8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287">
                <a:extLst>
                  <a:ext uri="{FF2B5EF4-FFF2-40B4-BE49-F238E27FC236}">
                    <a16:creationId xmlns:a16="http://schemas.microsoft.com/office/drawing/2014/main" id="{BCD7484E-EEF4-4520-BA61-E3300185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" y="2839"/>
                <a:ext cx="250" cy="145"/>
              </a:xfrm>
              <a:custGeom>
                <a:avLst/>
                <a:gdLst>
                  <a:gd name="T0" fmla="*/ 69 w 156"/>
                  <a:gd name="T1" fmla="*/ 0 h 91"/>
                  <a:gd name="T2" fmla="*/ 87 w 156"/>
                  <a:gd name="T3" fmla="*/ 38 h 91"/>
                  <a:gd name="T4" fmla="*/ 128 w 156"/>
                  <a:gd name="T5" fmla="*/ 22 h 91"/>
                  <a:gd name="T6" fmla="*/ 234 w 156"/>
                  <a:gd name="T7" fmla="*/ 56 h 91"/>
                  <a:gd name="T8" fmla="*/ 277 w 156"/>
                  <a:gd name="T9" fmla="*/ 21 h 91"/>
                  <a:gd name="T10" fmla="*/ 349 w 156"/>
                  <a:gd name="T11" fmla="*/ 22 h 91"/>
                  <a:gd name="T12" fmla="*/ 359 w 156"/>
                  <a:gd name="T13" fmla="*/ 48 h 91"/>
                  <a:gd name="T14" fmla="*/ 401 w 156"/>
                  <a:gd name="T15" fmla="*/ 48 h 91"/>
                  <a:gd name="T16" fmla="*/ 385 w 156"/>
                  <a:gd name="T17" fmla="*/ 110 h 91"/>
                  <a:gd name="T18" fmla="*/ 370 w 156"/>
                  <a:gd name="T19" fmla="*/ 107 h 91"/>
                  <a:gd name="T20" fmla="*/ 367 w 156"/>
                  <a:gd name="T21" fmla="*/ 89 h 91"/>
                  <a:gd name="T22" fmla="*/ 362 w 156"/>
                  <a:gd name="T23" fmla="*/ 86 h 91"/>
                  <a:gd name="T24" fmla="*/ 333 w 156"/>
                  <a:gd name="T25" fmla="*/ 110 h 91"/>
                  <a:gd name="T26" fmla="*/ 332 w 156"/>
                  <a:gd name="T27" fmla="*/ 155 h 91"/>
                  <a:gd name="T28" fmla="*/ 333 w 156"/>
                  <a:gd name="T29" fmla="*/ 178 h 91"/>
                  <a:gd name="T30" fmla="*/ 268 w 156"/>
                  <a:gd name="T31" fmla="*/ 201 h 91"/>
                  <a:gd name="T32" fmla="*/ 255 w 156"/>
                  <a:gd name="T33" fmla="*/ 201 h 91"/>
                  <a:gd name="T34" fmla="*/ 252 w 156"/>
                  <a:gd name="T35" fmla="*/ 231 h 91"/>
                  <a:gd name="T36" fmla="*/ 184 w 156"/>
                  <a:gd name="T37" fmla="*/ 223 h 91"/>
                  <a:gd name="T38" fmla="*/ 162 w 156"/>
                  <a:gd name="T39" fmla="*/ 218 h 91"/>
                  <a:gd name="T40" fmla="*/ 139 w 156"/>
                  <a:gd name="T41" fmla="*/ 223 h 91"/>
                  <a:gd name="T42" fmla="*/ 69 w 156"/>
                  <a:gd name="T43" fmla="*/ 218 h 91"/>
                  <a:gd name="T44" fmla="*/ 16 w 156"/>
                  <a:gd name="T45" fmla="*/ 191 h 91"/>
                  <a:gd name="T46" fmla="*/ 0 w 156"/>
                  <a:gd name="T47" fmla="*/ 59 h 91"/>
                  <a:gd name="T48" fmla="*/ 59 w 156"/>
                  <a:gd name="T49" fmla="*/ 3 h 91"/>
                  <a:gd name="T50" fmla="*/ 69 w 156"/>
                  <a:gd name="T51" fmla="*/ 0 h 9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91"/>
                  <a:gd name="T80" fmla="*/ 156 w 156"/>
                  <a:gd name="T81" fmla="*/ 91 h 9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91">
                    <a:moveTo>
                      <a:pt x="27" y="0"/>
                    </a:moveTo>
                    <a:lnTo>
                      <a:pt x="34" y="15"/>
                    </a:lnTo>
                    <a:lnTo>
                      <a:pt x="50" y="9"/>
                    </a:lnTo>
                    <a:lnTo>
                      <a:pt x="91" y="22"/>
                    </a:lnTo>
                    <a:lnTo>
                      <a:pt x="108" y="8"/>
                    </a:lnTo>
                    <a:lnTo>
                      <a:pt x="136" y="9"/>
                    </a:lnTo>
                    <a:lnTo>
                      <a:pt x="140" y="19"/>
                    </a:lnTo>
                    <a:lnTo>
                      <a:pt x="156" y="19"/>
                    </a:lnTo>
                    <a:lnTo>
                      <a:pt x="150" y="43"/>
                    </a:lnTo>
                    <a:lnTo>
                      <a:pt x="144" y="42"/>
                    </a:lnTo>
                    <a:lnTo>
                      <a:pt x="143" y="35"/>
                    </a:lnTo>
                    <a:lnTo>
                      <a:pt x="141" y="34"/>
                    </a:lnTo>
                    <a:lnTo>
                      <a:pt x="130" y="43"/>
                    </a:lnTo>
                    <a:lnTo>
                      <a:pt x="129" y="61"/>
                    </a:lnTo>
                    <a:lnTo>
                      <a:pt x="130" y="70"/>
                    </a:lnTo>
                    <a:lnTo>
                      <a:pt x="104" y="79"/>
                    </a:lnTo>
                    <a:lnTo>
                      <a:pt x="99" y="79"/>
                    </a:lnTo>
                    <a:lnTo>
                      <a:pt x="98" y="91"/>
                    </a:lnTo>
                    <a:lnTo>
                      <a:pt x="72" y="88"/>
                    </a:lnTo>
                    <a:lnTo>
                      <a:pt x="63" y="86"/>
                    </a:lnTo>
                    <a:lnTo>
                      <a:pt x="54" y="88"/>
                    </a:lnTo>
                    <a:lnTo>
                      <a:pt x="27" y="86"/>
                    </a:lnTo>
                    <a:lnTo>
                      <a:pt x="6" y="75"/>
                    </a:lnTo>
                    <a:lnTo>
                      <a:pt x="0" y="23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288">
                <a:extLst>
                  <a:ext uri="{FF2B5EF4-FFF2-40B4-BE49-F238E27FC236}">
                    <a16:creationId xmlns:a16="http://schemas.microsoft.com/office/drawing/2014/main" id="{1249943F-9340-446F-90FA-7DA725BE0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4" y="2710"/>
                <a:ext cx="108" cy="74"/>
              </a:xfrm>
              <a:custGeom>
                <a:avLst/>
                <a:gdLst>
                  <a:gd name="T0" fmla="*/ 27 w 68"/>
                  <a:gd name="T1" fmla="*/ 64 h 46"/>
                  <a:gd name="T2" fmla="*/ 0 w 68"/>
                  <a:gd name="T3" fmla="*/ 97 h 46"/>
                  <a:gd name="T4" fmla="*/ 113 w 68"/>
                  <a:gd name="T5" fmla="*/ 119 h 46"/>
                  <a:gd name="T6" fmla="*/ 172 w 68"/>
                  <a:gd name="T7" fmla="*/ 31 h 46"/>
                  <a:gd name="T8" fmla="*/ 168 w 68"/>
                  <a:gd name="T9" fmla="*/ 18 h 46"/>
                  <a:gd name="T10" fmla="*/ 162 w 68"/>
                  <a:gd name="T11" fmla="*/ 3 h 46"/>
                  <a:gd name="T12" fmla="*/ 154 w 68"/>
                  <a:gd name="T13" fmla="*/ 5 h 46"/>
                  <a:gd name="T14" fmla="*/ 145 w 68"/>
                  <a:gd name="T15" fmla="*/ 8 h 46"/>
                  <a:gd name="T16" fmla="*/ 129 w 68"/>
                  <a:gd name="T17" fmla="*/ 0 h 46"/>
                  <a:gd name="T18" fmla="*/ 113 w 68"/>
                  <a:gd name="T19" fmla="*/ 3 h 46"/>
                  <a:gd name="T20" fmla="*/ 102 w 68"/>
                  <a:gd name="T21" fmla="*/ 5 h 46"/>
                  <a:gd name="T22" fmla="*/ 78 w 68"/>
                  <a:gd name="T23" fmla="*/ 3 h 46"/>
                  <a:gd name="T24" fmla="*/ 68 w 68"/>
                  <a:gd name="T25" fmla="*/ 13 h 46"/>
                  <a:gd name="T26" fmla="*/ 35 w 68"/>
                  <a:gd name="T27" fmla="*/ 0 h 46"/>
                  <a:gd name="T28" fmla="*/ 22 w 68"/>
                  <a:gd name="T29" fmla="*/ 0 h 46"/>
                  <a:gd name="T30" fmla="*/ 21 w 68"/>
                  <a:gd name="T31" fmla="*/ 21 h 46"/>
                  <a:gd name="T32" fmla="*/ 27 w 68"/>
                  <a:gd name="T33" fmla="*/ 64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46"/>
                  <a:gd name="T53" fmla="*/ 68 w 6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46">
                    <a:moveTo>
                      <a:pt x="11" y="25"/>
                    </a:moveTo>
                    <a:lnTo>
                      <a:pt x="0" y="37"/>
                    </a:lnTo>
                    <a:lnTo>
                      <a:pt x="45" y="46"/>
                    </a:lnTo>
                    <a:lnTo>
                      <a:pt x="68" y="12"/>
                    </a:lnTo>
                    <a:lnTo>
                      <a:pt x="67" y="7"/>
                    </a:lnTo>
                    <a:lnTo>
                      <a:pt x="64" y="1"/>
                    </a:lnTo>
                    <a:lnTo>
                      <a:pt x="61" y="2"/>
                    </a:lnTo>
                    <a:lnTo>
                      <a:pt x="57" y="3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0" y="2"/>
                    </a:lnTo>
                    <a:lnTo>
                      <a:pt x="31" y="1"/>
                    </a:lnTo>
                    <a:lnTo>
                      <a:pt x="27" y="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11" y="2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290">
                <a:extLst>
                  <a:ext uri="{FF2B5EF4-FFF2-40B4-BE49-F238E27FC236}">
                    <a16:creationId xmlns:a16="http://schemas.microsoft.com/office/drawing/2014/main" id="{7A145343-7811-4E80-A5C4-9E14E38E4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" y="2729"/>
                <a:ext cx="218" cy="187"/>
              </a:xfrm>
              <a:custGeom>
                <a:avLst/>
                <a:gdLst>
                  <a:gd name="T0" fmla="*/ 0 w 135"/>
                  <a:gd name="T1" fmla="*/ 56 h 117"/>
                  <a:gd name="T2" fmla="*/ 3 w 135"/>
                  <a:gd name="T3" fmla="*/ 74 h 117"/>
                  <a:gd name="T4" fmla="*/ 10 w 135"/>
                  <a:gd name="T5" fmla="*/ 86 h 117"/>
                  <a:gd name="T6" fmla="*/ 16 w 135"/>
                  <a:gd name="T7" fmla="*/ 97 h 117"/>
                  <a:gd name="T8" fmla="*/ 24 w 135"/>
                  <a:gd name="T9" fmla="*/ 99 h 117"/>
                  <a:gd name="T10" fmla="*/ 31 w 135"/>
                  <a:gd name="T11" fmla="*/ 94 h 117"/>
                  <a:gd name="T12" fmla="*/ 37 w 135"/>
                  <a:gd name="T13" fmla="*/ 86 h 117"/>
                  <a:gd name="T14" fmla="*/ 44 w 135"/>
                  <a:gd name="T15" fmla="*/ 74 h 117"/>
                  <a:gd name="T16" fmla="*/ 58 w 135"/>
                  <a:gd name="T17" fmla="*/ 82 h 117"/>
                  <a:gd name="T18" fmla="*/ 68 w 135"/>
                  <a:gd name="T19" fmla="*/ 85 h 117"/>
                  <a:gd name="T20" fmla="*/ 76 w 135"/>
                  <a:gd name="T21" fmla="*/ 93 h 117"/>
                  <a:gd name="T22" fmla="*/ 73 w 135"/>
                  <a:gd name="T23" fmla="*/ 102 h 117"/>
                  <a:gd name="T24" fmla="*/ 71 w 135"/>
                  <a:gd name="T25" fmla="*/ 112 h 117"/>
                  <a:gd name="T26" fmla="*/ 81 w 135"/>
                  <a:gd name="T27" fmla="*/ 133 h 117"/>
                  <a:gd name="T28" fmla="*/ 92 w 135"/>
                  <a:gd name="T29" fmla="*/ 145 h 117"/>
                  <a:gd name="T30" fmla="*/ 92 w 135"/>
                  <a:gd name="T31" fmla="*/ 150 h 117"/>
                  <a:gd name="T32" fmla="*/ 76 w 135"/>
                  <a:gd name="T33" fmla="*/ 150 h 117"/>
                  <a:gd name="T34" fmla="*/ 84 w 135"/>
                  <a:gd name="T35" fmla="*/ 158 h 117"/>
                  <a:gd name="T36" fmla="*/ 123 w 135"/>
                  <a:gd name="T37" fmla="*/ 206 h 117"/>
                  <a:gd name="T38" fmla="*/ 128 w 135"/>
                  <a:gd name="T39" fmla="*/ 213 h 117"/>
                  <a:gd name="T40" fmla="*/ 140 w 135"/>
                  <a:gd name="T41" fmla="*/ 213 h 117"/>
                  <a:gd name="T42" fmla="*/ 149 w 135"/>
                  <a:gd name="T43" fmla="*/ 217 h 117"/>
                  <a:gd name="T44" fmla="*/ 166 w 135"/>
                  <a:gd name="T45" fmla="*/ 225 h 117"/>
                  <a:gd name="T46" fmla="*/ 182 w 135"/>
                  <a:gd name="T47" fmla="*/ 240 h 117"/>
                  <a:gd name="T48" fmla="*/ 186 w 135"/>
                  <a:gd name="T49" fmla="*/ 245 h 117"/>
                  <a:gd name="T50" fmla="*/ 191 w 135"/>
                  <a:gd name="T51" fmla="*/ 261 h 117"/>
                  <a:gd name="T52" fmla="*/ 195 w 135"/>
                  <a:gd name="T53" fmla="*/ 261 h 117"/>
                  <a:gd name="T54" fmla="*/ 200 w 135"/>
                  <a:gd name="T55" fmla="*/ 261 h 117"/>
                  <a:gd name="T56" fmla="*/ 212 w 135"/>
                  <a:gd name="T57" fmla="*/ 265 h 117"/>
                  <a:gd name="T58" fmla="*/ 242 w 135"/>
                  <a:gd name="T59" fmla="*/ 299 h 117"/>
                  <a:gd name="T60" fmla="*/ 250 w 135"/>
                  <a:gd name="T61" fmla="*/ 206 h 117"/>
                  <a:gd name="T62" fmla="*/ 258 w 135"/>
                  <a:gd name="T63" fmla="*/ 150 h 117"/>
                  <a:gd name="T64" fmla="*/ 352 w 135"/>
                  <a:gd name="T65" fmla="*/ 115 h 117"/>
                  <a:gd name="T66" fmla="*/ 294 w 135"/>
                  <a:gd name="T67" fmla="*/ 56 h 117"/>
                  <a:gd name="T68" fmla="*/ 281 w 135"/>
                  <a:gd name="T69" fmla="*/ 51 h 117"/>
                  <a:gd name="T70" fmla="*/ 275 w 135"/>
                  <a:gd name="T71" fmla="*/ 51 h 117"/>
                  <a:gd name="T72" fmla="*/ 266 w 135"/>
                  <a:gd name="T73" fmla="*/ 54 h 117"/>
                  <a:gd name="T74" fmla="*/ 258 w 135"/>
                  <a:gd name="T75" fmla="*/ 59 h 117"/>
                  <a:gd name="T76" fmla="*/ 250 w 135"/>
                  <a:gd name="T77" fmla="*/ 59 h 117"/>
                  <a:gd name="T78" fmla="*/ 237 w 135"/>
                  <a:gd name="T79" fmla="*/ 46 h 117"/>
                  <a:gd name="T80" fmla="*/ 226 w 135"/>
                  <a:gd name="T81" fmla="*/ 38 h 117"/>
                  <a:gd name="T82" fmla="*/ 216 w 135"/>
                  <a:gd name="T83" fmla="*/ 38 h 117"/>
                  <a:gd name="T84" fmla="*/ 208 w 135"/>
                  <a:gd name="T85" fmla="*/ 30 h 117"/>
                  <a:gd name="T86" fmla="*/ 182 w 135"/>
                  <a:gd name="T87" fmla="*/ 3 h 117"/>
                  <a:gd name="T88" fmla="*/ 173 w 135"/>
                  <a:gd name="T89" fmla="*/ 0 h 117"/>
                  <a:gd name="T90" fmla="*/ 153 w 135"/>
                  <a:gd name="T91" fmla="*/ 18 h 117"/>
                  <a:gd name="T92" fmla="*/ 136 w 135"/>
                  <a:gd name="T93" fmla="*/ 18 h 117"/>
                  <a:gd name="T94" fmla="*/ 128 w 135"/>
                  <a:gd name="T95" fmla="*/ 26 h 117"/>
                  <a:gd name="T96" fmla="*/ 123 w 135"/>
                  <a:gd name="T97" fmla="*/ 34 h 117"/>
                  <a:gd name="T98" fmla="*/ 92 w 135"/>
                  <a:gd name="T99" fmla="*/ 67 h 117"/>
                  <a:gd name="T100" fmla="*/ 68 w 135"/>
                  <a:gd name="T101" fmla="*/ 59 h 117"/>
                  <a:gd name="T102" fmla="*/ 47 w 135"/>
                  <a:gd name="T103" fmla="*/ 54 h 117"/>
                  <a:gd name="T104" fmla="*/ 34 w 135"/>
                  <a:gd name="T105" fmla="*/ 56 h 117"/>
                  <a:gd name="T106" fmla="*/ 21 w 135"/>
                  <a:gd name="T107" fmla="*/ 61 h 117"/>
                  <a:gd name="T108" fmla="*/ 0 w 135"/>
                  <a:gd name="T109" fmla="*/ 56 h 1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5"/>
                  <a:gd name="T166" fmla="*/ 0 h 117"/>
                  <a:gd name="T167" fmla="*/ 135 w 135"/>
                  <a:gd name="T168" fmla="*/ 117 h 1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5" h="117">
                    <a:moveTo>
                      <a:pt x="0" y="22"/>
                    </a:moveTo>
                    <a:lnTo>
                      <a:pt x="1" y="29"/>
                    </a:lnTo>
                    <a:lnTo>
                      <a:pt x="4" y="34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2" y="37"/>
                    </a:lnTo>
                    <a:lnTo>
                      <a:pt x="14" y="34"/>
                    </a:lnTo>
                    <a:lnTo>
                      <a:pt x="17" y="29"/>
                    </a:lnTo>
                    <a:lnTo>
                      <a:pt x="22" y="32"/>
                    </a:lnTo>
                    <a:lnTo>
                      <a:pt x="26" y="33"/>
                    </a:lnTo>
                    <a:lnTo>
                      <a:pt x="29" y="36"/>
                    </a:lnTo>
                    <a:lnTo>
                      <a:pt x="28" y="40"/>
                    </a:lnTo>
                    <a:lnTo>
                      <a:pt x="27" y="44"/>
                    </a:lnTo>
                    <a:lnTo>
                      <a:pt x="31" y="52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29" y="59"/>
                    </a:lnTo>
                    <a:lnTo>
                      <a:pt x="32" y="62"/>
                    </a:lnTo>
                    <a:lnTo>
                      <a:pt x="47" y="81"/>
                    </a:lnTo>
                    <a:lnTo>
                      <a:pt x="49" y="83"/>
                    </a:lnTo>
                    <a:lnTo>
                      <a:pt x="54" y="83"/>
                    </a:lnTo>
                    <a:lnTo>
                      <a:pt x="57" y="85"/>
                    </a:lnTo>
                    <a:lnTo>
                      <a:pt x="64" y="88"/>
                    </a:lnTo>
                    <a:lnTo>
                      <a:pt x="70" y="94"/>
                    </a:lnTo>
                    <a:lnTo>
                      <a:pt x="71" y="96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81" y="104"/>
                    </a:lnTo>
                    <a:lnTo>
                      <a:pt x="93" y="117"/>
                    </a:lnTo>
                    <a:lnTo>
                      <a:pt x="96" y="81"/>
                    </a:lnTo>
                    <a:lnTo>
                      <a:pt x="99" y="59"/>
                    </a:lnTo>
                    <a:lnTo>
                      <a:pt x="135" y="45"/>
                    </a:lnTo>
                    <a:lnTo>
                      <a:pt x="113" y="22"/>
                    </a:lnTo>
                    <a:lnTo>
                      <a:pt x="108" y="20"/>
                    </a:lnTo>
                    <a:lnTo>
                      <a:pt x="105" y="20"/>
                    </a:lnTo>
                    <a:lnTo>
                      <a:pt x="102" y="21"/>
                    </a:lnTo>
                    <a:lnTo>
                      <a:pt x="99" y="23"/>
                    </a:lnTo>
                    <a:lnTo>
                      <a:pt x="96" y="23"/>
                    </a:lnTo>
                    <a:lnTo>
                      <a:pt x="91" y="18"/>
                    </a:lnTo>
                    <a:lnTo>
                      <a:pt x="87" y="15"/>
                    </a:lnTo>
                    <a:lnTo>
                      <a:pt x="83" y="15"/>
                    </a:lnTo>
                    <a:lnTo>
                      <a:pt x="80" y="12"/>
                    </a:lnTo>
                    <a:lnTo>
                      <a:pt x="70" y="1"/>
                    </a:lnTo>
                    <a:lnTo>
                      <a:pt x="66" y="0"/>
                    </a:lnTo>
                    <a:lnTo>
                      <a:pt x="59" y="7"/>
                    </a:lnTo>
                    <a:lnTo>
                      <a:pt x="52" y="7"/>
                    </a:lnTo>
                    <a:lnTo>
                      <a:pt x="49" y="10"/>
                    </a:lnTo>
                    <a:lnTo>
                      <a:pt x="47" y="13"/>
                    </a:lnTo>
                    <a:lnTo>
                      <a:pt x="35" y="26"/>
                    </a:lnTo>
                    <a:lnTo>
                      <a:pt x="26" y="23"/>
                    </a:lnTo>
                    <a:lnTo>
                      <a:pt x="18" y="21"/>
                    </a:lnTo>
                    <a:lnTo>
                      <a:pt x="13" y="22"/>
                    </a:lnTo>
                    <a:lnTo>
                      <a:pt x="8" y="24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291">
                <a:extLst>
                  <a:ext uri="{FF2B5EF4-FFF2-40B4-BE49-F238E27FC236}">
                    <a16:creationId xmlns:a16="http://schemas.microsoft.com/office/drawing/2014/main" id="{F0BCE608-03EE-484F-AE9D-18423DD83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2781"/>
                <a:ext cx="144" cy="115"/>
              </a:xfrm>
              <a:custGeom>
                <a:avLst/>
                <a:gdLst>
                  <a:gd name="T0" fmla="*/ 184 w 90"/>
                  <a:gd name="T1" fmla="*/ 34 h 72"/>
                  <a:gd name="T2" fmla="*/ 174 w 90"/>
                  <a:gd name="T3" fmla="*/ 30 h 72"/>
                  <a:gd name="T4" fmla="*/ 163 w 90"/>
                  <a:gd name="T5" fmla="*/ 22 h 72"/>
                  <a:gd name="T6" fmla="*/ 150 w 90"/>
                  <a:gd name="T7" fmla="*/ 16 h 72"/>
                  <a:gd name="T8" fmla="*/ 131 w 90"/>
                  <a:gd name="T9" fmla="*/ 22 h 72"/>
                  <a:gd name="T10" fmla="*/ 115 w 90"/>
                  <a:gd name="T11" fmla="*/ 18 h 72"/>
                  <a:gd name="T12" fmla="*/ 102 w 90"/>
                  <a:gd name="T13" fmla="*/ 26 h 72"/>
                  <a:gd name="T14" fmla="*/ 99 w 90"/>
                  <a:gd name="T15" fmla="*/ 18 h 72"/>
                  <a:gd name="T16" fmla="*/ 86 w 90"/>
                  <a:gd name="T17" fmla="*/ 16 h 72"/>
                  <a:gd name="T18" fmla="*/ 77 w 90"/>
                  <a:gd name="T19" fmla="*/ 0 h 72"/>
                  <a:gd name="T20" fmla="*/ 51 w 90"/>
                  <a:gd name="T21" fmla="*/ 22 h 72"/>
                  <a:gd name="T22" fmla="*/ 18 w 90"/>
                  <a:gd name="T23" fmla="*/ 8 h 72"/>
                  <a:gd name="T24" fmla="*/ 3 w 90"/>
                  <a:gd name="T25" fmla="*/ 13 h 72"/>
                  <a:gd name="T26" fmla="*/ 0 w 90"/>
                  <a:gd name="T27" fmla="*/ 21 h 72"/>
                  <a:gd name="T28" fmla="*/ 35 w 90"/>
                  <a:gd name="T29" fmla="*/ 61 h 72"/>
                  <a:gd name="T30" fmla="*/ 46 w 90"/>
                  <a:gd name="T31" fmla="*/ 86 h 72"/>
                  <a:gd name="T32" fmla="*/ 64 w 90"/>
                  <a:gd name="T33" fmla="*/ 104 h 72"/>
                  <a:gd name="T34" fmla="*/ 72 w 90"/>
                  <a:gd name="T35" fmla="*/ 102 h 72"/>
                  <a:gd name="T36" fmla="*/ 118 w 90"/>
                  <a:gd name="T37" fmla="*/ 155 h 72"/>
                  <a:gd name="T38" fmla="*/ 120 w 90"/>
                  <a:gd name="T39" fmla="*/ 168 h 72"/>
                  <a:gd name="T40" fmla="*/ 115 w 90"/>
                  <a:gd name="T41" fmla="*/ 176 h 72"/>
                  <a:gd name="T42" fmla="*/ 118 w 90"/>
                  <a:gd name="T43" fmla="*/ 184 h 72"/>
                  <a:gd name="T44" fmla="*/ 221 w 90"/>
                  <a:gd name="T45" fmla="*/ 168 h 72"/>
                  <a:gd name="T46" fmla="*/ 230 w 90"/>
                  <a:gd name="T47" fmla="*/ 107 h 72"/>
                  <a:gd name="T48" fmla="*/ 200 w 90"/>
                  <a:gd name="T49" fmla="*/ 51 h 72"/>
                  <a:gd name="T50" fmla="*/ 184 w 90"/>
                  <a:gd name="T51" fmla="*/ 34 h 7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72"/>
                  <a:gd name="T80" fmla="*/ 90 w 90"/>
                  <a:gd name="T81" fmla="*/ 72 h 7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72">
                    <a:moveTo>
                      <a:pt x="72" y="13"/>
                    </a:moveTo>
                    <a:lnTo>
                      <a:pt x="68" y="12"/>
                    </a:lnTo>
                    <a:lnTo>
                      <a:pt x="64" y="9"/>
                    </a:lnTo>
                    <a:lnTo>
                      <a:pt x="59" y="6"/>
                    </a:lnTo>
                    <a:lnTo>
                      <a:pt x="51" y="9"/>
                    </a:lnTo>
                    <a:lnTo>
                      <a:pt x="45" y="7"/>
                    </a:lnTo>
                    <a:lnTo>
                      <a:pt x="40" y="10"/>
                    </a:lnTo>
                    <a:lnTo>
                      <a:pt x="39" y="7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20" y="9"/>
                    </a:lnTo>
                    <a:lnTo>
                      <a:pt x="7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14" y="24"/>
                    </a:lnTo>
                    <a:lnTo>
                      <a:pt x="18" y="34"/>
                    </a:lnTo>
                    <a:lnTo>
                      <a:pt x="25" y="41"/>
                    </a:lnTo>
                    <a:lnTo>
                      <a:pt x="28" y="40"/>
                    </a:lnTo>
                    <a:lnTo>
                      <a:pt x="46" y="61"/>
                    </a:lnTo>
                    <a:lnTo>
                      <a:pt x="47" y="66"/>
                    </a:lnTo>
                    <a:lnTo>
                      <a:pt x="45" y="69"/>
                    </a:lnTo>
                    <a:lnTo>
                      <a:pt x="46" y="72"/>
                    </a:lnTo>
                    <a:lnTo>
                      <a:pt x="86" y="66"/>
                    </a:lnTo>
                    <a:lnTo>
                      <a:pt x="90" y="42"/>
                    </a:lnTo>
                    <a:lnTo>
                      <a:pt x="78" y="20"/>
                    </a:lnTo>
                    <a:lnTo>
                      <a:pt x="72" y="1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292">
                <a:extLst>
                  <a:ext uri="{FF2B5EF4-FFF2-40B4-BE49-F238E27FC236}">
                    <a16:creationId xmlns:a16="http://schemas.microsoft.com/office/drawing/2014/main" id="{A08D4247-FCCE-429B-B076-F0CF8742D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2752"/>
                <a:ext cx="172" cy="220"/>
              </a:xfrm>
              <a:custGeom>
                <a:avLst/>
                <a:gdLst>
                  <a:gd name="T0" fmla="*/ 59 w 107"/>
                  <a:gd name="T1" fmla="*/ 18 h 137"/>
                  <a:gd name="T2" fmla="*/ 116 w 107"/>
                  <a:gd name="T3" fmla="*/ 3 h 137"/>
                  <a:gd name="T4" fmla="*/ 141 w 107"/>
                  <a:gd name="T5" fmla="*/ 0 h 137"/>
                  <a:gd name="T6" fmla="*/ 158 w 107"/>
                  <a:gd name="T7" fmla="*/ 3 h 137"/>
                  <a:gd name="T8" fmla="*/ 162 w 107"/>
                  <a:gd name="T9" fmla="*/ 8 h 137"/>
                  <a:gd name="T10" fmla="*/ 166 w 107"/>
                  <a:gd name="T11" fmla="*/ 13 h 137"/>
                  <a:gd name="T12" fmla="*/ 166 w 107"/>
                  <a:gd name="T13" fmla="*/ 18 h 137"/>
                  <a:gd name="T14" fmla="*/ 170 w 107"/>
                  <a:gd name="T15" fmla="*/ 21 h 137"/>
                  <a:gd name="T16" fmla="*/ 178 w 107"/>
                  <a:gd name="T17" fmla="*/ 34 h 137"/>
                  <a:gd name="T18" fmla="*/ 175 w 107"/>
                  <a:gd name="T19" fmla="*/ 51 h 137"/>
                  <a:gd name="T20" fmla="*/ 183 w 107"/>
                  <a:gd name="T21" fmla="*/ 56 h 137"/>
                  <a:gd name="T22" fmla="*/ 199 w 107"/>
                  <a:gd name="T23" fmla="*/ 59 h 137"/>
                  <a:gd name="T24" fmla="*/ 207 w 107"/>
                  <a:gd name="T25" fmla="*/ 88 h 137"/>
                  <a:gd name="T26" fmla="*/ 207 w 107"/>
                  <a:gd name="T27" fmla="*/ 103 h 137"/>
                  <a:gd name="T28" fmla="*/ 214 w 107"/>
                  <a:gd name="T29" fmla="*/ 116 h 137"/>
                  <a:gd name="T30" fmla="*/ 220 w 107"/>
                  <a:gd name="T31" fmla="*/ 116 h 137"/>
                  <a:gd name="T32" fmla="*/ 238 w 107"/>
                  <a:gd name="T33" fmla="*/ 106 h 137"/>
                  <a:gd name="T34" fmla="*/ 246 w 107"/>
                  <a:gd name="T35" fmla="*/ 114 h 137"/>
                  <a:gd name="T36" fmla="*/ 246 w 107"/>
                  <a:gd name="T37" fmla="*/ 128 h 137"/>
                  <a:gd name="T38" fmla="*/ 260 w 107"/>
                  <a:gd name="T39" fmla="*/ 141 h 137"/>
                  <a:gd name="T40" fmla="*/ 259 w 107"/>
                  <a:gd name="T41" fmla="*/ 154 h 137"/>
                  <a:gd name="T42" fmla="*/ 259 w 107"/>
                  <a:gd name="T43" fmla="*/ 157 h 137"/>
                  <a:gd name="T44" fmla="*/ 260 w 107"/>
                  <a:gd name="T45" fmla="*/ 161 h 137"/>
                  <a:gd name="T46" fmla="*/ 254 w 107"/>
                  <a:gd name="T47" fmla="*/ 170 h 137"/>
                  <a:gd name="T48" fmla="*/ 254 w 107"/>
                  <a:gd name="T49" fmla="*/ 180 h 137"/>
                  <a:gd name="T50" fmla="*/ 260 w 107"/>
                  <a:gd name="T51" fmla="*/ 201 h 137"/>
                  <a:gd name="T52" fmla="*/ 273 w 107"/>
                  <a:gd name="T53" fmla="*/ 204 h 137"/>
                  <a:gd name="T54" fmla="*/ 276 w 107"/>
                  <a:gd name="T55" fmla="*/ 214 h 137"/>
                  <a:gd name="T56" fmla="*/ 272 w 107"/>
                  <a:gd name="T57" fmla="*/ 234 h 137"/>
                  <a:gd name="T58" fmla="*/ 251 w 107"/>
                  <a:gd name="T59" fmla="*/ 251 h 137"/>
                  <a:gd name="T60" fmla="*/ 251 w 107"/>
                  <a:gd name="T61" fmla="*/ 284 h 137"/>
                  <a:gd name="T62" fmla="*/ 246 w 107"/>
                  <a:gd name="T63" fmla="*/ 297 h 137"/>
                  <a:gd name="T64" fmla="*/ 248 w 107"/>
                  <a:gd name="T65" fmla="*/ 312 h 137"/>
                  <a:gd name="T66" fmla="*/ 127 w 107"/>
                  <a:gd name="T67" fmla="*/ 353 h 137"/>
                  <a:gd name="T68" fmla="*/ 64 w 107"/>
                  <a:gd name="T69" fmla="*/ 315 h 137"/>
                  <a:gd name="T70" fmla="*/ 8 w 107"/>
                  <a:gd name="T71" fmla="*/ 260 h 137"/>
                  <a:gd name="T72" fmla="*/ 0 w 107"/>
                  <a:gd name="T73" fmla="*/ 238 h 137"/>
                  <a:gd name="T74" fmla="*/ 16 w 107"/>
                  <a:gd name="T75" fmla="*/ 230 h 137"/>
                  <a:gd name="T76" fmla="*/ 29 w 107"/>
                  <a:gd name="T77" fmla="*/ 226 h 137"/>
                  <a:gd name="T78" fmla="*/ 29 w 107"/>
                  <a:gd name="T79" fmla="*/ 206 h 137"/>
                  <a:gd name="T80" fmla="*/ 43 w 107"/>
                  <a:gd name="T81" fmla="*/ 199 h 137"/>
                  <a:gd name="T82" fmla="*/ 50 w 107"/>
                  <a:gd name="T83" fmla="*/ 186 h 137"/>
                  <a:gd name="T84" fmla="*/ 64 w 107"/>
                  <a:gd name="T85" fmla="*/ 178 h 137"/>
                  <a:gd name="T86" fmla="*/ 68 w 107"/>
                  <a:gd name="T87" fmla="*/ 167 h 137"/>
                  <a:gd name="T88" fmla="*/ 68 w 107"/>
                  <a:gd name="T89" fmla="*/ 153 h 137"/>
                  <a:gd name="T90" fmla="*/ 76 w 107"/>
                  <a:gd name="T91" fmla="*/ 145 h 137"/>
                  <a:gd name="T92" fmla="*/ 64 w 107"/>
                  <a:gd name="T93" fmla="*/ 124 h 137"/>
                  <a:gd name="T94" fmla="*/ 80 w 107"/>
                  <a:gd name="T95" fmla="*/ 101 h 137"/>
                  <a:gd name="T96" fmla="*/ 68 w 107"/>
                  <a:gd name="T97" fmla="*/ 80 h 137"/>
                  <a:gd name="T98" fmla="*/ 72 w 107"/>
                  <a:gd name="T99" fmla="*/ 64 h 137"/>
                  <a:gd name="T100" fmla="*/ 56 w 107"/>
                  <a:gd name="T101" fmla="*/ 43 h 137"/>
                  <a:gd name="T102" fmla="*/ 59 w 107"/>
                  <a:gd name="T103" fmla="*/ 18 h 1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"/>
                  <a:gd name="T157" fmla="*/ 0 h 137"/>
                  <a:gd name="T158" fmla="*/ 107 w 107"/>
                  <a:gd name="T159" fmla="*/ 137 h 1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" h="137">
                    <a:moveTo>
                      <a:pt x="23" y="7"/>
                    </a:moveTo>
                    <a:lnTo>
                      <a:pt x="45" y="1"/>
                    </a:lnTo>
                    <a:lnTo>
                      <a:pt x="55" y="0"/>
                    </a:lnTo>
                    <a:lnTo>
                      <a:pt x="61" y="1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64" y="7"/>
                    </a:lnTo>
                    <a:lnTo>
                      <a:pt x="66" y="8"/>
                    </a:lnTo>
                    <a:lnTo>
                      <a:pt x="69" y="13"/>
                    </a:lnTo>
                    <a:lnTo>
                      <a:pt x="68" y="20"/>
                    </a:lnTo>
                    <a:lnTo>
                      <a:pt x="71" y="22"/>
                    </a:lnTo>
                    <a:lnTo>
                      <a:pt x="77" y="23"/>
                    </a:lnTo>
                    <a:lnTo>
                      <a:pt x="80" y="34"/>
                    </a:lnTo>
                    <a:lnTo>
                      <a:pt x="80" y="40"/>
                    </a:lnTo>
                    <a:lnTo>
                      <a:pt x="83" y="45"/>
                    </a:lnTo>
                    <a:lnTo>
                      <a:pt x="85" y="45"/>
                    </a:lnTo>
                    <a:lnTo>
                      <a:pt x="92" y="41"/>
                    </a:lnTo>
                    <a:lnTo>
                      <a:pt x="95" y="44"/>
                    </a:lnTo>
                    <a:lnTo>
                      <a:pt x="95" y="50"/>
                    </a:lnTo>
                    <a:lnTo>
                      <a:pt x="101" y="55"/>
                    </a:lnTo>
                    <a:lnTo>
                      <a:pt x="100" y="60"/>
                    </a:lnTo>
                    <a:lnTo>
                      <a:pt x="100" y="61"/>
                    </a:lnTo>
                    <a:lnTo>
                      <a:pt x="101" y="62"/>
                    </a:lnTo>
                    <a:lnTo>
                      <a:pt x="98" y="66"/>
                    </a:lnTo>
                    <a:lnTo>
                      <a:pt x="98" y="70"/>
                    </a:lnTo>
                    <a:lnTo>
                      <a:pt x="101" y="78"/>
                    </a:lnTo>
                    <a:lnTo>
                      <a:pt x="106" y="79"/>
                    </a:lnTo>
                    <a:lnTo>
                      <a:pt x="107" y="83"/>
                    </a:lnTo>
                    <a:lnTo>
                      <a:pt x="105" y="91"/>
                    </a:lnTo>
                    <a:lnTo>
                      <a:pt x="97" y="97"/>
                    </a:lnTo>
                    <a:lnTo>
                      <a:pt x="97" y="110"/>
                    </a:lnTo>
                    <a:lnTo>
                      <a:pt x="95" y="115"/>
                    </a:lnTo>
                    <a:lnTo>
                      <a:pt x="96" y="121"/>
                    </a:lnTo>
                    <a:lnTo>
                      <a:pt x="49" y="137"/>
                    </a:lnTo>
                    <a:lnTo>
                      <a:pt x="25" y="122"/>
                    </a:lnTo>
                    <a:lnTo>
                      <a:pt x="3" y="101"/>
                    </a:lnTo>
                    <a:lnTo>
                      <a:pt x="0" y="92"/>
                    </a:lnTo>
                    <a:lnTo>
                      <a:pt x="6" y="89"/>
                    </a:lnTo>
                    <a:lnTo>
                      <a:pt x="11" y="88"/>
                    </a:lnTo>
                    <a:lnTo>
                      <a:pt x="11" y="80"/>
                    </a:lnTo>
                    <a:lnTo>
                      <a:pt x="17" y="77"/>
                    </a:lnTo>
                    <a:lnTo>
                      <a:pt x="19" y="72"/>
                    </a:lnTo>
                    <a:lnTo>
                      <a:pt x="25" y="69"/>
                    </a:lnTo>
                    <a:lnTo>
                      <a:pt x="26" y="65"/>
                    </a:lnTo>
                    <a:lnTo>
                      <a:pt x="26" y="59"/>
                    </a:lnTo>
                    <a:lnTo>
                      <a:pt x="29" y="56"/>
                    </a:lnTo>
                    <a:lnTo>
                      <a:pt x="25" y="48"/>
                    </a:lnTo>
                    <a:lnTo>
                      <a:pt x="31" y="39"/>
                    </a:lnTo>
                    <a:lnTo>
                      <a:pt x="26" y="31"/>
                    </a:lnTo>
                    <a:lnTo>
                      <a:pt x="28" y="25"/>
                    </a:lnTo>
                    <a:lnTo>
                      <a:pt x="22" y="17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293">
                <a:extLst>
                  <a:ext uri="{FF2B5EF4-FFF2-40B4-BE49-F238E27FC236}">
                    <a16:creationId xmlns:a16="http://schemas.microsoft.com/office/drawing/2014/main" id="{C41B0C87-8F01-45D0-956F-2D1EB4332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2919"/>
                <a:ext cx="93" cy="128"/>
              </a:xfrm>
              <a:custGeom>
                <a:avLst/>
                <a:gdLst>
                  <a:gd name="T0" fmla="*/ 16 w 58"/>
                  <a:gd name="T1" fmla="*/ 43 h 80"/>
                  <a:gd name="T2" fmla="*/ 22 w 58"/>
                  <a:gd name="T3" fmla="*/ 48 h 80"/>
                  <a:gd name="T4" fmla="*/ 22 w 58"/>
                  <a:gd name="T5" fmla="*/ 59 h 80"/>
                  <a:gd name="T6" fmla="*/ 18 w 58"/>
                  <a:gd name="T7" fmla="*/ 64 h 80"/>
                  <a:gd name="T8" fmla="*/ 13 w 58"/>
                  <a:gd name="T9" fmla="*/ 72 h 80"/>
                  <a:gd name="T10" fmla="*/ 13 w 58"/>
                  <a:gd name="T11" fmla="*/ 93 h 80"/>
                  <a:gd name="T12" fmla="*/ 18 w 58"/>
                  <a:gd name="T13" fmla="*/ 99 h 80"/>
                  <a:gd name="T14" fmla="*/ 3 w 58"/>
                  <a:gd name="T15" fmla="*/ 115 h 80"/>
                  <a:gd name="T16" fmla="*/ 5 w 58"/>
                  <a:gd name="T17" fmla="*/ 120 h 80"/>
                  <a:gd name="T18" fmla="*/ 0 w 58"/>
                  <a:gd name="T19" fmla="*/ 128 h 80"/>
                  <a:gd name="T20" fmla="*/ 5 w 58"/>
                  <a:gd name="T21" fmla="*/ 138 h 80"/>
                  <a:gd name="T22" fmla="*/ 3 w 58"/>
                  <a:gd name="T23" fmla="*/ 144 h 80"/>
                  <a:gd name="T24" fmla="*/ 10 w 58"/>
                  <a:gd name="T25" fmla="*/ 136 h 80"/>
                  <a:gd name="T26" fmla="*/ 16 w 58"/>
                  <a:gd name="T27" fmla="*/ 146 h 80"/>
                  <a:gd name="T28" fmla="*/ 16 w 58"/>
                  <a:gd name="T29" fmla="*/ 158 h 80"/>
                  <a:gd name="T30" fmla="*/ 10 w 58"/>
                  <a:gd name="T31" fmla="*/ 163 h 80"/>
                  <a:gd name="T32" fmla="*/ 16 w 58"/>
                  <a:gd name="T33" fmla="*/ 171 h 80"/>
                  <a:gd name="T34" fmla="*/ 22 w 58"/>
                  <a:gd name="T35" fmla="*/ 174 h 80"/>
                  <a:gd name="T36" fmla="*/ 34 w 58"/>
                  <a:gd name="T37" fmla="*/ 184 h 80"/>
                  <a:gd name="T38" fmla="*/ 47 w 58"/>
                  <a:gd name="T39" fmla="*/ 195 h 80"/>
                  <a:gd name="T40" fmla="*/ 47 w 58"/>
                  <a:gd name="T41" fmla="*/ 200 h 80"/>
                  <a:gd name="T42" fmla="*/ 59 w 58"/>
                  <a:gd name="T43" fmla="*/ 205 h 80"/>
                  <a:gd name="T44" fmla="*/ 69 w 58"/>
                  <a:gd name="T45" fmla="*/ 202 h 80"/>
                  <a:gd name="T46" fmla="*/ 85 w 58"/>
                  <a:gd name="T47" fmla="*/ 195 h 80"/>
                  <a:gd name="T48" fmla="*/ 90 w 58"/>
                  <a:gd name="T49" fmla="*/ 182 h 80"/>
                  <a:gd name="T50" fmla="*/ 101 w 58"/>
                  <a:gd name="T51" fmla="*/ 174 h 80"/>
                  <a:gd name="T52" fmla="*/ 111 w 58"/>
                  <a:gd name="T53" fmla="*/ 157 h 80"/>
                  <a:gd name="T54" fmla="*/ 115 w 58"/>
                  <a:gd name="T55" fmla="*/ 141 h 80"/>
                  <a:gd name="T56" fmla="*/ 119 w 58"/>
                  <a:gd name="T57" fmla="*/ 128 h 80"/>
                  <a:gd name="T58" fmla="*/ 127 w 58"/>
                  <a:gd name="T59" fmla="*/ 118 h 80"/>
                  <a:gd name="T60" fmla="*/ 149 w 58"/>
                  <a:gd name="T61" fmla="*/ 77 h 80"/>
                  <a:gd name="T62" fmla="*/ 93 w 58"/>
                  <a:gd name="T63" fmla="*/ 69 h 80"/>
                  <a:gd name="T64" fmla="*/ 95 w 58"/>
                  <a:gd name="T65" fmla="*/ 35 h 80"/>
                  <a:gd name="T66" fmla="*/ 98 w 58"/>
                  <a:gd name="T67" fmla="*/ 26 h 80"/>
                  <a:gd name="T68" fmla="*/ 93 w 58"/>
                  <a:gd name="T69" fmla="*/ 18 h 80"/>
                  <a:gd name="T70" fmla="*/ 82 w 58"/>
                  <a:gd name="T71" fmla="*/ 18 h 80"/>
                  <a:gd name="T72" fmla="*/ 75 w 58"/>
                  <a:gd name="T73" fmla="*/ 16 h 80"/>
                  <a:gd name="T74" fmla="*/ 67 w 58"/>
                  <a:gd name="T75" fmla="*/ 3 h 80"/>
                  <a:gd name="T76" fmla="*/ 59 w 58"/>
                  <a:gd name="T77" fmla="*/ 0 h 80"/>
                  <a:gd name="T78" fmla="*/ 56 w 58"/>
                  <a:gd name="T79" fmla="*/ 5 h 80"/>
                  <a:gd name="T80" fmla="*/ 56 w 58"/>
                  <a:gd name="T81" fmla="*/ 3 h 80"/>
                  <a:gd name="T82" fmla="*/ 43 w 58"/>
                  <a:gd name="T83" fmla="*/ 3 h 80"/>
                  <a:gd name="T84" fmla="*/ 35 w 58"/>
                  <a:gd name="T85" fmla="*/ 0 h 80"/>
                  <a:gd name="T86" fmla="*/ 26 w 58"/>
                  <a:gd name="T87" fmla="*/ 3 h 80"/>
                  <a:gd name="T88" fmla="*/ 26 w 58"/>
                  <a:gd name="T89" fmla="*/ 22 h 80"/>
                  <a:gd name="T90" fmla="*/ 21 w 58"/>
                  <a:gd name="T91" fmla="*/ 34 h 80"/>
                  <a:gd name="T92" fmla="*/ 16 w 58"/>
                  <a:gd name="T93" fmla="*/ 43 h 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8"/>
                  <a:gd name="T142" fmla="*/ 0 h 80"/>
                  <a:gd name="T143" fmla="*/ 58 w 58"/>
                  <a:gd name="T144" fmla="*/ 80 h 8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8" h="80">
                    <a:moveTo>
                      <a:pt x="6" y="17"/>
                    </a:moveTo>
                    <a:lnTo>
                      <a:pt x="9" y="19"/>
                    </a:lnTo>
                    <a:lnTo>
                      <a:pt x="9" y="23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5" y="36"/>
                    </a:lnTo>
                    <a:lnTo>
                      <a:pt x="7" y="39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1" y="56"/>
                    </a:lnTo>
                    <a:lnTo>
                      <a:pt x="4" y="53"/>
                    </a:lnTo>
                    <a:lnTo>
                      <a:pt x="6" y="57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6" y="67"/>
                    </a:lnTo>
                    <a:lnTo>
                      <a:pt x="9" y="68"/>
                    </a:lnTo>
                    <a:lnTo>
                      <a:pt x="13" y="72"/>
                    </a:lnTo>
                    <a:lnTo>
                      <a:pt x="18" y="76"/>
                    </a:lnTo>
                    <a:lnTo>
                      <a:pt x="18" y="78"/>
                    </a:lnTo>
                    <a:lnTo>
                      <a:pt x="23" y="80"/>
                    </a:lnTo>
                    <a:lnTo>
                      <a:pt x="27" y="79"/>
                    </a:lnTo>
                    <a:lnTo>
                      <a:pt x="33" y="76"/>
                    </a:lnTo>
                    <a:lnTo>
                      <a:pt x="35" y="71"/>
                    </a:lnTo>
                    <a:lnTo>
                      <a:pt x="39" y="68"/>
                    </a:lnTo>
                    <a:lnTo>
                      <a:pt x="43" y="61"/>
                    </a:lnTo>
                    <a:lnTo>
                      <a:pt x="45" y="55"/>
                    </a:lnTo>
                    <a:lnTo>
                      <a:pt x="46" y="50"/>
                    </a:lnTo>
                    <a:lnTo>
                      <a:pt x="49" y="46"/>
                    </a:lnTo>
                    <a:lnTo>
                      <a:pt x="58" y="30"/>
                    </a:lnTo>
                    <a:lnTo>
                      <a:pt x="36" y="27"/>
                    </a:lnTo>
                    <a:lnTo>
                      <a:pt x="37" y="14"/>
                    </a:lnTo>
                    <a:lnTo>
                      <a:pt x="38" y="10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29" y="6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294">
                <a:extLst>
                  <a:ext uri="{FF2B5EF4-FFF2-40B4-BE49-F238E27FC236}">
                    <a16:creationId xmlns:a16="http://schemas.microsoft.com/office/drawing/2014/main" id="{2715DF5E-A06C-4EDB-8C57-455DDAF432A1}"/>
                  </a:ext>
                </a:extLst>
              </p:cNvPr>
              <p:cNvSpPr>
                <a:spLocks/>
              </p:cNvSpPr>
              <p:nvPr/>
            </p:nvSpPr>
            <p:spPr bwMode="auto">
              <a:xfrm rot="227381">
                <a:off x="2696" y="2940"/>
                <a:ext cx="85" cy="58"/>
              </a:xfrm>
              <a:custGeom>
                <a:avLst/>
                <a:gdLst>
                  <a:gd name="T0" fmla="*/ 2 w 162"/>
                  <a:gd name="T1" fmla="*/ 9 h 110"/>
                  <a:gd name="T2" fmla="*/ 9 w 162"/>
                  <a:gd name="T3" fmla="*/ 4 h 110"/>
                  <a:gd name="T4" fmla="*/ 14 w 162"/>
                  <a:gd name="T5" fmla="*/ 3 h 110"/>
                  <a:gd name="T6" fmla="*/ 19 w 162"/>
                  <a:gd name="T7" fmla="*/ 2 h 110"/>
                  <a:gd name="T8" fmla="*/ 24 w 162"/>
                  <a:gd name="T9" fmla="*/ 2 h 110"/>
                  <a:gd name="T10" fmla="*/ 27 w 162"/>
                  <a:gd name="T11" fmla="*/ 0 h 110"/>
                  <a:gd name="T12" fmla="*/ 35 w 162"/>
                  <a:gd name="T13" fmla="*/ 2 h 110"/>
                  <a:gd name="T14" fmla="*/ 39 w 162"/>
                  <a:gd name="T15" fmla="*/ 2 h 110"/>
                  <a:gd name="T16" fmla="*/ 43 w 162"/>
                  <a:gd name="T17" fmla="*/ 6 h 110"/>
                  <a:gd name="T18" fmla="*/ 43 w 162"/>
                  <a:gd name="T19" fmla="*/ 17 h 110"/>
                  <a:gd name="T20" fmla="*/ 45 w 162"/>
                  <a:gd name="T21" fmla="*/ 19 h 110"/>
                  <a:gd name="T22" fmla="*/ 41 w 162"/>
                  <a:gd name="T23" fmla="*/ 24 h 110"/>
                  <a:gd name="T24" fmla="*/ 31 w 162"/>
                  <a:gd name="T25" fmla="*/ 26 h 110"/>
                  <a:gd name="T26" fmla="*/ 27 w 162"/>
                  <a:gd name="T27" fmla="*/ 25 h 110"/>
                  <a:gd name="T28" fmla="*/ 25 w 162"/>
                  <a:gd name="T29" fmla="*/ 31 h 110"/>
                  <a:gd name="T30" fmla="*/ 17 w 162"/>
                  <a:gd name="T31" fmla="*/ 30 h 110"/>
                  <a:gd name="T32" fmla="*/ 14 w 162"/>
                  <a:gd name="T33" fmla="*/ 29 h 110"/>
                  <a:gd name="T34" fmla="*/ 10 w 162"/>
                  <a:gd name="T35" fmla="*/ 29 h 110"/>
                  <a:gd name="T36" fmla="*/ 7 w 162"/>
                  <a:gd name="T37" fmla="*/ 26 h 110"/>
                  <a:gd name="T38" fmla="*/ 6 w 162"/>
                  <a:gd name="T39" fmla="*/ 27 h 110"/>
                  <a:gd name="T40" fmla="*/ 3 w 162"/>
                  <a:gd name="T41" fmla="*/ 25 h 110"/>
                  <a:gd name="T42" fmla="*/ 0 w 162"/>
                  <a:gd name="T43" fmla="*/ 17 h 110"/>
                  <a:gd name="T44" fmla="*/ 2 w 162"/>
                  <a:gd name="T45" fmla="*/ 14 h 110"/>
                  <a:gd name="T46" fmla="*/ 2 w 162"/>
                  <a:gd name="T47" fmla="*/ 9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10"/>
                  <a:gd name="T74" fmla="*/ 162 w 162"/>
                  <a:gd name="T75" fmla="*/ 110 h 1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10">
                    <a:moveTo>
                      <a:pt x="6" y="33"/>
                    </a:moveTo>
                    <a:lnTo>
                      <a:pt x="34" y="14"/>
                    </a:lnTo>
                    <a:lnTo>
                      <a:pt x="52" y="11"/>
                    </a:lnTo>
                    <a:lnTo>
                      <a:pt x="70" y="6"/>
                    </a:lnTo>
                    <a:lnTo>
                      <a:pt x="85" y="6"/>
                    </a:lnTo>
                    <a:lnTo>
                      <a:pt x="100" y="0"/>
                    </a:lnTo>
                    <a:lnTo>
                      <a:pt x="126" y="6"/>
                    </a:lnTo>
                    <a:lnTo>
                      <a:pt x="141" y="5"/>
                    </a:lnTo>
                    <a:lnTo>
                      <a:pt x="156" y="20"/>
                    </a:lnTo>
                    <a:lnTo>
                      <a:pt x="154" y="63"/>
                    </a:lnTo>
                    <a:lnTo>
                      <a:pt x="162" y="68"/>
                    </a:lnTo>
                    <a:lnTo>
                      <a:pt x="151" y="86"/>
                    </a:lnTo>
                    <a:lnTo>
                      <a:pt x="115" y="93"/>
                    </a:lnTo>
                    <a:lnTo>
                      <a:pt x="100" y="89"/>
                    </a:lnTo>
                    <a:lnTo>
                      <a:pt x="90" y="110"/>
                    </a:lnTo>
                    <a:lnTo>
                      <a:pt x="63" y="108"/>
                    </a:lnTo>
                    <a:lnTo>
                      <a:pt x="52" y="105"/>
                    </a:lnTo>
                    <a:lnTo>
                      <a:pt x="36" y="104"/>
                    </a:lnTo>
                    <a:lnTo>
                      <a:pt x="27" y="95"/>
                    </a:lnTo>
                    <a:lnTo>
                      <a:pt x="21" y="98"/>
                    </a:lnTo>
                    <a:lnTo>
                      <a:pt x="9" y="89"/>
                    </a:lnTo>
                    <a:lnTo>
                      <a:pt x="0" y="63"/>
                    </a:lnTo>
                    <a:lnTo>
                      <a:pt x="7" y="50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295">
                <a:extLst>
                  <a:ext uri="{FF2B5EF4-FFF2-40B4-BE49-F238E27FC236}">
                    <a16:creationId xmlns:a16="http://schemas.microsoft.com/office/drawing/2014/main" id="{D00C4CC8-988E-4ADF-A7D0-B5BF7C619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0" y="2004"/>
                <a:ext cx="151" cy="168"/>
              </a:xfrm>
              <a:custGeom>
                <a:avLst/>
                <a:gdLst>
                  <a:gd name="T0" fmla="*/ 127 w 94"/>
                  <a:gd name="T1" fmla="*/ 0 h 104"/>
                  <a:gd name="T2" fmla="*/ 188 w 94"/>
                  <a:gd name="T3" fmla="*/ 29 h 104"/>
                  <a:gd name="T4" fmla="*/ 243 w 94"/>
                  <a:gd name="T5" fmla="*/ 31 h 104"/>
                  <a:gd name="T6" fmla="*/ 239 w 94"/>
                  <a:gd name="T7" fmla="*/ 200 h 104"/>
                  <a:gd name="T8" fmla="*/ 157 w 94"/>
                  <a:gd name="T9" fmla="*/ 271 h 104"/>
                  <a:gd name="T10" fmla="*/ 34 w 94"/>
                  <a:gd name="T11" fmla="*/ 191 h 104"/>
                  <a:gd name="T12" fmla="*/ 35 w 94"/>
                  <a:gd name="T13" fmla="*/ 144 h 104"/>
                  <a:gd name="T14" fmla="*/ 13 w 94"/>
                  <a:gd name="T15" fmla="*/ 157 h 104"/>
                  <a:gd name="T16" fmla="*/ 0 w 94"/>
                  <a:gd name="T17" fmla="*/ 120 h 104"/>
                  <a:gd name="T18" fmla="*/ 5 w 94"/>
                  <a:gd name="T19" fmla="*/ 52 h 104"/>
                  <a:gd name="T20" fmla="*/ 43 w 94"/>
                  <a:gd name="T21" fmla="*/ 29 h 104"/>
                  <a:gd name="T22" fmla="*/ 67 w 94"/>
                  <a:gd name="T23" fmla="*/ 47 h 104"/>
                  <a:gd name="T24" fmla="*/ 88 w 94"/>
                  <a:gd name="T25" fmla="*/ 21 h 104"/>
                  <a:gd name="T26" fmla="*/ 127 w 94"/>
                  <a:gd name="T27" fmla="*/ 24 h 104"/>
                  <a:gd name="T28" fmla="*/ 127 w 94"/>
                  <a:gd name="T29" fmla="*/ 0 h 10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4"/>
                  <a:gd name="T46" fmla="*/ 0 h 104"/>
                  <a:gd name="T47" fmla="*/ 94 w 94"/>
                  <a:gd name="T48" fmla="*/ 104 h 10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4" h="104">
                    <a:moveTo>
                      <a:pt x="49" y="0"/>
                    </a:moveTo>
                    <a:lnTo>
                      <a:pt x="73" y="11"/>
                    </a:lnTo>
                    <a:lnTo>
                      <a:pt x="94" y="12"/>
                    </a:lnTo>
                    <a:lnTo>
                      <a:pt x="93" y="77"/>
                    </a:lnTo>
                    <a:lnTo>
                      <a:pt x="61" y="104"/>
                    </a:lnTo>
                    <a:lnTo>
                      <a:pt x="13" y="73"/>
                    </a:lnTo>
                    <a:lnTo>
                      <a:pt x="14" y="55"/>
                    </a:lnTo>
                    <a:lnTo>
                      <a:pt x="5" y="60"/>
                    </a:lnTo>
                    <a:lnTo>
                      <a:pt x="0" y="46"/>
                    </a:lnTo>
                    <a:lnTo>
                      <a:pt x="2" y="20"/>
                    </a:lnTo>
                    <a:lnTo>
                      <a:pt x="17" y="11"/>
                    </a:lnTo>
                    <a:lnTo>
                      <a:pt x="26" y="18"/>
                    </a:lnTo>
                    <a:lnTo>
                      <a:pt x="34" y="8"/>
                    </a:lnTo>
                    <a:lnTo>
                      <a:pt x="49" y="9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296">
                <a:extLst>
                  <a:ext uri="{FF2B5EF4-FFF2-40B4-BE49-F238E27FC236}">
                    <a16:creationId xmlns:a16="http://schemas.microsoft.com/office/drawing/2014/main" id="{DE0151C1-DE56-41E5-8D8F-C3FB46761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16"/>
                <a:ext cx="231" cy="151"/>
              </a:xfrm>
              <a:custGeom>
                <a:avLst/>
                <a:gdLst>
                  <a:gd name="T0" fmla="*/ 201 w 144"/>
                  <a:gd name="T1" fmla="*/ 8 h 94"/>
                  <a:gd name="T2" fmla="*/ 239 w 144"/>
                  <a:gd name="T3" fmla="*/ 0 h 94"/>
                  <a:gd name="T4" fmla="*/ 282 w 144"/>
                  <a:gd name="T5" fmla="*/ 39 h 94"/>
                  <a:gd name="T6" fmla="*/ 363 w 144"/>
                  <a:gd name="T7" fmla="*/ 63 h 94"/>
                  <a:gd name="T8" fmla="*/ 371 w 144"/>
                  <a:gd name="T9" fmla="*/ 243 h 94"/>
                  <a:gd name="T10" fmla="*/ 77 w 144"/>
                  <a:gd name="T11" fmla="*/ 204 h 94"/>
                  <a:gd name="T12" fmla="*/ 0 w 144"/>
                  <a:gd name="T13" fmla="*/ 173 h 94"/>
                  <a:gd name="T14" fmla="*/ 16 w 144"/>
                  <a:gd name="T15" fmla="*/ 88 h 94"/>
                  <a:gd name="T16" fmla="*/ 64 w 144"/>
                  <a:gd name="T17" fmla="*/ 21 h 94"/>
                  <a:gd name="T18" fmla="*/ 103 w 144"/>
                  <a:gd name="T19" fmla="*/ 22 h 94"/>
                  <a:gd name="T20" fmla="*/ 124 w 144"/>
                  <a:gd name="T21" fmla="*/ 21 h 94"/>
                  <a:gd name="T22" fmla="*/ 128 w 144"/>
                  <a:gd name="T23" fmla="*/ 47 h 94"/>
                  <a:gd name="T24" fmla="*/ 154 w 144"/>
                  <a:gd name="T25" fmla="*/ 63 h 94"/>
                  <a:gd name="T26" fmla="*/ 157 w 144"/>
                  <a:gd name="T27" fmla="*/ 103 h 94"/>
                  <a:gd name="T28" fmla="*/ 193 w 144"/>
                  <a:gd name="T29" fmla="*/ 77 h 94"/>
                  <a:gd name="T30" fmla="*/ 201 w 144"/>
                  <a:gd name="T31" fmla="*/ 8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94"/>
                  <a:gd name="T50" fmla="*/ 144 w 14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94">
                    <a:moveTo>
                      <a:pt x="78" y="3"/>
                    </a:moveTo>
                    <a:lnTo>
                      <a:pt x="93" y="0"/>
                    </a:lnTo>
                    <a:lnTo>
                      <a:pt x="110" y="15"/>
                    </a:lnTo>
                    <a:lnTo>
                      <a:pt x="141" y="24"/>
                    </a:lnTo>
                    <a:lnTo>
                      <a:pt x="144" y="94"/>
                    </a:lnTo>
                    <a:lnTo>
                      <a:pt x="30" y="79"/>
                    </a:lnTo>
                    <a:lnTo>
                      <a:pt x="0" y="67"/>
                    </a:lnTo>
                    <a:lnTo>
                      <a:pt x="6" y="34"/>
                    </a:lnTo>
                    <a:lnTo>
                      <a:pt x="25" y="8"/>
                    </a:lnTo>
                    <a:lnTo>
                      <a:pt x="40" y="9"/>
                    </a:lnTo>
                    <a:lnTo>
                      <a:pt x="48" y="8"/>
                    </a:lnTo>
                    <a:lnTo>
                      <a:pt x="50" y="18"/>
                    </a:lnTo>
                    <a:lnTo>
                      <a:pt x="60" y="24"/>
                    </a:lnTo>
                    <a:lnTo>
                      <a:pt x="61" y="40"/>
                    </a:lnTo>
                    <a:lnTo>
                      <a:pt x="75" y="30"/>
                    </a:lnTo>
                    <a:lnTo>
                      <a:pt x="78" y="3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297">
                <a:extLst>
                  <a:ext uri="{FF2B5EF4-FFF2-40B4-BE49-F238E27FC236}">
                    <a16:creationId xmlns:a16="http://schemas.microsoft.com/office/drawing/2014/main" id="{2DDC9746-3281-4FB6-AB23-802BA3601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211"/>
                <a:ext cx="212" cy="169"/>
              </a:xfrm>
              <a:custGeom>
                <a:avLst/>
                <a:gdLst>
                  <a:gd name="T0" fmla="*/ 0 w 133"/>
                  <a:gd name="T1" fmla="*/ 21 h 106"/>
                  <a:gd name="T2" fmla="*/ 69 w 133"/>
                  <a:gd name="T3" fmla="*/ 3 h 106"/>
                  <a:gd name="T4" fmla="*/ 124 w 133"/>
                  <a:gd name="T5" fmla="*/ 13 h 106"/>
                  <a:gd name="T6" fmla="*/ 167 w 133"/>
                  <a:gd name="T7" fmla="*/ 10 h 106"/>
                  <a:gd name="T8" fmla="*/ 201 w 133"/>
                  <a:gd name="T9" fmla="*/ 0 h 106"/>
                  <a:gd name="T10" fmla="*/ 223 w 133"/>
                  <a:gd name="T11" fmla="*/ 13 h 106"/>
                  <a:gd name="T12" fmla="*/ 260 w 133"/>
                  <a:gd name="T13" fmla="*/ 22 h 106"/>
                  <a:gd name="T14" fmla="*/ 266 w 133"/>
                  <a:gd name="T15" fmla="*/ 43 h 106"/>
                  <a:gd name="T16" fmla="*/ 290 w 133"/>
                  <a:gd name="T17" fmla="*/ 56 h 106"/>
                  <a:gd name="T18" fmla="*/ 338 w 133"/>
                  <a:gd name="T19" fmla="*/ 102 h 106"/>
                  <a:gd name="T20" fmla="*/ 308 w 133"/>
                  <a:gd name="T21" fmla="*/ 175 h 106"/>
                  <a:gd name="T22" fmla="*/ 261 w 133"/>
                  <a:gd name="T23" fmla="*/ 260 h 106"/>
                  <a:gd name="T24" fmla="*/ 137 w 133"/>
                  <a:gd name="T25" fmla="*/ 269 h 106"/>
                  <a:gd name="T26" fmla="*/ 38 w 133"/>
                  <a:gd name="T27" fmla="*/ 147 h 106"/>
                  <a:gd name="T28" fmla="*/ 21 w 133"/>
                  <a:gd name="T29" fmla="*/ 104 h 106"/>
                  <a:gd name="T30" fmla="*/ 10 w 133"/>
                  <a:gd name="T31" fmla="*/ 91 h 106"/>
                  <a:gd name="T32" fmla="*/ 0 w 133"/>
                  <a:gd name="T33" fmla="*/ 21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3"/>
                  <a:gd name="T52" fmla="*/ 0 h 106"/>
                  <a:gd name="T53" fmla="*/ 133 w 133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3" h="106">
                    <a:moveTo>
                      <a:pt x="0" y="8"/>
                    </a:moveTo>
                    <a:lnTo>
                      <a:pt x="27" y="1"/>
                    </a:lnTo>
                    <a:lnTo>
                      <a:pt x="49" y="5"/>
                    </a:lnTo>
                    <a:lnTo>
                      <a:pt x="66" y="4"/>
                    </a:lnTo>
                    <a:lnTo>
                      <a:pt x="79" y="0"/>
                    </a:lnTo>
                    <a:lnTo>
                      <a:pt x="88" y="5"/>
                    </a:lnTo>
                    <a:lnTo>
                      <a:pt x="102" y="9"/>
                    </a:lnTo>
                    <a:lnTo>
                      <a:pt x="105" y="17"/>
                    </a:lnTo>
                    <a:lnTo>
                      <a:pt x="114" y="22"/>
                    </a:lnTo>
                    <a:lnTo>
                      <a:pt x="133" y="40"/>
                    </a:lnTo>
                    <a:lnTo>
                      <a:pt x="121" y="69"/>
                    </a:lnTo>
                    <a:lnTo>
                      <a:pt x="103" y="102"/>
                    </a:lnTo>
                    <a:lnTo>
                      <a:pt x="54" y="106"/>
                    </a:lnTo>
                    <a:lnTo>
                      <a:pt x="15" y="58"/>
                    </a:lnTo>
                    <a:lnTo>
                      <a:pt x="8" y="41"/>
                    </a:lnTo>
                    <a:lnTo>
                      <a:pt x="4" y="3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0" cap="sq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298">
                <a:extLst>
                  <a:ext uri="{FF2B5EF4-FFF2-40B4-BE49-F238E27FC236}">
                    <a16:creationId xmlns:a16="http://schemas.microsoft.com/office/drawing/2014/main" id="{44C638C9-C9D1-4860-A444-ECF56736E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71"/>
                <a:ext cx="101" cy="82"/>
              </a:xfrm>
              <a:custGeom>
                <a:avLst/>
                <a:gdLst>
                  <a:gd name="T0" fmla="*/ 115 w 63"/>
                  <a:gd name="T1" fmla="*/ 18 h 50"/>
                  <a:gd name="T2" fmla="*/ 133 w 63"/>
                  <a:gd name="T3" fmla="*/ 30 h 50"/>
                  <a:gd name="T4" fmla="*/ 154 w 63"/>
                  <a:gd name="T5" fmla="*/ 34 h 50"/>
                  <a:gd name="T6" fmla="*/ 162 w 63"/>
                  <a:gd name="T7" fmla="*/ 49 h 50"/>
                  <a:gd name="T8" fmla="*/ 162 w 63"/>
                  <a:gd name="T9" fmla="*/ 67 h 50"/>
                  <a:gd name="T10" fmla="*/ 157 w 63"/>
                  <a:gd name="T11" fmla="*/ 97 h 50"/>
                  <a:gd name="T12" fmla="*/ 67 w 63"/>
                  <a:gd name="T13" fmla="*/ 134 h 50"/>
                  <a:gd name="T14" fmla="*/ 13 w 63"/>
                  <a:gd name="T15" fmla="*/ 64 h 50"/>
                  <a:gd name="T16" fmla="*/ 22 w 63"/>
                  <a:gd name="T17" fmla="*/ 34 h 50"/>
                  <a:gd name="T18" fmla="*/ 0 w 63"/>
                  <a:gd name="T19" fmla="*/ 34 h 50"/>
                  <a:gd name="T20" fmla="*/ 0 w 63"/>
                  <a:gd name="T21" fmla="*/ 18 h 50"/>
                  <a:gd name="T22" fmla="*/ 29 w 63"/>
                  <a:gd name="T23" fmla="*/ 0 h 50"/>
                  <a:gd name="T24" fmla="*/ 64 w 63"/>
                  <a:gd name="T25" fmla="*/ 5 h 50"/>
                  <a:gd name="T26" fmla="*/ 61 w 63"/>
                  <a:gd name="T27" fmla="*/ 25 h 50"/>
                  <a:gd name="T28" fmla="*/ 82 w 63"/>
                  <a:gd name="T29" fmla="*/ 11 h 50"/>
                  <a:gd name="T30" fmla="*/ 115 w 63"/>
                  <a:gd name="T31" fmla="*/ 18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3"/>
                  <a:gd name="T49" fmla="*/ 0 h 50"/>
                  <a:gd name="T50" fmla="*/ 63 w 63"/>
                  <a:gd name="T51" fmla="*/ 50 h 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3" h="50">
                    <a:moveTo>
                      <a:pt x="45" y="7"/>
                    </a:moveTo>
                    <a:lnTo>
                      <a:pt x="52" y="11"/>
                    </a:lnTo>
                    <a:lnTo>
                      <a:pt x="60" y="13"/>
                    </a:lnTo>
                    <a:lnTo>
                      <a:pt x="63" y="18"/>
                    </a:lnTo>
                    <a:lnTo>
                      <a:pt x="63" y="25"/>
                    </a:lnTo>
                    <a:lnTo>
                      <a:pt x="61" y="36"/>
                    </a:lnTo>
                    <a:lnTo>
                      <a:pt x="26" y="50"/>
                    </a:lnTo>
                    <a:lnTo>
                      <a:pt x="5" y="24"/>
                    </a:lnTo>
                    <a:lnTo>
                      <a:pt x="9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1" y="0"/>
                    </a:lnTo>
                    <a:lnTo>
                      <a:pt x="25" y="2"/>
                    </a:lnTo>
                    <a:lnTo>
                      <a:pt x="24" y="9"/>
                    </a:lnTo>
                    <a:lnTo>
                      <a:pt x="32" y="4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12700" cap="sq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99">
                <a:extLst>
                  <a:ext uri="{FF2B5EF4-FFF2-40B4-BE49-F238E27FC236}">
                    <a16:creationId xmlns:a16="http://schemas.microsoft.com/office/drawing/2014/main" id="{6A16B72A-E701-4FBF-A7A2-BDB6ADB2E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" y="2292"/>
                <a:ext cx="379" cy="300"/>
              </a:xfrm>
              <a:custGeom>
                <a:avLst/>
                <a:gdLst>
                  <a:gd name="T0" fmla="*/ 609 w 236"/>
                  <a:gd name="T1" fmla="*/ 446 h 187"/>
                  <a:gd name="T2" fmla="*/ 578 w 236"/>
                  <a:gd name="T3" fmla="*/ 183 h 187"/>
                  <a:gd name="T4" fmla="*/ 562 w 236"/>
                  <a:gd name="T5" fmla="*/ 111 h 187"/>
                  <a:gd name="T6" fmla="*/ 519 w 236"/>
                  <a:gd name="T7" fmla="*/ 59 h 187"/>
                  <a:gd name="T8" fmla="*/ 421 w 236"/>
                  <a:gd name="T9" fmla="*/ 51 h 187"/>
                  <a:gd name="T10" fmla="*/ 371 w 236"/>
                  <a:gd name="T11" fmla="*/ 29 h 187"/>
                  <a:gd name="T12" fmla="*/ 348 w 236"/>
                  <a:gd name="T13" fmla="*/ 42 h 187"/>
                  <a:gd name="T14" fmla="*/ 297 w 236"/>
                  <a:gd name="T15" fmla="*/ 30 h 187"/>
                  <a:gd name="T16" fmla="*/ 299 w 236"/>
                  <a:gd name="T17" fmla="*/ 3 h 187"/>
                  <a:gd name="T18" fmla="*/ 265 w 236"/>
                  <a:gd name="T19" fmla="*/ 0 h 187"/>
                  <a:gd name="T20" fmla="*/ 149 w 236"/>
                  <a:gd name="T21" fmla="*/ 8 h 187"/>
                  <a:gd name="T22" fmla="*/ 72 w 236"/>
                  <a:gd name="T23" fmla="*/ 85 h 187"/>
                  <a:gd name="T24" fmla="*/ 50 w 236"/>
                  <a:gd name="T25" fmla="*/ 90 h 187"/>
                  <a:gd name="T26" fmla="*/ 0 w 236"/>
                  <a:gd name="T27" fmla="*/ 149 h 187"/>
                  <a:gd name="T28" fmla="*/ 90 w 236"/>
                  <a:gd name="T29" fmla="*/ 319 h 187"/>
                  <a:gd name="T30" fmla="*/ 106 w 236"/>
                  <a:gd name="T31" fmla="*/ 335 h 187"/>
                  <a:gd name="T32" fmla="*/ 148 w 236"/>
                  <a:gd name="T33" fmla="*/ 342 h 187"/>
                  <a:gd name="T34" fmla="*/ 148 w 236"/>
                  <a:gd name="T35" fmla="*/ 363 h 187"/>
                  <a:gd name="T36" fmla="*/ 162 w 236"/>
                  <a:gd name="T37" fmla="*/ 379 h 187"/>
                  <a:gd name="T38" fmla="*/ 220 w 236"/>
                  <a:gd name="T39" fmla="*/ 379 h 187"/>
                  <a:gd name="T40" fmla="*/ 255 w 236"/>
                  <a:gd name="T41" fmla="*/ 409 h 187"/>
                  <a:gd name="T42" fmla="*/ 265 w 236"/>
                  <a:gd name="T43" fmla="*/ 446 h 187"/>
                  <a:gd name="T44" fmla="*/ 307 w 236"/>
                  <a:gd name="T45" fmla="*/ 446 h 187"/>
                  <a:gd name="T46" fmla="*/ 318 w 236"/>
                  <a:gd name="T47" fmla="*/ 473 h 187"/>
                  <a:gd name="T48" fmla="*/ 337 w 236"/>
                  <a:gd name="T49" fmla="*/ 476 h 187"/>
                  <a:gd name="T50" fmla="*/ 366 w 236"/>
                  <a:gd name="T51" fmla="*/ 460 h 187"/>
                  <a:gd name="T52" fmla="*/ 467 w 236"/>
                  <a:gd name="T53" fmla="*/ 481 h 187"/>
                  <a:gd name="T54" fmla="*/ 609 w 236"/>
                  <a:gd name="T55" fmla="*/ 446 h 1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6"/>
                  <a:gd name="T85" fmla="*/ 0 h 187"/>
                  <a:gd name="T86" fmla="*/ 236 w 236"/>
                  <a:gd name="T87" fmla="*/ 187 h 1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6" h="187">
                    <a:moveTo>
                      <a:pt x="236" y="173"/>
                    </a:moveTo>
                    <a:lnTo>
                      <a:pt x="224" y="71"/>
                    </a:lnTo>
                    <a:lnTo>
                      <a:pt x="218" y="43"/>
                    </a:lnTo>
                    <a:lnTo>
                      <a:pt x="201" y="23"/>
                    </a:lnTo>
                    <a:lnTo>
                      <a:pt x="163" y="20"/>
                    </a:lnTo>
                    <a:lnTo>
                      <a:pt x="144" y="11"/>
                    </a:lnTo>
                    <a:lnTo>
                      <a:pt x="135" y="16"/>
                    </a:lnTo>
                    <a:lnTo>
                      <a:pt x="115" y="12"/>
                    </a:lnTo>
                    <a:lnTo>
                      <a:pt x="116" y="1"/>
                    </a:lnTo>
                    <a:lnTo>
                      <a:pt x="103" y="0"/>
                    </a:lnTo>
                    <a:lnTo>
                      <a:pt x="58" y="3"/>
                    </a:lnTo>
                    <a:lnTo>
                      <a:pt x="28" y="33"/>
                    </a:lnTo>
                    <a:lnTo>
                      <a:pt x="19" y="35"/>
                    </a:lnTo>
                    <a:lnTo>
                      <a:pt x="0" y="58"/>
                    </a:lnTo>
                    <a:lnTo>
                      <a:pt x="35" y="124"/>
                    </a:lnTo>
                    <a:lnTo>
                      <a:pt x="41" y="130"/>
                    </a:lnTo>
                    <a:lnTo>
                      <a:pt x="57" y="133"/>
                    </a:lnTo>
                    <a:lnTo>
                      <a:pt x="57" y="141"/>
                    </a:lnTo>
                    <a:lnTo>
                      <a:pt x="63" y="147"/>
                    </a:lnTo>
                    <a:lnTo>
                      <a:pt x="85" y="147"/>
                    </a:lnTo>
                    <a:lnTo>
                      <a:pt x="99" y="159"/>
                    </a:lnTo>
                    <a:lnTo>
                      <a:pt x="103" y="173"/>
                    </a:lnTo>
                    <a:lnTo>
                      <a:pt x="119" y="173"/>
                    </a:lnTo>
                    <a:lnTo>
                      <a:pt x="123" y="184"/>
                    </a:lnTo>
                    <a:lnTo>
                      <a:pt x="131" y="185"/>
                    </a:lnTo>
                    <a:lnTo>
                      <a:pt x="142" y="179"/>
                    </a:lnTo>
                    <a:lnTo>
                      <a:pt x="181" y="187"/>
                    </a:lnTo>
                    <a:lnTo>
                      <a:pt x="236" y="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304">
                <a:extLst>
                  <a:ext uri="{FF2B5EF4-FFF2-40B4-BE49-F238E27FC236}">
                    <a16:creationId xmlns:a16="http://schemas.microsoft.com/office/drawing/2014/main" id="{2196B170-B49A-42A6-B3FE-211E2AA66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199"/>
                <a:ext cx="271" cy="300"/>
              </a:xfrm>
              <a:custGeom>
                <a:avLst/>
                <a:gdLst>
                  <a:gd name="T0" fmla="*/ 58 w 579"/>
                  <a:gd name="T1" fmla="*/ 99 h 646"/>
                  <a:gd name="T2" fmla="*/ 54 w 579"/>
                  <a:gd name="T3" fmla="*/ 94 h 646"/>
                  <a:gd name="T4" fmla="*/ 57 w 579"/>
                  <a:gd name="T5" fmla="*/ 88 h 646"/>
                  <a:gd name="T6" fmla="*/ 57 w 579"/>
                  <a:gd name="T7" fmla="*/ 81 h 646"/>
                  <a:gd name="T8" fmla="*/ 52 w 579"/>
                  <a:gd name="T9" fmla="*/ 82 h 646"/>
                  <a:gd name="T10" fmla="*/ 54 w 579"/>
                  <a:gd name="T11" fmla="*/ 71 h 646"/>
                  <a:gd name="T12" fmla="*/ 49 w 579"/>
                  <a:gd name="T13" fmla="*/ 67 h 646"/>
                  <a:gd name="T14" fmla="*/ 54 w 579"/>
                  <a:gd name="T15" fmla="*/ 61 h 646"/>
                  <a:gd name="T16" fmla="*/ 51 w 579"/>
                  <a:gd name="T17" fmla="*/ 59 h 646"/>
                  <a:gd name="T18" fmla="*/ 51 w 579"/>
                  <a:gd name="T19" fmla="*/ 49 h 646"/>
                  <a:gd name="T20" fmla="*/ 54 w 579"/>
                  <a:gd name="T21" fmla="*/ 33 h 646"/>
                  <a:gd name="T22" fmla="*/ 47 w 579"/>
                  <a:gd name="T23" fmla="*/ 38 h 646"/>
                  <a:gd name="T24" fmla="*/ 44 w 579"/>
                  <a:gd name="T25" fmla="*/ 20 h 646"/>
                  <a:gd name="T26" fmla="*/ 67 w 579"/>
                  <a:gd name="T27" fmla="*/ 9 h 646"/>
                  <a:gd name="T28" fmla="*/ 73 w 579"/>
                  <a:gd name="T29" fmla="*/ 0 h 646"/>
                  <a:gd name="T30" fmla="*/ 79 w 579"/>
                  <a:gd name="T31" fmla="*/ 7 h 646"/>
                  <a:gd name="T32" fmla="*/ 81 w 579"/>
                  <a:gd name="T33" fmla="*/ 20 h 646"/>
                  <a:gd name="T34" fmla="*/ 99 w 579"/>
                  <a:gd name="T35" fmla="*/ 36 h 646"/>
                  <a:gd name="T36" fmla="*/ 103 w 579"/>
                  <a:gd name="T37" fmla="*/ 46 h 646"/>
                  <a:gd name="T38" fmla="*/ 117 w 579"/>
                  <a:gd name="T39" fmla="*/ 68 h 646"/>
                  <a:gd name="T40" fmla="*/ 121 w 579"/>
                  <a:gd name="T41" fmla="*/ 97 h 646"/>
                  <a:gd name="T42" fmla="*/ 115 w 579"/>
                  <a:gd name="T43" fmla="*/ 108 h 646"/>
                  <a:gd name="T44" fmla="*/ 118 w 579"/>
                  <a:gd name="T45" fmla="*/ 114 h 646"/>
                  <a:gd name="T46" fmla="*/ 108 w 579"/>
                  <a:gd name="T47" fmla="*/ 127 h 646"/>
                  <a:gd name="T48" fmla="*/ 92 w 579"/>
                  <a:gd name="T49" fmla="*/ 127 h 646"/>
                  <a:gd name="T50" fmla="*/ 75 w 579"/>
                  <a:gd name="T51" fmla="*/ 127 h 646"/>
                  <a:gd name="T52" fmla="*/ 73 w 579"/>
                  <a:gd name="T53" fmla="*/ 135 h 646"/>
                  <a:gd name="T54" fmla="*/ 37 w 579"/>
                  <a:gd name="T55" fmla="*/ 137 h 646"/>
                  <a:gd name="T56" fmla="*/ 15 w 579"/>
                  <a:gd name="T57" fmla="*/ 137 h 646"/>
                  <a:gd name="T58" fmla="*/ 0 w 579"/>
                  <a:gd name="T59" fmla="*/ 136 h 646"/>
                  <a:gd name="T60" fmla="*/ 15 w 579"/>
                  <a:gd name="T61" fmla="*/ 124 h 646"/>
                  <a:gd name="T62" fmla="*/ 22 w 579"/>
                  <a:gd name="T63" fmla="*/ 124 h 646"/>
                  <a:gd name="T64" fmla="*/ 35 w 579"/>
                  <a:gd name="T65" fmla="*/ 108 h 646"/>
                  <a:gd name="T66" fmla="*/ 55 w 579"/>
                  <a:gd name="T67" fmla="*/ 102 h 6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9"/>
                  <a:gd name="T103" fmla="*/ 0 h 646"/>
                  <a:gd name="T104" fmla="*/ 579 w 579"/>
                  <a:gd name="T105" fmla="*/ 646 h 6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9" h="646">
                    <a:moveTo>
                      <a:pt x="251" y="461"/>
                    </a:moveTo>
                    <a:lnTo>
                      <a:pt x="262" y="461"/>
                    </a:lnTo>
                    <a:lnTo>
                      <a:pt x="262" y="450"/>
                    </a:lnTo>
                    <a:lnTo>
                      <a:pt x="247" y="434"/>
                    </a:lnTo>
                    <a:lnTo>
                      <a:pt x="246" y="415"/>
                    </a:lnTo>
                    <a:lnTo>
                      <a:pt x="259" y="408"/>
                    </a:lnTo>
                    <a:lnTo>
                      <a:pt x="251" y="394"/>
                    </a:lnTo>
                    <a:lnTo>
                      <a:pt x="259" y="377"/>
                    </a:lnTo>
                    <a:lnTo>
                      <a:pt x="257" y="357"/>
                    </a:lnTo>
                    <a:lnTo>
                      <a:pt x="238" y="382"/>
                    </a:lnTo>
                    <a:lnTo>
                      <a:pt x="232" y="356"/>
                    </a:lnTo>
                    <a:lnTo>
                      <a:pt x="246" y="330"/>
                    </a:lnTo>
                    <a:lnTo>
                      <a:pt x="230" y="321"/>
                    </a:lnTo>
                    <a:lnTo>
                      <a:pt x="223" y="310"/>
                    </a:lnTo>
                    <a:lnTo>
                      <a:pt x="254" y="292"/>
                    </a:lnTo>
                    <a:lnTo>
                      <a:pt x="247" y="284"/>
                    </a:lnTo>
                    <a:lnTo>
                      <a:pt x="232" y="292"/>
                    </a:lnTo>
                    <a:lnTo>
                      <a:pt x="232" y="271"/>
                    </a:lnTo>
                    <a:lnTo>
                      <a:pt x="251" y="238"/>
                    </a:lnTo>
                    <a:lnTo>
                      <a:pt x="235" y="226"/>
                    </a:lnTo>
                    <a:lnTo>
                      <a:pt x="262" y="174"/>
                    </a:lnTo>
                    <a:lnTo>
                      <a:pt x="246" y="151"/>
                    </a:lnTo>
                    <a:lnTo>
                      <a:pt x="232" y="177"/>
                    </a:lnTo>
                    <a:lnTo>
                      <a:pt x="215" y="174"/>
                    </a:lnTo>
                    <a:lnTo>
                      <a:pt x="192" y="140"/>
                    </a:lnTo>
                    <a:lnTo>
                      <a:pt x="202" y="95"/>
                    </a:lnTo>
                    <a:lnTo>
                      <a:pt x="247" y="63"/>
                    </a:lnTo>
                    <a:lnTo>
                      <a:pt x="308" y="42"/>
                    </a:lnTo>
                    <a:lnTo>
                      <a:pt x="296" y="10"/>
                    </a:lnTo>
                    <a:lnTo>
                      <a:pt x="333" y="0"/>
                    </a:lnTo>
                    <a:lnTo>
                      <a:pt x="333" y="23"/>
                    </a:lnTo>
                    <a:lnTo>
                      <a:pt x="359" y="33"/>
                    </a:lnTo>
                    <a:lnTo>
                      <a:pt x="356" y="75"/>
                    </a:lnTo>
                    <a:lnTo>
                      <a:pt x="372" y="94"/>
                    </a:lnTo>
                    <a:lnTo>
                      <a:pt x="408" y="95"/>
                    </a:lnTo>
                    <a:lnTo>
                      <a:pt x="454" y="167"/>
                    </a:lnTo>
                    <a:lnTo>
                      <a:pt x="450" y="201"/>
                    </a:lnTo>
                    <a:lnTo>
                      <a:pt x="470" y="213"/>
                    </a:lnTo>
                    <a:lnTo>
                      <a:pt x="484" y="315"/>
                    </a:lnTo>
                    <a:lnTo>
                      <a:pt x="537" y="315"/>
                    </a:lnTo>
                    <a:lnTo>
                      <a:pt x="579" y="379"/>
                    </a:lnTo>
                    <a:lnTo>
                      <a:pt x="554" y="451"/>
                    </a:lnTo>
                    <a:lnTo>
                      <a:pt x="494" y="485"/>
                    </a:lnTo>
                    <a:lnTo>
                      <a:pt x="524" y="499"/>
                    </a:lnTo>
                    <a:lnTo>
                      <a:pt x="554" y="499"/>
                    </a:lnTo>
                    <a:lnTo>
                      <a:pt x="539" y="529"/>
                    </a:lnTo>
                    <a:lnTo>
                      <a:pt x="497" y="563"/>
                    </a:lnTo>
                    <a:lnTo>
                      <a:pt x="494" y="587"/>
                    </a:lnTo>
                    <a:lnTo>
                      <a:pt x="463" y="597"/>
                    </a:lnTo>
                    <a:lnTo>
                      <a:pt x="421" y="587"/>
                    </a:lnTo>
                    <a:lnTo>
                      <a:pt x="365" y="594"/>
                    </a:lnTo>
                    <a:lnTo>
                      <a:pt x="341" y="591"/>
                    </a:lnTo>
                    <a:lnTo>
                      <a:pt x="336" y="620"/>
                    </a:lnTo>
                    <a:lnTo>
                      <a:pt x="336" y="625"/>
                    </a:lnTo>
                    <a:lnTo>
                      <a:pt x="197" y="629"/>
                    </a:lnTo>
                    <a:lnTo>
                      <a:pt x="170" y="635"/>
                    </a:lnTo>
                    <a:lnTo>
                      <a:pt x="133" y="625"/>
                    </a:lnTo>
                    <a:lnTo>
                      <a:pt x="71" y="633"/>
                    </a:lnTo>
                    <a:lnTo>
                      <a:pt x="64" y="646"/>
                    </a:lnTo>
                    <a:lnTo>
                      <a:pt x="0" y="629"/>
                    </a:lnTo>
                    <a:lnTo>
                      <a:pt x="52" y="601"/>
                    </a:lnTo>
                    <a:lnTo>
                      <a:pt x="71" y="575"/>
                    </a:lnTo>
                    <a:lnTo>
                      <a:pt x="82" y="578"/>
                    </a:lnTo>
                    <a:lnTo>
                      <a:pt x="101" y="575"/>
                    </a:lnTo>
                    <a:lnTo>
                      <a:pt x="103" y="533"/>
                    </a:lnTo>
                    <a:lnTo>
                      <a:pt x="160" y="499"/>
                    </a:lnTo>
                    <a:lnTo>
                      <a:pt x="220" y="506"/>
                    </a:lnTo>
                    <a:lnTo>
                      <a:pt x="251" y="473"/>
                    </a:lnTo>
                    <a:lnTo>
                      <a:pt x="251" y="46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305">
                <a:extLst>
                  <a:ext uri="{FF2B5EF4-FFF2-40B4-BE49-F238E27FC236}">
                    <a16:creationId xmlns:a16="http://schemas.microsoft.com/office/drawing/2014/main" id="{1BCCCA15-C0C6-4C1B-A462-EBB563BBE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057"/>
                <a:ext cx="33" cy="40"/>
              </a:xfrm>
              <a:custGeom>
                <a:avLst/>
                <a:gdLst>
                  <a:gd name="T0" fmla="*/ 15 w 72"/>
                  <a:gd name="T1" fmla="*/ 15 h 87"/>
                  <a:gd name="T2" fmla="*/ 15 w 72"/>
                  <a:gd name="T3" fmla="*/ 18 h 87"/>
                  <a:gd name="T4" fmla="*/ 6 w 72"/>
                  <a:gd name="T5" fmla="*/ 12 h 87"/>
                  <a:gd name="T6" fmla="*/ 0 w 72"/>
                  <a:gd name="T7" fmla="*/ 11 h 87"/>
                  <a:gd name="T8" fmla="*/ 1 w 72"/>
                  <a:gd name="T9" fmla="*/ 6 h 87"/>
                  <a:gd name="T10" fmla="*/ 6 w 72"/>
                  <a:gd name="T11" fmla="*/ 7 h 87"/>
                  <a:gd name="T12" fmla="*/ 6 w 72"/>
                  <a:gd name="T13" fmla="*/ 1 h 87"/>
                  <a:gd name="T14" fmla="*/ 12 w 72"/>
                  <a:gd name="T15" fmla="*/ 0 h 87"/>
                  <a:gd name="T16" fmla="*/ 15 w 72"/>
                  <a:gd name="T17" fmla="*/ 15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87"/>
                  <a:gd name="T29" fmla="*/ 72 w 72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87">
                    <a:moveTo>
                      <a:pt x="72" y="69"/>
                    </a:moveTo>
                    <a:lnTo>
                      <a:pt x="72" y="87"/>
                    </a:lnTo>
                    <a:lnTo>
                      <a:pt x="30" y="57"/>
                    </a:lnTo>
                    <a:lnTo>
                      <a:pt x="0" y="54"/>
                    </a:lnTo>
                    <a:lnTo>
                      <a:pt x="7" y="27"/>
                    </a:lnTo>
                    <a:lnTo>
                      <a:pt x="30" y="34"/>
                    </a:lnTo>
                    <a:lnTo>
                      <a:pt x="30" y="5"/>
                    </a:lnTo>
                    <a:lnTo>
                      <a:pt x="56" y="0"/>
                    </a:lnTo>
                    <a:lnTo>
                      <a:pt x="72" y="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306">
                <a:extLst>
                  <a:ext uri="{FF2B5EF4-FFF2-40B4-BE49-F238E27FC236}">
                    <a16:creationId xmlns:a16="http://schemas.microsoft.com/office/drawing/2014/main" id="{C88EB489-79A6-418B-B4B2-C9D79D061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" y="2004"/>
                <a:ext cx="40" cy="43"/>
              </a:xfrm>
              <a:custGeom>
                <a:avLst/>
                <a:gdLst>
                  <a:gd name="T0" fmla="*/ 19 w 84"/>
                  <a:gd name="T1" fmla="*/ 5 h 94"/>
                  <a:gd name="T2" fmla="*/ 12 w 84"/>
                  <a:gd name="T3" fmla="*/ 16 h 94"/>
                  <a:gd name="T4" fmla="*/ 0 w 84"/>
                  <a:gd name="T5" fmla="*/ 20 h 94"/>
                  <a:gd name="T6" fmla="*/ 1 w 84"/>
                  <a:gd name="T7" fmla="*/ 10 h 94"/>
                  <a:gd name="T8" fmla="*/ 10 w 84"/>
                  <a:gd name="T9" fmla="*/ 11 h 94"/>
                  <a:gd name="T10" fmla="*/ 8 w 84"/>
                  <a:gd name="T11" fmla="*/ 5 h 94"/>
                  <a:gd name="T12" fmla="*/ 16 w 84"/>
                  <a:gd name="T13" fmla="*/ 3 h 94"/>
                  <a:gd name="T14" fmla="*/ 19 w 84"/>
                  <a:gd name="T15" fmla="*/ 0 h 94"/>
                  <a:gd name="T16" fmla="*/ 19 w 84"/>
                  <a:gd name="T17" fmla="*/ 5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94"/>
                  <a:gd name="T29" fmla="*/ 84 w 84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94">
                    <a:moveTo>
                      <a:pt x="84" y="21"/>
                    </a:moveTo>
                    <a:lnTo>
                      <a:pt x="55" y="79"/>
                    </a:lnTo>
                    <a:lnTo>
                      <a:pt x="0" y="94"/>
                    </a:lnTo>
                    <a:lnTo>
                      <a:pt x="5" y="46"/>
                    </a:lnTo>
                    <a:lnTo>
                      <a:pt x="44" y="50"/>
                    </a:lnTo>
                    <a:lnTo>
                      <a:pt x="35" y="26"/>
                    </a:lnTo>
                    <a:lnTo>
                      <a:pt x="70" y="16"/>
                    </a:lnTo>
                    <a:lnTo>
                      <a:pt x="84" y="0"/>
                    </a:lnTo>
                    <a:lnTo>
                      <a:pt x="84" y="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07">
                <a:extLst>
                  <a:ext uri="{FF2B5EF4-FFF2-40B4-BE49-F238E27FC236}">
                    <a16:creationId xmlns:a16="http://schemas.microsoft.com/office/drawing/2014/main" id="{77C1F7A1-A909-4359-BAFB-E57CE41A4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1" y="2201"/>
                <a:ext cx="165" cy="213"/>
              </a:xfrm>
              <a:custGeom>
                <a:avLst/>
                <a:gdLst>
                  <a:gd name="T0" fmla="*/ 75 w 353"/>
                  <a:gd name="T1" fmla="*/ 38 h 458"/>
                  <a:gd name="T2" fmla="*/ 71 w 353"/>
                  <a:gd name="T3" fmla="*/ 40 h 458"/>
                  <a:gd name="T4" fmla="*/ 77 w 353"/>
                  <a:gd name="T5" fmla="*/ 50 h 458"/>
                  <a:gd name="T6" fmla="*/ 74 w 353"/>
                  <a:gd name="T7" fmla="*/ 55 h 458"/>
                  <a:gd name="T8" fmla="*/ 75 w 353"/>
                  <a:gd name="T9" fmla="*/ 70 h 458"/>
                  <a:gd name="T10" fmla="*/ 61 w 353"/>
                  <a:gd name="T11" fmla="*/ 87 h 458"/>
                  <a:gd name="T12" fmla="*/ 36 w 353"/>
                  <a:gd name="T13" fmla="*/ 95 h 458"/>
                  <a:gd name="T14" fmla="*/ 33 w 353"/>
                  <a:gd name="T15" fmla="*/ 93 h 458"/>
                  <a:gd name="T16" fmla="*/ 29 w 353"/>
                  <a:gd name="T17" fmla="*/ 99 h 458"/>
                  <a:gd name="T18" fmla="*/ 14 w 353"/>
                  <a:gd name="T19" fmla="*/ 98 h 458"/>
                  <a:gd name="T20" fmla="*/ 15 w 353"/>
                  <a:gd name="T21" fmla="*/ 90 h 458"/>
                  <a:gd name="T22" fmla="*/ 3 w 353"/>
                  <a:gd name="T23" fmla="*/ 90 h 458"/>
                  <a:gd name="T24" fmla="*/ 0 w 353"/>
                  <a:gd name="T25" fmla="*/ 86 h 458"/>
                  <a:gd name="T26" fmla="*/ 9 w 353"/>
                  <a:gd name="T27" fmla="*/ 82 h 458"/>
                  <a:gd name="T28" fmla="*/ 17 w 353"/>
                  <a:gd name="T29" fmla="*/ 72 h 458"/>
                  <a:gd name="T30" fmla="*/ 11 w 353"/>
                  <a:gd name="T31" fmla="*/ 72 h 458"/>
                  <a:gd name="T32" fmla="*/ 14 w 353"/>
                  <a:gd name="T33" fmla="*/ 63 h 458"/>
                  <a:gd name="T34" fmla="*/ 24 w 353"/>
                  <a:gd name="T35" fmla="*/ 55 h 458"/>
                  <a:gd name="T36" fmla="*/ 25 w 353"/>
                  <a:gd name="T37" fmla="*/ 51 h 458"/>
                  <a:gd name="T38" fmla="*/ 19 w 353"/>
                  <a:gd name="T39" fmla="*/ 53 h 458"/>
                  <a:gd name="T40" fmla="*/ 14 w 353"/>
                  <a:gd name="T41" fmla="*/ 47 h 458"/>
                  <a:gd name="T42" fmla="*/ 16 w 353"/>
                  <a:gd name="T43" fmla="*/ 35 h 458"/>
                  <a:gd name="T44" fmla="*/ 8 w 353"/>
                  <a:gd name="T45" fmla="*/ 30 h 458"/>
                  <a:gd name="T46" fmla="*/ 9 w 353"/>
                  <a:gd name="T47" fmla="*/ 24 h 458"/>
                  <a:gd name="T48" fmla="*/ 14 w 353"/>
                  <a:gd name="T49" fmla="*/ 24 h 458"/>
                  <a:gd name="T50" fmla="*/ 14 w 353"/>
                  <a:gd name="T51" fmla="*/ 20 h 458"/>
                  <a:gd name="T52" fmla="*/ 27 w 353"/>
                  <a:gd name="T53" fmla="*/ 24 h 458"/>
                  <a:gd name="T54" fmla="*/ 35 w 353"/>
                  <a:gd name="T55" fmla="*/ 25 h 458"/>
                  <a:gd name="T56" fmla="*/ 35 w 353"/>
                  <a:gd name="T57" fmla="*/ 21 h 458"/>
                  <a:gd name="T58" fmla="*/ 39 w 353"/>
                  <a:gd name="T59" fmla="*/ 21 h 458"/>
                  <a:gd name="T60" fmla="*/ 39 w 353"/>
                  <a:gd name="T61" fmla="*/ 19 h 458"/>
                  <a:gd name="T62" fmla="*/ 35 w 353"/>
                  <a:gd name="T63" fmla="*/ 15 h 458"/>
                  <a:gd name="T64" fmla="*/ 36 w 353"/>
                  <a:gd name="T65" fmla="*/ 8 h 458"/>
                  <a:gd name="T66" fmla="*/ 43 w 353"/>
                  <a:gd name="T67" fmla="*/ 5 h 458"/>
                  <a:gd name="T68" fmla="*/ 57 w 353"/>
                  <a:gd name="T69" fmla="*/ 6 h 458"/>
                  <a:gd name="T70" fmla="*/ 57 w 353"/>
                  <a:gd name="T71" fmla="*/ 0 h 458"/>
                  <a:gd name="T72" fmla="*/ 65 w 353"/>
                  <a:gd name="T73" fmla="*/ 0 h 458"/>
                  <a:gd name="T74" fmla="*/ 66 w 353"/>
                  <a:gd name="T75" fmla="*/ 5 h 458"/>
                  <a:gd name="T76" fmla="*/ 63 w 353"/>
                  <a:gd name="T77" fmla="*/ 7 h 458"/>
                  <a:gd name="T78" fmla="*/ 56 w 353"/>
                  <a:gd name="T79" fmla="*/ 14 h 458"/>
                  <a:gd name="T80" fmla="*/ 52 w 353"/>
                  <a:gd name="T81" fmla="*/ 26 h 458"/>
                  <a:gd name="T82" fmla="*/ 48 w 353"/>
                  <a:gd name="T83" fmla="*/ 28 h 458"/>
                  <a:gd name="T84" fmla="*/ 52 w 353"/>
                  <a:gd name="T85" fmla="*/ 30 h 458"/>
                  <a:gd name="T86" fmla="*/ 60 w 353"/>
                  <a:gd name="T87" fmla="*/ 31 h 458"/>
                  <a:gd name="T88" fmla="*/ 61 w 353"/>
                  <a:gd name="T89" fmla="*/ 25 h 458"/>
                  <a:gd name="T90" fmla="*/ 67 w 353"/>
                  <a:gd name="T91" fmla="*/ 26 h 458"/>
                  <a:gd name="T92" fmla="*/ 68 w 353"/>
                  <a:gd name="T93" fmla="*/ 32 h 458"/>
                  <a:gd name="T94" fmla="*/ 77 w 353"/>
                  <a:gd name="T95" fmla="*/ 34 h 458"/>
                  <a:gd name="T96" fmla="*/ 75 w 353"/>
                  <a:gd name="T97" fmla="*/ 38 h 4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3"/>
                  <a:gd name="T148" fmla="*/ 0 h 458"/>
                  <a:gd name="T149" fmla="*/ 353 w 353"/>
                  <a:gd name="T150" fmla="*/ 458 h 4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3" h="458">
                    <a:moveTo>
                      <a:pt x="342" y="176"/>
                    </a:moveTo>
                    <a:lnTo>
                      <a:pt x="326" y="183"/>
                    </a:lnTo>
                    <a:lnTo>
                      <a:pt x="352" y="232"/>
                    </a:lnTo>
                    <a:lnTo>
                      <a:pt x="337" y="253"/>
                    </a:lnTo>
                    <a:lnTo>
                      <a:pt x="345" y="323"/>
                    </a:lnTo>
                    <a:lnTo>
                      <a:pt x="281" y="399"/>
                    </a:lnTo>
                    <a:lnTo>
                      <a:pt x="167" y="441"/>
                    </a:lnTo>
                    <a:lnTo>
                      <a:pt x="151" y="431"/>
                    </a:lnTo>
                    <a:lnTo>
                      <a:pt x="130" y="458"/>
                    </a:lnTo>
                    <a:lnTo>
                      <a:pt x="65" y="454"/>
                    </a:lnTo>
                    <a:lnTo>
                      <a:pt x="68" y="414"/>
                    </a:lnTo>
                    <a:lnTo>
                      <a:pt x="12" y="414"/>
                    </a:lnTo>
                    <a:lnTo>
                      <a:pt x="0" y="397"/>
                    </a:lnTo>
                    <a:lnTo>
                      <a:pt x="42" y="379"/>
                    </a:lnTo>
                    <a:lnTo>
                      <a:pt x="80" y="333"/>
                    </a:lnTo>
                    <a:lnTo>
                      <a:pt x="52" y="331"/>
                    </a:lnTo>
                    <a:lnTo>
                      <a:pt x="63" y="292"/>
                    </a:lnTo>
                    <a:lnTo>
                      <a:pt x="110" y="255"/>
                    </a:lnTo>
                    <a:lnTo>
                      <a:pt x="114" y="235"/>
                    </a:lnTo>
                    <a:lnTo>
                      <a:pt x="88" y="247"/>
                    </a:lnTo>
                    <a:lnTo>
                      <a:pt x="63" y="219"/>
                    </a:lnTo>
                    <a:lnTo>
                      <a:pt x="75" y="164"/>
                    </a:lnTo>
                    <a:lnTo>
                      <a:pt x="39" y="137"/>
                    </a:lnTo>
                    <a:lnTo>
                      <a:pt x="42" y="109"/>
                    </a:lnTo>
                    <a:lnTo>
                      <a:pt x="63" y="111"/>
                    </a:lnTo>
                    <a:lnTo>
                      <a:pt x="65" y="92"/>
                    </a:lnTo>
                    <a:lnTo>
                      <a:pt x="121" y="111"/>
                    </a:lnTo>
                    <a:lnTo>
                      <a:pt x="159" y="114"/>
                    </a:lnTo>
                    <a:lnTo>
                      <a:pt x="159" y="96"/>
                    </a:lnTo>
                    <a:lnTo>
                      <a:pt x="179" y="96"/>
                    </a:lnTo>
                    <a:lnTo>
                      <a:pt x="179" y="88"/>
                    </a:lnTo>
                    <a:lnTo>
                      <a:pt x="159" y="69"/>
                    </a:lnTo>
                    <a:lnTo>
                      <a:pt x="162" y="39"/>
                    </a:lnTo>
                    <a:lnTo>
                      <a:pt x="198" y="24"/>
                    </a:lnTo>
                    <a:lnTo>
                      <a:pt x="258" y="27"/>
                    </a:lnTo>
                    <a:lnTo>
                      <a:pt x="264" y="0"/>
                    </a:lnTo>
                    <a:lnTo>
                      <a:pt x="295" y="0"/>
                    </a:lnTo>
                    <a:lnTo>
                      <a:pt x="303" y="24"/>
                    </a:lnTo>
                    <a:lnTo>
                      <a:pt x="289" y="30"/>
                    </a:lnTo>
                    <a:lnTo>
                      <a:pt x="255" y="64"/>
                    </a:lnTo>
                    <a:lnTo>
                      <a:pt x="238" y="121"/>
                    </a:lnTo>
                    <a:lnTo>
                      <a:pt x="221" y="129"/>
                    </a:lnTo>
                    <a:lnTo>
                      <a:pt x="238" y="137"/>
                    </a:lnTo>
                    <a:lnTo>
                      <a:pt x="277" y="144"/>
                    </a:lnTo>
                    <a:lnTo>
                      <a:pt x="280" y="117"/>
                    </a:lnTo>
                    <a:lnTo>
                      <a:pt x="307" y="121"/>
                    </a:lnTo>
                    <a:lnTo>
                      <a:pt x="311" y="148"/>
                    </a:lnTo>
                    <a:lnTo>
                      <a:pt x="353" y="159"/>
                    </a:lnTo>
                    <a:lnTo>
                      <a:pt x="342" y="1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09">
                <a:extLst>
                  <a:ext uri="{FF2B5EF4-FFF2-40B4-BE49-F238E27FC236}">
                    <a16:creationId xmlns:a16="http://schemas.microsoft.com/office/drawing/2014/main" id="{5AD4245C-14FD-459E-BF70-30E548619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59"/>
                <a:ext cx="391" cy="825"/>
              </a:xfrm>
              <a:custGeom>
                <a:avLst/>
                <a:gdLst>
                  <a:gd name="T0" fmla="*/ 388 w 244"/>
                  <a:gd name="T1" fmla="*/ 1244 h 514"/>
                  <a:gd name="T2" fmla="*/ 519 w 244"/>
                  <a:gd name="T3" fmla="*/ 1132 h 514"/>
                  <a:gd name="T4" fmla="*/ 596 w 244"/>
                  <a:gd name="T5" fmla="*/ 1064 h 514"/>
                  <a:gd name="T6" fmla="*/ 627 w 244"/>
                  <a:gd name="T7" fmla="*/ 907 h 514"/>
                  <a:gd name="T8" fmla="*/ 570 w 244"/>
                  <a:gd name="T9" fmla="*/ 404 h 514"/>
                  <a:gd name="T10" fmla="*/ 524 w 244"/>
                  <a:gd name="T11" fmla="*/ 170 h 514"/>
                  <a:gd name="T12" fmla="*/ 540 w 244"/>
                  <a:gd name="T13" fmla="*/ 80 h 514"/>
                  <a:gd name="T14" fmla="*/ 439 w 244"/>
                  <a:gd name="T15" fmla="*/ 0 h 514"/>
                  <a:gd name="T16" fmla="*/ 0 w 244"/>
                  <a:gd name="T17" fmla="*/ 141 h 514"/>
                  <a:gd name="T18" fmla="*/ 146 w 244"/>
                  <a:gd name="T19" fmla="*/ 591 h 514"/>
                  <a:gd name="T20" fmla="*/ 204 w 244"/>
                  <a:gd name="T21" fmla="*/ 636 h 514"/>
                  <a:gd name="T22" fmla="*/ 260 w 244"/>
                  <a:gd name="T23" fmla="*/ 656 h 514"/>
                  <a:gd name="T24" fmla="*/ 274 w 244"/>
                  <a:gd name="T25" fmla="*/ 714 h 514"/>
                  <a:gd name="T26" fmla="*/ 260 w 244"/>
                  <a:gd name="T27" fmla="*/ 745 h 514"/>
                  <a:gd name="T28" fmla="*/ 280 w 244"/>
                  <a:gd name="T29" fmla="*/ 778 h 514"/>
                  <a:gd name="T30" fmla="*/ 231 w 244"/>
                  <a:gd name="T31" fmla="*/ 774 h 514"/>
                  <a:gd name="T32" fmla="*/ 59 w 244"/>
                  <a:gd name="T33" fmla="*/ 971 h 514"/>
                  <a:gd name="T34" fmla="*/ 30 w 244"/>
                  <a:gd name="T35" fmla="*/ 976 h 514"/>
                  <a:gd name="T36" fmla="*/ 5 w 244"/>
                  <a:gd name="T37" fmla="*/ 1010 h 514"/>
                  <a:gd name="T38" fmla="*/ 5 w 244"/>
                  <a:gd name="T39" fmla="*/ 1085 h 514"/>
                  <a:gd name="T40" fmla="*/ 22 w 244"/>
                  <a:gd name="T41" fmla="*/ 1172 h 514"/>
                  <a:gd name="T42" fmla="*/ 5 w 244"/>
                  <a:gd name="T43" fmla="*/ 1226 h 514"/>
                  <a:gd name="T44" fmla="*/ 30 w 244"/>
                  <a:gd name="T45" fmla="*/ 1268 h 514"/>
                  <a:gd name="T46" fmla="*/ 59 w 244"/>
                  <a:gd name="T47" fmla="*/ 1308 h 514"/>
                  <a:gd name="T48" fmla="*/ 85 w 244"/>
                  <a:gd name="T49" fmla="*/ 1290 h 514"/>
                  <a:gd name="T50" fmla="*/ 115 w 244"/>
                  <a:gd name="T51" fmla="*/ 1324 h 514"/>
                  <a:gd name="T52" fmla="*/ 204 w 244"/>
                  <a:gd name="T53" fmla="*/ 1298 h 514"/>
                  <a:gd name="T54" fmla="*/ 205 w 244"/>
                  <a:gd name="T55" fmla="*/ 1281 h 514"/>
                  <a:gd name="T56" fmla="*/ 277 w 244"/>
                  <a:gd name="T57" fmla="*/ 1286 h 514"/>
                  <a:gd name="T58" fmla="*/ 349 w 244"/>
                  <a:gd name="T59" fmla="*/ 1268 h 514"/>
                  <a:gd name="T60" fmla="*/ 388 w 244"/>
                  <a:gd name="T61" fmla="*/ 1244 h 5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44"/>
                  <a:gd name="T94" fmla="*/ 0 h 514"/>
                  <a:gd name="T95" fmla="*/ 244 w 244"/>
                  <a:gd name="T96" fmla="*/ 514 h 5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44" h="514">
                    <a:moveTo>
                      <a:pt x="151" y="483"/>
                    </a:moveTo>
                    <a:lnTo>
                      <a:pt x="202" y="439"/>
                    </a:lnTo>
                    <a:lnTo>
                      <a:pt x="232" y="413"/>
                    </a:lnTo>
                    <a:lnTo>
                      <a:pt x="244" y="352"/>
                    </a:lnTo>
                    <a:lnTo>
                      <a:pt x="222" y="157"/>
                    </a:lnTo>
                    <a:lnTo>
                      <a:pt x="204" y="66"/>
                    </a:lnTo>
                    <a:lnTo>
                      <a:pt x="210" y="31"/>
                    </a:lnTo>
                    <a:lnTo>
                      <a:pt x="171" y="0"/>
                    </a:lnTo>
                    <a:lnTo>
                      <a:pt x="0" y="55"/>
                    </a:lnTo>
                    <a:lnTo>
                      <a:pt x="57" y="229"/>
                    </a:lnTo>
                    <a:lnTo>
                      <a:pt x="79" y="247"/>
                    </a:lnTo>
                    <a:lnTo>
                      <a:pt x="101" y="255"/>
                    </a:lnTo>
                    <a:lnTo>
                      <a:pt x="107" y="277"/>
                    </a:lnTo>
                    <a:lnTo>
                      <a:pt x="101" y="289"/>
                    </a:lnTo>
                    <a:lnTo>
                      <a:pt x="109" y="302"/>
                    </a:lnTo>
                    <a:lnTo>
                      <a:pt x="90" y="300"/>
                    </a:lnTo>
                    <a:lnTo>
                      <a:pt x="23" y="377"/>
                    </a:lnTo>
                    <a:lnTo>
                      <a:pt x="12" y="379"/>
                    </a:lnTo>
                    <a:lnTo>
                      <a:pt x="2" y="392"/>
                    </a:lnTo>
                    <a:lnTo>
                      <a:pt x="2" y="421"/>
                    </a:lnTo>
                    <a:lnTo>
                      <a:pt x="9" y="455"/>
                    </a:lnTo>
                    <a:lnTo>
                      <a:pt x="2" y="476"/>
                    </a:lnTo>
                    <a:lnTo>
                      <a:pt x="12" y="492"/>
                    </a:lnTo>
                    <a:lnTo>
                      <a:pt x="23" y="508"/>
                    </a:lnTo>
                    <a:lnTo>
                      <a:pt x="33" y="501"/>
                    </a:lnTo>
                    <a:lnTo>
                      <a:pt x="45" y="514"/>
                    </a:lnTo>
                    <a:lnTo>
                      <a:pt x="79" y="504"/>
                    </a:lnTo>
                    <a:lnTo>
                      <a:pt x="80" y="497"/>
                    </a:lnTo>
                    <a:lnTo>
                      <a:pt x="108" y="499"/>
                    </a:lnTo>
                    <a:lnTo>
                      <a:pt x="136" y="492"/>
                    </a:lnTo>
                    <a:lnTo>
                      <a:pt x="151" y="483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10">
                <a:extLst>
                  <a:ext uri="{FF2B5EF4-FFF2-40B4-BE49-F238E27FC236}">
                    <a16:creationId xmlns:a16="http://schemas.microsoft.com/office/drawing/2014/main" id="{D0A34209-5642-44D7-B0F8-026E80F3A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1084"/>
                <a:ext cx="51" cy="35"/>
              </a:xfrm>
              <a:custGeom>
                <a:avLst/>
                <a:gdLst>
                  <a:gd name="T0" fmla="*/ 17 w 110"/>
                  <a:gd name="T1" fmla="*/ 16 h 75"/>
                  <a:gd name="T2" fmla="*/ 0 w 110"/>
                  <a:gd name="T3" fmla="*/ 15 h 75"/>
                  <a:gd name="T4" fmla="*/ 0 w 110"/>
                  <a:gd name="T5" fmla="*/ 4 h 75"/>
                  <a:gd name="T6" fmla="*/ 24 w 110"/>
                  <a:gd name="T7" fmla="*/ 0 h 75"/>
                  <a:gd name="T8" fmla="*/ 17 w 110"/>
                  <a:gd name="T9" fmla="*/ 1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75"/>
                  <a:gd name="T17" fmla="*/ 110 w 110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75">
                    <a:moveTo>
                      <a:pt x="78" y="75"/>
                    </a:moveTo>
                    <a:lnTo>
                      <a:pt x="0" y="69"/>
                    </a:lnTo>
                    <a:lnTo>
                      <a:pt x="3" y="18"/>
                    </a:lnTo>
                    <a:lnTo>
                      <a:pt x="110" y="0"/>
                    </a:lnTo>
                    <a:lnTo>
                      <a:pt x="78" y="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11">
                <a:extLst>
                  <a:ext uri="{FF2B5EF4-FFF2-40B4-BE49-F238E27FC236}">
                    <a16:creationId xmlns:a16="http://schemas.microsoft.com/office/drawing/2014/main" id="{3B6A0A8B-35B6-4280-841C-6ADBC804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1196"/>
                <a:ext cx="51" cy="65"/>
              </a:xfrm>
              <a:custGeom>
                <a:avLst/>
                <a:gdLst>
                  <a:gd name="T0" fmla="*/ 23 w 112"/>
                  <a:gd name="T1" fmla="*/ 9 h 139"/>
                  <a:gd name="T2" fmla="*/ 10 w 112"/>
                  <a:gd name="T3" fmla="*/ 30 h 139"/>
                  <a:gd name="T4" fmla="*/ 0 w 112"/>
                  <a:gd name="T5" fmla="*/ 29 h 139"/>
                  <a:gd name="T6" fmla="*/ 3 w 112"/>
                  <a:gd name="T7" fmla="*/ 22 h 139"/>
                  <a:gd name="T8" fmla="*/ 3 w 112"/>
                  <a:gd name="T9" fmla="*/ 14 h 139"/>
                  <a:gd name="T10" fmla="*/ 12 w 112"/>
                  <a:gd name="T11" fmla="*/ 9 h 139"/>
                  <a:gd name="T12" fmla="*/ 18 w 112"/>
                  <a:gd name="T13" fmla="*/ 0 h 139"/>
                  <a:gd name="T14" fmla="*/ 23 w 112"/>
                  <a:gd name="T15" fmla="*/ 9 h 1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139"/>
                  <a:gd name="T26" fmla="*/ 112 w 112"/>
                  <a:gd name="T27" fmla="*/ 139 h 1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139">
                    <a:moveTo>
                      <a:pt x="112" y="42"/>
                    </a:moveTo>
                    <a:lnTo>
                      <a:pt x="49" y="139"/>
                    </a:lnTo>
                    <a:lnTo>
                      <a:pt x="0" y="135"/>
                    </a:lnTo>
                    <a:lnTo>
                      <a:pt x="15" y="102"/>
                    </a:lnTo>
                    <a:lnTo>
                      <a:pt x="15" y="61"/>
                    </a:lnTo>
                    <a:lnTo>
                      <a:pt x="60" y="42"/>
                    </a:lnTo>
                    <a:lnTo>
                      <a:pt x="86" y="0"/>
                    </a:lnTo>
                    <a:lnTo>
                      <a:pt x="112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12">
                <a:extLst>
                  <a:ext uri="{FF2B5EF4-FFF2-40B4-BE49-F238E27FC236}">
                    <a16:creationId xmlns:a16="http://schemas.microsoft.com/office/drawing/2014/main" id="{5115C587-9B2D-4061-AAAC-814676658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2" y="1255"/>
                <a:ext cx="47" cy="54"/>
              </a:xfrm>
              <a:custGeom>
                <a:avLst/>
                <a:gdLst>
                  <a:gd name="T0" fmla="*/ 16 w 98"/>
                  <a:gd name="T1" fmla="*/ 9 h 115"/>
                  <a:gd name="T2" fmla="*/ 23 w 98"/>
                  <a:gd name="T3" fmla="*/ 8 h 115"/>
                  <a:gd name="T4" fmla="*/ 20 w 98"/>
                  <a:gd name="T5" fmla="*/ 14 h 115"/>
                  <a:gd name="T6" fmla="*/ 10 w 98"/>
                  <a:gd name="T7" fmla="*/ 25 h 115"/>
                  <a:gd name="T8" fmla="*/ 0 w 98"/>
                  <a:gd name="T9" fmla="*/ 18 h 115"/>
                  <a:gd name="T10" fmla="*/ 10 w 98"/>
                  <a:gd name="T11" fmla="*/ 10 h 115"/>
                  <a:gd name="T12" fmla="*/ 10 w 98"/>
                  <a:gd name="T13" fmla="*/ 7 h 115"/>
                  <a:gd name="T14" fmla="*/ 16 w 98"/>
                  <a:gd name="T15" fmla="*/ 0 h 115"/>
                  <a:gd name="T16" fmla="*/ 16 w 98"/>
                  <a:gd name="T17" fmla="*/ 9 h 1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115"/>
                  <a:gd name="T29" fmla="*/ 98 w 98"/>
                  <a:gd name="T30" fmla="*/ 115 h 1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115">
                    <a:moveTo>
                      <a:pt x="71" y="40"/>
                    </a:moveTo>
                    <a:lnTo>
                      <a:pt x="98" y="37"/>
                    </a:lnTo>
                    <a:lnTo>
                      <a:pt x="85" y="63"/>
                    </a:lnTo>
                    <a:lnTo>
                      <a:pt x="41" y="115"/>
                    </a:lnTo>
                    <a:lnTo>
                      <a:pt x="0" y="83"/>
                    </a:lnTo>
                    <a:lnTo>
                      <a:pt x="43" y="44"/>
                    </a:lnTo>
                    <a:lnTo>
                      <a:pt x="43" y="29"/>
                    </a:lnTo>
                    <a:lnTo>
                      <a:pt x="71" y="0"/>
                    </a:lnTo>
                    <a:lnTo>
                      <a:pt x="71" y="4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13">
                <a:extLst>
                  <a:ext uri="{FF2B5EF4-FFF2-40B4-BE49-F238E27FC236}">
                    <a16:creationId xmlns:a16="http://schemas.microsoft.com/office/drawing/2014/main" id="{45DBC9FF-CFD5-467F-8B5A-3ECA161EF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1257"/>
                <a:ext cx="479" cy="995"/>
              </a:xfrm>
              <a:custGeom>
                <a:avLst/>
                <a:gdLst>
                  <a:gd name="T0" fmla="*/ 673 w 299"/>
                  <a:gd name="T1" fmla="*/ 95 h 621"/>
                  <a:gd name="T2" fmla="*/ 767 w 299"/>
                  <a:gd name="T3" fmla="*/ 179 h 621"/>
                  <a:gd name="T4" fmla="*/ 755 w 299"/>
                  <a:gd name="T5" fmla="*/ 247 h 621"/>
                  <a:gd name="T6" fmla="*/ 747 w 299"/>
                  <a:gd name="T7" fmla="*/ 306 h 621"/>
                  <a:gd name="T8" fmla="*/ 750 w 299"/>
                  <a:gd name="T9" fmla="*/ 385 h 621"/>
                  <a:gd name="T10" fmla="*/ 750 w 299"/>
                  <a:gd name="T11" fmla="*/ 439 h 621"/>
                  <a:gd name="T12" fmla="*/ 690 w 299"/>
                  <a:gd name="T13" fmla="*/ 481 h 621"/>
                  <a:gd name="T14" fmla="*/ 649 w 299"/>
                  <a:gd name="T15" fmla="*/ 481 h 621"/>
                  <a:gd name="T16" fmla="*/ 628 w 299"/>
                  <a:gd name="T17" fmla="*/ 508 h 621"/>
                  <a:gd name="T18" fmla="*/ 609 w 299"/>
                  <a:gd name="T19" fmla="*/ 537 h 621"/>
                  <a:gd name="T20" fmla="*/ 585 w 299"/>
                  <a:gd name="T21" fmla="*/ 585 h 621"/>
                  <a:gd name="T22" fmla="*/ 593 w 299"/>
                  <a:gd name="T23" fmla="*/ 687 h 621"/>
                  <a:gd name="T24" fmla="*/ 449 w 299"/>
                  <a:gd name="T25" fmla="*/ 785 h 621"/>
                  <a:gd name="T26" fmla="*/ 396 w 299"/>
                  <a:gd name="T27" fmla="*/ 832 h 621"/>
                  <a:gd name="T28" fmla="*/ 359 w 299"/>
                  <a:gd name="T29" fmla="*/ 857 h 621"/>
                  <a:gd name="T30" fmla="*/ 338 w 299"/>
                  <a:gd name="T31" fmla="*/ 965 h 621"/>
                  <a:gd name="T32" fmla="*/ 410 w 299"/>
                  <a:gd name="T33" fmla="*/ 1101 h 621"/>
                  <a:gd name="T34" fmla="*/ 391 w 299"/>
                  <a:gd name="T35" fmla="*/ 1171 h 621"/>
                  <a:gd name="T36" fmla="*/ 277 w 299"/>
                  <a:gd name="T37" fmla="*/ 1176 h 621"/>
                  <a:gd name="T38" fmla="*/ 346 w 299"/>
                  <a:gd name="T39" fmla="*/ 1184 h 621"/>
                  <a:gd name="T40" fmla="*/ 413 w 299"/>
                  <a:gd name="T41" fmla="*/ 1198 h 621"/>
                  <a:gd name="T42" fmla="*/ 338 w 299"/>
                  <a:gd name="T43" fmla="*/ 1250 h 621"/>
                  <a:gd name="T44" fmla="*/ 295 w 299"/>
                  <a:gd name="T45" fmla="*/ 1279 h 621"/>
                  <a:gd name="T46" fmla="*/ 260 w 299"/>
                  <a:gd name="T47" fmla="*/ 1484 h 621"/>
                  <a:gd name="T48" fmla="*/ 159 w 299"/>
                  <a:gd name="T49" fmla="*/ 1527 h 621"/>
                  <a:gd name="T50" fmla="*/ 157 w 299"/>
                  <a:gd name="T51" fmla="*/ 1565 h 621"/>
                  <a:gd name="T52" fmla="*/ 133 w 299"/>
                  <a:gd name="T53" fmla="*/ 1594 h 621"/>
                  <a:gd name="T54" fmla="*/ 80 w 299"/>
                  <a:gd name="T55" fmla="*/ 1551 h 621"/>
                  <a:gd name="T56" fmla="*/ 80 w 299"/>
                  <a:gd name="T57" fmla="*/ 1476 h 621"/>
                  <a:gd name="T58" fmla="*/ 54 w 299"/>
                  <a:gd name="T59" fmla="*/ 1437 h 621"/>
                  <a:gd name="T60" fmla="*/ 34 w 299"/>
                  <a:gd name="T61" fmla="*/ 1397 h 621"/>
                  <a:gd name="T62" fmla="*/ 46 w 299"/>
                  <a:gd name="T63" fmla="*/ 1307 h 621"/>
                  <a:gd name="T64" fmla="*/ 8 w 299"/>
                  <a:gd name="T65" fmla="*/ 1211 h 621"/>
                  <a:gd name="T66" fmla="*/ 125 w 299"/>
                  <a:gd name="T67" fmla="*/ 562 h 621"/>
                  <a:gd name="T68" fmla="*/ 418 w 299"/>
                  <a:gd name="T69" fmla="*/ 69 h 6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9"/>
                  <a:gd name="T106" fmla="*/ 0 h 621"/>
                  <a:gd name="T107" fmla="*/ 299 w 299"/>
                  <a:gd name="T108" fmla="*/ 621 h 6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9" h="621">
                    <a:moveTo>
                      <a:pt x="234" y="0"/>
                    </a:moveTo>
                    <a:lnTo>
                      <a:pt x="262" y="37"/>
                    </a:lnTo>
                    <a:lnTo>
                      <a:pt x="281" y="44"/>
                    </a:lnTo>
                    <a:lnTo>
                      <a:pt x="299" y="70"/>
                    </a:lnTo>
                    <a:lnTo>
                      <a:pt x="288" y="82"/>
                    </a:lnTo>
                    <a:lnTo>
                      <a:pt x="294" y="96"/>
                    </a:lnTo>
                    <a:lnTo>
                      <a:pt x="294" y="105"/>
                    </a:lnTo>
                    <a:lnTo>
                      <a:pt x="291" y="119"/>
                    </a:lnTo>
                    <a:lnTo>
                      <a:pt x="294" y="131"/>
                    </a:lnTo>
                    <a:lnTo>
                      <a:pt x="292" y="150"/>
                    </a:lnTo>
                    <a:lnTo>
                      <a:pt x="287" y="164"/>
                    </a:lnTo>
                    <a:lnTo>
                      <a:pt x="292" y="171"/>
                    </a:lnTo>
                    <a:lnTo>
                      <a:pt x="295" y="186"/>
                    </a:lnTo>
                    <a:lnTo>
                      <a:pt x="269" y="187"/>
                    </a:lnTo>
                    <a:lnTo>
                      <a:pt x="263" y="179"/>
                    </a:lnTo>
                    <a:lnTo>
                      <a:pt x="253" y="187"/>
                    </a:lnTo>
                    <a:lnTo>
                      <a:pt x="249" y="187"/>
                    </a:lnTo>
                    <a:lnTo>
                      <a:pt x="245" y="198"/>
                    </a:lnTo>
                    <a:lnTo>
                      <a:pt x="251" y="210"/>
                    </a:lnTo>
                    <a:lnTo>
                      <a:pt x="237" y="209"/>
                    </a:lnTo>
                    <a:lnTo>
                      <a:pt x="238" y="216"/>
                    </a:lnTo>
                    <a:lnTo>
                      <a:pt x="228" y="228"/>
                    </a:lnTo>
                    <a:lnTo>
                      <a:pt x="237" y="252"/>
                    </a:lnTo>
                    <a:lnTo>
                      <a:pt x="231" y="268"/>
                    </a:lnTo>
                    <a:lnTo>
                      <a:pt x="187" y="307"/>
                    </a:lnTo>
                    <a:lnTo>
                      <a:pt x="175" y="306"/>
                    </a:lnTo>
                    <a:lnTo>
                      <a:pt x="168" y="321"/>
                    </a:lnTo>
                    <a:lnTo>
                      <a:pt x="154" y="324"/>
                    </a:lnTo>
                    <a:lnTo>
                      <a:pt x="154" y="338"/>
                    </a:lnTo>
                    <a:lnTo>
                      <a:pt x="140" y="334"/>
                    </a:lnTo>
                    <a:lnTo>
                      <a:pt x="140" y="371"/>
                    </a:lnTo>
                    <a:lnTo>
                      <a:pt x="132" y="376"/>
                    </a:lnTo>
                    <a:lnTo>
                      <a:pt x="136" y="409"/>
                    </a:lnTo>
                    <a:lnTo>
                      <a:pt x="160" y="429"/>
                    </a:lnTo>
                    <a:lnTo>
                      <a:pt x="164" y="453"/>
                    </a:lnTo>
                    <a:lnTo>
                      <a:pt x="152" y="456"/>
                    </a:lnTo>
                    <a:lnTo>
                      <a:pt x="124" y="452"/>
                    </a:lnTo>
                    <a:lnTo>
                      <a:pt x="108" y="458"/>
                    </a:lnTo>
                    <a:lnTo>
                      <a:pt x="126" y="470"/>
                    </a:lnTo>
                    <a:lnTo>
                      <a:pt x="135" y="461"/>
                    </a:lnTo>
                    <a:lnTo>
                      <a:pt x="161" y="462"/>
                    </a:lnTo>
                    <a:lnTo>
                      <a:pt x="161" y="467"/>
                    </a:lnTo>
                    <a:lnTo>
                      <a:pt x="145" y="488"/>
                    </a:lnTo>
                    <a:lnTo>
                      <a:pt x="132" y="487"/>
                    </a:lnTo>
                    <a:lnTo>
                      <a:pt x="131" y="496"/>
                    </a:lnTo>
                    <a:lnTo>
                      <a:pt x="115" y="498"/>
                    </a:lnTo>
                    <a:lnTo>
                      <a:pt x="123" y="509"/>
                    </a:lnTo>
                    <a:lnTo>
                      <a:pt x="101" y="578"/>
                    </a:lnTo>
                    <a:lnTo>
                      <a:pt x="91" y="595"/>
                    </a:lnTo>
                    <a:lnTo>
                      <a:pt x="62" y="595"/>
                    </a:lnTo>
                    <a:lnTo>
                      <a:pt x="56" y="604"/>
                    </a:lnTo>
                    <a:lnTo>
                      <a:pt x="61" y="610"/>
                    </a:lnTo>
                    <a:lnTo>
                      <a:pt x="61" y="617"/>
                    </a:lnTo>
                    <a:lnTo>
                      <a:pt x="52" y="621"/>
                    </a:lnTo>
                    <a:lnTo>
                      <a:pt x="36" y="620"/>
                    </a:lnTo>
                    <a:lnTo>
                      <a:pt x="31" y="604"/>
                    </a:lnTo>
                    <a:lnTo>
                      <a:pt x="24" y="591"/>
                    </a:lnTo>
                    <a:lnTo>
                      <a:pt x="31" y="575"/>
                    </a:lnTo>
                    <a:lnTo>
                      <a:pt x="33" y="562"/>
                    </a:lnTo>
                    <a:lnTo>
                      <a:pt x="21" y="560"/>
                    </a:lnTo>
                    <a:lnTo>
                      <a:pt x="24" y="549"/>
                    </a:lnTo>
                    <a:lnTo>
                      <a:pt x="13" y="544"/>
                    </a:lnTo>
                    <a:lnTo>
                      <a:pt x="7" y="524"/>
                    </a:lnTo>
                    <a:lnTo>
                      <a:pt x="18" y="509"/>
                    </a:lnTo>
                    <a:lnTo>
                      <a:pt x="4" y="501"/>
                    </a:lnTo>
                    <a:lnTo>
                      <a:pt x="3" y="472"/>
                    </a:lnTo>
                    <a:lnTo>
                      <a:pt x="0" y="344"/>
                    </a:lnTo>
                    <a:lnTo>
                      <a:pt x="49" y="219"/>
                    </a:lnTo>
                    <a:lnTo>
                      <a:pt x="120" y="96"/>
                    </a:lnTo>
                    <a:lnTo>
                      <a:pt x="163" y="27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14">
                <a:extLst>
                  <a:ext uri="{FF2B5EF4-FFF2-40B4-BE49-F238E27FC236}">
                    <a16:creationId xmlns:a16="http://schemas.microsoft.com/office/drawing/2014/main" id="{E302421E-5677-459F-80B4-34C38F164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2140"/>
                <a:ext cx="31" cy="68"/>
              </a:xfrm>
              <a:custGeom>
                <a:avLst/>
                <a:gdLst>
                  <a:gd name="T0" fmla="*/ 15 w 64"/>
                  <a:gd name="T1" fmla="*/ 0 h 144"/>
                  <a:gd name="T2" fmla="*/ 0 w 64"/>
                  <a:gd name="T3" fmla="*/ 20 h 144"/>
                  <a:gd name="T4" fmla="*/ 0 w 64"/>
                  <a:gd name="T5" fmla="*/ 32 h 144"/>
                  <a:gd name="T6" fmla="*/ 13 w 64"/>
                  <a:gd name="T7" fmla="*/ 21 h 144"/>
                  <a:gd name="T8" fmla="*/ 15 w 64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44"/>
                  <a:gd name="T17" fmla="*/ 64 w 64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44">
                    <a:moveTo>
                      <a:pt x="64" y="0"/>
                    </a:moveTo>
                    <a:lnTo>
                      <a:pt x="2" y="92"/>
                    </a:lnTo>
                    <a:lnTo>
                      <a:pt x="0" y="144"/>
                    </a:lnTo>
                    <a:lnTo>
                      <a:pt x="55" y="96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315">
                <a:extLst>
                  <a:ext uri="{FF2B5EF4-FFF2-40B4-BE49-F238E27FC236}">
                    <a16:creationId xmlns:a16="http://schemas.microsoft.com/office/drawing/2014/main" id="{02A68A2E-0A1D-4527-BA50-E3AB00D07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105"/>
                <a:ext cx="40" cy="67"/>
              </a:xfrm>
              <a:custGeom>
                <a:avLst/>
                <a:gdLst>
                  <a:gd name="T0" fmla="*/ 19 w 86"/>
                  <a:gd name="T1" fmla="*/ 0 h 141"/>
                  <a:gd name="T2" fmla="*/ 10 w 86"/>
                  <a:gd name="T3" fmla="*/ 0 h 141"/>
                  <a:gd name="T4" fmla="*/ 0 w 86"/>
                  <a:gd name="T5" fmla="*/ 18 h 141"/>
                  <a:gd name="T6" fmla="*/ 6 w 86"/>
                  <a:gd name="T7" fmla="*/ 22 h 141"/>
                  <a:gd name="T8" fmla="*/ 6 w 86"/>
                  <a:gd name="T9" fmla="*/ 32 h 141"/>
                  <a:gd name="T10" fmla="*/ 17 w 86"/>
                  <a:gd name="T11" fmla="*/ 22 h 141"/>
                  <a:gd name="T12" fmla="*/ 19 w 86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41"/>
                  <a:gd name="T23" fmla="*/ 86 w 86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41">
                    <a:moveTo>
                      <a:pt x="86" y="2"/>
                    </a:moveTo>
                    <a:lnTo>
                      <a:pt x="47" y="0"/>
                    </a:lnTo>
                    <a:lnTo>
                      <a:pt x="0" y="78"/>
                    </a:lnTo>
                    <a:lnTo>
                      <a:pt x="28" y="96"/>
                    </a:lnTo>
                    <a:lnTo>
                      <a:pt x="26" y="141"/>
                    </a:lnTo>
                    <a:lnTo>
                      <a:pt x="79" y="96"/>
                    </a:lnTo>
                    <a:lnTo>
                      <a:pt x="86" y="2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316">
                <a:extLst>
                  <a:ext uri="{FF2B5EF4-FFF2-40B4-BE49-F238E27FC236}">
                    <a16:creationId xmlns:a16="http://schemas.microsoft.com/office/drawing/2014/main" id="{27C5E908-35DD-4E80-9C82-2BFBB2BD5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" y="1076"/>
                <a:ext cx="946" cy="994"/>
              </a:xfrm>
              <a:custGeom>
                <a:avLst/>
                <a:gdLst>
                  <a:gd name="T0" fmla="*/ 410 w 2041"/>
                  <a:gd name="T1" fmla="*/ 56 h 2139"/>
                  <a:gd name="T2" fmla="*/ 400 w 2041"/>
                  <a:gd name="T3" fmla="*/ 41 h 2139"/>
                  <a:gd name="T4" fmla="*/ 438 w 2041"/>
                  <a:gd name="T5" fmla="*/ 25 h 2139"/>
                  <a:gd name="T6" fmla="*/ 406 w 2041"/>
                  <a:gd name="T7" fmla="*/ 7 h 2139"/>
                  <a:gd name="T8" fmla="*/ 390 w 2041"/>
                  <a:gd name="T9" fmla="*/ 21 h 2139"/>
                  <a:gd name="T10" fmla="*/ 386 w 2041"/>
                  <a:gd name="T11" fmla="*/ 0 h 2139"/>
                  <a:gd name="T12" fmla="*/ 366 w 2041"/>
                  <a:gd name="T13" fmla="*/ 24 h 2139"/>
                  <a:gd name="T14" fmla="*/ 349 w 2041"/>
                  <a:gd name="T15" fmla="*/ 39 h 2139"/>
                  <a:gd name="T16" fmla="*/ 356 w 2041"/>
                  <a:gd name="T17" fmla="*/ 13 h 2139"/>
                  <a:gd name="T18" fmla="*/ 336 w 2041"/>
                  <a:gd name="T19" fmla="*/ 15 h 2139"/>
                  <a:gd name="T20" fmla="*/ 316 w 2041"/>
                  <a:gd name="T21" fmla="*/ 30 h 2139"/>
                  <a:gd name="T22" fmla="*/ 303 w 2041"/>
                  <a:gd name="T23" fmla="*/ 36 h 2139"/>
                  <a:gd name="T24" fmla="*/ 291 w 2041"/>
                  <a:gd name="T25" fmla="*/ 47 h 2139"/>
                  <a:gd name="T26" fmla="*/ 270 w 2041"/>
                  <a:gd name="T27" fmla="*/ 59 h 2139"/>
                  <a:gd name="T28" fmla="*/ 244 w 2041"/>
                  <a:gd name="T29" fmla="*/ 59 h 2139"/>
                  <a:gd name="T30" fmla="*/ 225 w 2041"/>
                  <a:gd name="T31" fmla="*/ 79 h 2139"/>
                  <a:gd name="T32" fmla="*/ 196 w 2041"/>
                  <a:gd name="T33" fmla="*/ 119 h 2139"/>
                  <a:gd name="T34" fmla="*/ 189 w 2041"/>
                  <a:gd name="T35" fmla="*/ 145 h 2139"/>
                  <a:gd name="T36" fmla="*/ 148 w 2041"/>
                  <a:gd name="T37" fmla="*/ 162 h 2139"/>
                  <a:gd name="T38" fmla="*/ 141 w 2041"/>
                  <a:gd name="T39" fmla="*/ 188 h 2139"/>
                  <a:gd name="T40" fmla="*/ 135 w 2041"/>
                  <a:gd name="T41" fmla="*/ 207 h 2139"/>
                  <a:gd name="T42" fmla="*/ 125 w 2041"/>
                  <a:gd name="T43" fmla="*/ 235 h 2139"/>
                  <a:gd name="T44" fmla="*/ 95 w 2041"/>
                  <a:gd name="T45" fmla="*/ 264 h 2139"/>
                  <a:gd name="T46" fmla="*/ 111 w 2041"/>
                  <a:gd name="T47" fmla="*/ 269 h 2139"/>
                  <a:gd name="T48" fmla="*/ 79 w 2041"/>
                  <a:gd name="T49" fmla="*/ 291 h 2139"/>
                  <a:gd name="T50" fmla="*/ 43 w 2041"/>
                  <a:gd name="T51" fmla="*/ 315 h 2139"/>
                  <a:gd name="T52" fmla="*/ 36 w 2041"/>
                  <a:gd name="T53" fmla="*/ 330 h 2139"/>
                  <a:gd name="T54" fmla="*/ 27 w 2041"/>
                  <a:gd name="T55" fmla="*/ 339 h 2139"/>
                  <a:gd name="T56" fmla="*/ 28 w 2041"/>
                  <a:gd name="T57" fmla="*/ 358 h 2139"/>
                  <a:gd name="T58" fmla="*/ 22 w 2041"/>
                  <a:gd name="T59" fmla="*/ 363 h 2139"/>
                  <a:gd name="T60" fmla="*/ 9 w 2041"/>
                  <a:gd name="T61" fmla="*/ 395 h 2139"/>
                  <a:gd name="T62" fmla="*/ 0 w 2041"/>
                  <a:gd name="T63" fmla="*/ 407 h 2139"/>
                  <a:gd name="T64" fmla="*/ 18 w 2041"/>
                  <a:gd name="T65" fmla="*/ 414 h 2139"/>
                  <a:gd name="T66" fmla="*/ 7 w 2041"/>
                  <a:gd name="T67" fmla="*/ 431 h 2139"/>
                  <a:gd name="T68" fmla="*/ 49 w 2041"/>
                  <a:gd name="T69" fmla="*/ 452 h 2139"/>
                  <a:gd name="T70" fmla="*/ 83 w 2041"/>
                  <a:gd name="T71" fmla="*/ 429 h 2139"/>
                  <a:gd name="T72" fmla="*/ 85 w 2041"/>
                  <a:gd name="T73" fmla="*/ 429 h 2139"/>
                  <a:gd name="T74" fmla="*/ 112 w 2041"/>
                  <a:gd name="T75" fmla="*/ 407 h 2139"/>
                  <a:gd name="T76" fmla="*/ 124 w 2041"/>
                  <a:gd name="T77" fmla="*/ 360 h 2139"/>
                  <a:gd name="T78" fmla="*/ 123 w 2041"/>
                  <a:gd name="T79" fmla="*/ 291 h 2139"/>
                  <a:gd name="T80" fmla="*/ 149 w 2041"/>
                  <a:gd name="T81" fmla="*/ 258 h 2139"/>
                  <a:gd name="T82" fmla="*/ 164 w 2041"/>
                  <a:gd name="T83" fmla="*/ 217 h 2139"/>
                  <a:gd name="T84" fmla="*/ 180 w 2041"/>
                  <a:gd name="T85" fmla="*/ 190 h 2139"/>
                  <a:gd name="T86" fmla="*/ 196 w 2041"/>
                  <a:gd name="T87" fmla="*/ 156 h 2139"/>
                  <a:gd name="T88" fmla="*/ 219 w 2041"/>
                  <a:gd name="T89" fmla="*/ 126 h 2139"/>
                  <a:gd name="T90" fmla="*/ 247 w 2041"/>
                  <a:gd name="T91" fmla="*/ 116 h 2139"/>
                  <a:gd name="T92" fmla="*/ 260 w 2041"/>
                  <a:gd name="T93" fmla="*/ 88 h 2139"/>
                  <a:gd name="T94" fmla="*/ 289 w 2041"/>
                  <a:gd name="T95" fmla="*/ 90 h 2139"/>
                  <a:gd name="T96" fmla="*/ 341 w 2041"/>
                  <a:gd name="T97" fmla="*/ 95 h 2139"/>
                  <a:gd name="T98" fmla="*/ 377 w 2041"/>
                  <a:gd name="T99" fmla="*/ 53 h 2139"/>
                  <a:gd name="T100" fmla="*/ 400 w 2041"/>
                  <a:gd name="T101" fmla="*/ 74 h 2139"/>
                  <a:gd name="T102" fmla="*/ 418 w 2041"/>
                  <a:gd name="T103" fmla="*/ 78 h 21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41"/>
                  <a:gd name="T157" fmla="*/ 0 h 2139"/>
                  <a:gd name="T158" fmla="*/ 2041 w 2041"/>
                  <a:gd name="T159" fmla="*/ 2139 h 21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41" h="2139">
                    <a:moveTo>
                      <a:pt x="2017" y="314"/>
                    </a:moveTo>
                    <a:lnTo>
                      <a:pt x="1989" y="257"/>
                    </a:lnTo>
                    <a:lnTo>
                      <a:pt x="1935" y="283"/>
                    </a:lnTo>
                    <a:lnTo>
                      <a:pt x="1907" y="260"/>
                    </a:lnTo>
                    <a:lnTo>
                      <a:pt x="1907" y="238"/>
                    </a:lnTo>
                    <a:lnTo>
                      <a:pt x="1929" y="238"/>
                    </a:lnTo>
                    <a:lnTo>
                      <a:pt x="1860" y="218"/>
                    </a:lnTo>
                    <a:lnTo>
                      <a:pt x="1860" y="190"/>
                    </a:lnTo>
                    <a:lnTo>
                      <a:pt x="1941" y="209"/>
                    </a:lnTo>
                    <a:lnTo>
                      <a:pt x="1977" y="165"/>
                    </a:lnTo>
                    <a:lnTo>
                      <a:pt x="2008" y="170"/>
                    </a:lnTo>
                    <a:lnTo>
                      <a:pt x="2041" y="116"/>
                    </a:lnTo>
                    <a:lnTo>
                      <a:pt x="1975" y="110"/>
                    </a:lnTo>
                    <a:lnTo>
                      <a:pt x="1977" y="71"/>
                    </a:lnTo>
                    <a:lnTo>
                      <a:pt x="1917" y="65"/>
                    </a:lnTo>
                    <a:lnTo>
                      <a:pt x="1892" y="31"/>
                    </a:lnTo>
                    <a:lnTo>
                      <a:pt x="1850" y="74"/>
                    </a:lnTo>
                    <a:lnTo>
                      <a:pt x="1845" y="137"/>
                    </a:lnTo>
                    <a:lnTo>
                      <a:pt x="1785" y="133"/>
                    </a:lnTo>
                    <a:lnTo>
                      <a:pt x="1816" y="98"/>
                    </a:lnTo>
                    <a:lnTo>
                      <a:pt x="1806" y="59"/>
                    </a:lnTo>
                    <a:lnTo>
                      <a:pt x="1829" y="41"/>
                    </a:lnTo>
                    <a:lnTo>
                      <a:pt x="1829" y="3"/>
                    </a:lnTo>
                    <a:lnTo>
                      <a:pt x="1796" y="0"/>
                    </a:lnTo>
                    <a:lnTo>
                      <a:pt x="1748" y="71"/>
                    </a:lnTo>
                    <a:lnTo>
                      <a:pt x="1740" y="162"/>
                    </a:lnTo>
                    <a:lnTo>
                      <a:pt x="1701" y="147"/>
                    </a:lnTo>
                    <a:lnTo>
                      <a:pt x="1704" y="110"/>
                    </a:lnTo>
                    <a:lnTo>
                      <a:pt x="1728" y="46"/>
                    </a:lnTo>
                    <a:lnTo>
                      <a:pt x="1689" y="46"/>
                    </a:lnTo>
                    <a:lnTo>
                      <a:pt x="1625" y="122"/>
                    </a:lnTo>
                    <a:lnTo>
                      <a:pt x="1622" y="180"/>
                    </a:lnTo>
                    <a:lnTo>
                      <a:pt x="1558" y="182"/>
                    </a:lnTo>
                    <a:lnTo>
                      <a:pt x="1594" y="131"/>
                    </a:lnTo>
                    <a:lnTo>
                      <a:pt x="1594" y="74"/>
                    </a:lnTo>
                    <a:lnTo>
                      <a:pt x="1656" y="59"/>
                    </a:lnTo>
                    <a:lnTo>
                      <a:pt x="1659" y="31"/>
                    </a:lnTo>
                    <a:lnTo>
                      <a:pt x="1569" y="0"/>
                    </a:lnTo>
                    <a:lnTo>
                      <a:pt x="1522" y="16"/>
                    </a:lnTo>
                    <a:lnTo>
                      <a:pt x="1564" y="71"/>
                    </a:lnTo>
                    <a:lnTo>
                      <a:pt x="1493" y="113"/>
                    </a:lnTo>
                    <a:lnTo>
                      <a:pt x="1500" y="65"/>
                    </a:lnTo>
                    <a:lnTo>
                      <a:pt x="1462" y="71"/>
                    </a:lnTo>
                    <a:lnTo>
                      <a:pt x="1470" y="140"/>
                    </a:lnTo>
                    <a:lnTo>
                      <a:pt x="1435" y="159"/>
                    </a:lnTo>
                    <a:lnTo>
                      <a:pt x="1435" y="189"/>
                    </a:lnTo>
                    <a:lnTo>
                      <a:pt x="1408" y="189"/>
                    </a:lnTo>
                    <a:lnTo>
                      <a:pt x="1408" y="165"/>
                    </a:lnTo>
                    <a:lnTo>
                      <a:pt x="1326" y="105"/>
                    </a:lnTo>
                    <a:lnTo>
                      <a:pt x="1289" y="128"/>
                    </a:lnTo>
                    <a:lnTo>
                      <a:pt x="1360" y="159"/>
                    </a:lnTo>
                    <a:lnTo>
                      <a:pt x="1353" y="218"/>
                    </a:lnTo>
                    <a:lnTo>
                      <a:pt x="1302" y="182"/>
                    </a:lnTo>
                    <a:lnTo>
                      <a:pt x="1298" y="216"/>
                    </a:lnTo>
                    <a:lnTo>
                      <a:pt x="1255" y="209"/>
                    </a:lnTo>
                    <a:lnTo>
                      <a:pt x="1255" y="275"/>
                    </a:lnTo>
                    <a:lnTo>
                      <a:pt x="1200" y="272"/>
                    </a:lnTo>
                    <a:lnTo>
                      <a:pt x="1224" y="233"/>
                    </a:lnTo>
                    <a:lnTo>
                      <a:pt x="1213" y="209"/>
                    </a:lnTo>
                    <a:lnTo>
                      <a:pt x="1137" y="272"/>
                    </a:lnTo>
                    <a:lnTo>
                      <a:pt x="1148" y="363"/>
                    </a:lnTo>
                    <a:lnTo>
                      <a:pt x="1106" y="326"/>
                    </a:lnTo>
                    <a:lnTo>
                      <a:pt x="1046" y="336"/>
                    </a:lnTo>
                    <a:lnTo>
                      <a:pt x="1049" y="368"/>
                    </a:lnTo>
                    <a:lnTo>
                      <a:pt x="1004" y="415"/>
                    </a:lnTo>
                    <a:lnTo>
                      <a:pt x="1020" y="445"/>
                    </a:lnTo>
                    <a:lnTo>
                      <a:pt x="916" y="484"/>
                    </a:lnTo>
                    <a:lnTo>
                      <a:pt x="910" y="552"/>
                    </a:lnTo>
                    <a:lnTo>
                      <a:pt x="874" y="541"/>
                    </a:lnTo>
                    <a:lnTo>
                      <a:pt x="825" y="561"/>
                    </a:lnTo>
                    <a:lnTo>
                      <a:pt x="821" y="640"/>
                    </a:lnTo>
                    <a:lnTo>
                      <a:pt x="878" y="674"/>
                    </a:lnTo>
                    <a:lnTo>
                      <a:pt x="800" y="662"/>
                    </a:lnTo>
                    <a:lnTo>
                      <a:pt x="773" y="758"/>
                    </a:lnTo>
                    <a:lnTo>
                      <a:pt x="715" y="737"/>
                    </a:lnTo>
                    <a:lnTo>
                      <a:pt x="688" y="748"/>
                    </a:lnTo>
                    <a:lnTo>
                      <a:pt x="682" y="799"/>
                    </a:lnTo>
                    <a:lnTo>
                      <a:pt x="727" y="824"/>
                    </a:lnTo>
                    <a:lnTo>
                      <a:pt x="677" y="824"/>
                    </a:lnTo>
                    <a:lnTo>
                      <a:pt x="659" y="869"/>
                    </a:lnTo>
                    <a:lnTo>
                      <a:pt x="715" y="871"/>
                    </a:lnTo>
                    <a:lnTo>
                      <a:pt x="715" y="890"/>
                    </a:lnTo>
                    <a:lnTo>
                      <a:pt x="628" y="881"/>
                    </a:lnTo>
                    <a:lnTo>
                      <a:pt x="628" y="960"/>
                    </a:lnTo>
                    <a:lnTo>
                      <a:pt x="603" y="1002"/>
                    </a:lnTo>
                    <a:lnTo>
                      <a:pt x="589" y="987"/>
                    </a:lnTo>
                    <a:lnTo>
                      <a:pt x="545" y="1049"/>
                    </a:lnTo>
                    <a:lnTo>
                      <a:pt x="580" y="1086"/>
                    </a:lnTo>
                    <a:lnTo>
                      <a:pt x="506" y="1114"/>
                    </a:lnTo>
                    <a:lnTo>
                      <a:pt x="503" y="1163"/>
                    </a:lnTo>
                    <a:lnTo>
                      <a:pt x="447" y="1161"/>
                    </a:lnTo>
                    <a:lnTo>
                      <a:pt x="445" y="1222"/>
                    </a:lnTo>
                    <a:lnTo>
                      <a:pt x="389" y="1287"/>
                    </a:lnTo>
                    <a:lnTo>
                      <a:pt x="408" y="1337"/>
                    </a:lnTo>
                    <a:lnTo>
                      <a:pt x="447" y="1268"/>
                    </a:lnTo>
                    <a:lnTo>
                      <a:pt x="518" y="1245"/>
                    </a:lnTo>
                    <a:lnTo>
                      <a:pt x="506" y="1321"/>
                    </a:lnTo>
                    <a:lnTo>
                      <a:pt x="427" y="1379"/>
                    </a:lnTo>
                    <a:lnTo>
                      <a:pt x="389" y="1374"/>
                    </a:lnTo>
                    <a:lnTo>
                      <a:pt x="368" y="1350"/>
                    </a:lnTo>
                    <a:lnTo>
                      <a:pt x="268" y="1405"/>
                    </a:lnTo>
                    <a:lnTo>
                      <a:pt x="283" y="1447"/>
                    </a:lnTo>
                    <a:lnTo>
                      <a:pt x="244" y="1416"/>
                    </a:lnTo>
                    <a:lnTo>
                      <a:pt x="199" y="1456"/>
                    </a:lnTo>
                    <a:lnTo>
                      <a:pt x="167" y="1426"/>
                    </a:lnTo>
                    <a:lnTo>
                      <a:pt x="110" y="1480"/>
                    </a:lnTo>
                    <a:lnTo>
                      <a:pt x="166" y="1510"/>
                    </a:lnTo>
                    <a:lnTo>
                      <a:pt x="166" y="1529"/>
                    </a:lnTo>
                    <a:lnTo>
                      <a:pt x="105" y="1538"/>
                    </a:lnTo>
                    <a:lnTo>
                      <a:pt x="36" y="1529"/>
                    </a:lnTo>
                    <a:lnTo>
                      <a:pt x="33" y="1560"/>
                    </a:lnTo>
                    <a:lnTo>
                      <a:pt x="125" y="1570"/>
                    </a:lnTo>
                    <a:lnTo>
                      <a:pt x="124" y="1586"/>
                    </a:lnTo>
                    <a:lnTo>
                      <a:pt x="36" y="1586"/>
                    </a:lnTo>
                    <a:lnTo>
                      <a:pt x="33" y="1664"/>
                    </a:lnTo>
                    <a:lnTo>
                      <a:pt x="131" y="1657"/>
                    </a:lnTo>
                    <a:lnTo>
                      <a:pt x="166" y="1688"/>
                    </a:lnTo>
                    <a:lnTo>
                      <a:pt x="189" y="1664"/>
                    </a:lnTo>
                    <a:lnTo>
                      <a:pt x="186" y="1715"/>
                    </a:lnTo>
                    <a:lnTo>
                      <a:pt x="102" y="1683"/>
                    </a:lnTo>
                    <a:lnTo>
                      <a:pt x="23" y="1696"/>
                    </a:lnTo>
                    <a:lnTo>
                      <a:pt x="14" y="1787"/>
                    </a:lnTo>
                    <a:lnTo>
                      <a:pt x="45" y="1787"/>
                    </a:lnTo>
                    <a:lnTo>
                      <a:pt x="43" y="1829"/>
                    </a:lnTo>
                    <a:lnTo>
                      <a:pt x="131" y="1767"/>
                    </a:lnTo>
                    <a:lnTo>
                      <a:pt x="125" y="1813"/>
                    </a:lnTo>
                    <a:lnTo>
                      <a:pt x="102" y="1813"/>
                    </a:lnTo>
                    <a:lnTo>
                      <a:pt x="3" y="1886"/>
                    </a:lnTo>
                    <a:lnTo>
                      <a:pt x="0" y="1934"/>
                    </a:lnTo>
                    <a:lnTo>
                      <a:pt x="51" y="1939"/>
                    </a:lnTo>
                    <a:lnTo>
                      <a:pt x="55" y="1908"/>
                    </a:lnTo>
                    <a:lnTo>
                      <a:pt x="85" y="1916"/>
                    </a:lnTo>
                    <a:lnTo>
                      <a:pt x="82" y="1946"/>
                    </a:lnTo>
                    <a:lnTo>
                      <a:pt x="63" y="1960"/>
                    </a:lnTo>
                    <a:lnTo>
                      <a:pt x="90" y="2009"/>
                    </a:lnTo>
                    <a:lnTo>
                      <a:pt x="33" y="1994"/>
                    </a:lnTo>
                    <a:lnTo>
                      <a:pt x="6" y="2013"/>
                    </a:lnTo>
                    <a:lnTo>
                      <a:pt x="97" y="2130"/>
                    </a:lnTo>
                    <a:lnTo>
                      <a:pt x="193" y="2139"/>
                    </a:lnTo>
                    <a:lnTo>
                      <a:pt x="229" y="2093"/>
                    </a:lnTo>
                    <a:lnTo>
                      <a:pt x="295" y="2081"/>
                    </a:lnTo>
                    <a:lnTo>
                      <a:pt x="301" y="2007"/>
                    </a:lnTo>
                    <a:lnTo>
                      <a:pt x="345" y="2030"/>
                    </a:lnTo>
                    <a:lnTo>
                      <a:pt x="389" y="1988"/>
                    </a:lnTo>
                    <a:lnTo>
                      <a:pt x="368" y="1971"/>
                    </a:lnTo>
                    <a:lnTo>
                      <a:pt x="368" y="1934"/>
                    </a:lnTo>
                    <a:lnTo>
                      <a:pt x="396" y="1937"/>
                    </a:lnTo>
                    <a:lnTo>
                      <a:pt x="394" y="1986"/>
                    </a:lnTo>
                    <a:lnTo>
                      <a:pt x="450" y="2018"/>
                    </a:lnTo>
                    <a:lnTo>
                      <a:pt x="484" y="2018"/>
                    </a:lnTo>
                    <a:lnTo>
                      <a:pt x="523" y="1934"/>
                    </a:lnTo>
                    <a:lnTo>
                      <a:pt x="523" y="1886"/>
                    </a:lnTo>
                    <a:lnTo>
                      <a:pt x="571" y="1821"/>
                    </a:lnTo>
                    <a:lnTo>
                      <a:pt x="545" y="1750"/>
                    </a:lnTo>
                    <a:lnTo>
                      <a:pt x="587" y="1691"/>
                    </a:lnTo>
                    <a:lnTo>
                      <a:pt x="575" y="1666"/>
                    </a:lnTo>
                    <a:lnTo>
                      <a:pt x="556" y="1492"/>
                    </a:lnTo>
                    <a:lnTo>
                      <a:pt x="568" y="1456"/>
                    </a:lnTo>
                    <a:lnTo>
                      <a:pt x="575" y="1416"/>
                    </a:lnTo>
                    <a:lnTo>
                      <a:pt x="571" y="1350"/>
                    </a:lnTo>
                    <a:lnTo>
                      <a:pt x="639" y="1272"/>
                    </a:lnTo>
                    <a:lnTo>
                      <a:pt x="707" y="1275"/>
                    </a:lnTo>
                    <a:lnTo>
                      <a:pt x="713" y="1238"/>
                    </a:lnTo>
                    <a:lnTo>
                      <a:pt x="694" y="1196"/>
                    </a:lnTo>
                    <a:lnTo>
                      <a:pt x="694" y="1170"/>
                    </a:lnTo>
                    <a:lnTo>
                      <a:pt x="722" y="1148"/>
                    </a:lnTo>
                    <a:lnTo>
                      <a:pt x="756" y="1089"/>
                    </a:lnTo>
                    <a:lnTo>
                      <a:pt x="764" y="1002"/>
                    </a:lnTo>
                    <a:lnTo>
                      <a:pt x="766" y="945"/>
                    </a:lnTo>
                    <a:lnTo>
                      <a:pt x="749" y="930"/>
                    </a:lnTo>
                    <a:lnTo>
                      <a:pt x="776" y="893"/>
                    </a:lnTo>
                    <a:lnTo>
                      <a:pt x="837" y="881"/>
                    </a:lnTo>
                    <a:lnTo>
                      <a:pt x="840" y="829"/>
                    </a:lnTo>
                    <a:lnTo>
                      <a:pt x="862" y="811"/>
                    </a:lnTo>
                    <a:lnTo>
                      <a:pt x="896" y="799"/>
                    </a:lnTo>
                    <a:lnTo>
                      <a:pt x="910" y="724"/>
                    </a:lnTo>
                    <a:lnTo>
                      <a:pt x="900" y="690"/>
                    </a:lnTo>
                    <a:lnTo>
                      <a:pt x="932" y="613"/>
                    </a:lnTo>
                    <a:lnTo>
                      <a:pt x="978" y="571"/>
                    </a:lnTo>
                    <a:lnTo>
                      <a:pt x="1020" y="583"/>
                    </a:lnTo>
                    <a:lnTo>
                      <a:pt x="1049" y="571"/>
                    </a:lnTo>
                    <a:lnTo>
                      <a:pt x="1054" y="492"/>
                    </a:lnTo>
                    <a:lnTo>
                      <a:pt x="1137" y="512"/>
                    </a:lnTo>
                    <a:lnTo>
                      <a:pt x="1148" y="537"/>
                    </a:lnTo>
                    <a:lnTo>
                      <a:pt x="1200" y="544"/>
                    </a:lnTo>
                    <a:lnTo>
                      <a:pt x="1202" y="492"/>
                    </a:lnTo>
                    <a:lnTo>
                      <a:pt x="1219" y="484"/>
                    </a:lnTo>
                    <a:lnTo>
                      <a:pt x="1209" y="408"/>
                    </a:lnTo>
                    <a:lnTo>
                      <a:pt x="1246" y="390"/>
                    </a:lnTo>
                    <a:lnTo>
                      <a:pt x="1277" y="360"/>
                    </a:lnTo>
                    <a:lnTo>
                      <a:pt x="1326" y="363"/>
                    </a:lnTo>
                    <a:lnTo>
                      <a:pt x="1346" y="417"/>
                    </a:lnTo>
                    <a:lnTo>
                      <a:pt x="1425" y="484"/>
                    </a:lnTo>
                    <a:lnTo>
                      <a:pt x="1478" y="459"/>
                    </a:lnTo>
                    <a:lnTo>
                      <a:pt x="1558" y="484"/>
                    </a:lnTo>
                    <a:lnTo>
                      <a:pt x="1588" y="439"/>
                    </a:lnTo>
                    <a:lnTo>
                      <a:pt x="1634" y="439"/>
                    </a:lnTo>
                    <a:lnTo>
                      <a:pt x="1652" y="272"/>
                    </a:lnTo>
                    <a:lnTo>
                      <a:pt x="1667" y="242"/>
                    </a:lnTo>
                    <a:lnTo>
                      <a:pt x="1753" y="246"/>
                    </a:lnTo>
                    <a:lnTo>
                      <a:pt x="1763" y="216"/>
                    </a:lnTo>
                    <a:lnTo>
                      <a:pt x="1816" y="238"/>
                    </a:lnTo>
                    <a:lnTo>
                      <a:pt x="1887" y="314"/>
                    </a:lnTo>
                    <a:lnTo>
                      <a:pt x="1859" y="345"/>
                    </a:lnTo>
                    <a:lnTo>
                      <a:pt x="1853" y="397"/>
                    </a:lnTo>
                    <a:lnTo>
                      <a:pt x="1897" y="398"/>
                    </a:lnTo>
                    <a:lnTo>
                      <a:pt x="1907" y="356"/>
                    </a:lnTo>
                    <a:lnTo>
                      <a:pt x="1947" y="360"/>
                    </a:lnTo>
                    <a:lnTo>
                      <a:pt x="1959" y="321"/>
                    </a:lnTo>
                    <a:lnTo>
                      <a:pt x="2017" y="314"/>
                    </a:lnTo>
                    <a:close/>
                  </a:path>
                </a:pathLst>
              </a:custGeom>
              <a:solidFill>
                <a:srgbClr val="00CC99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318">
                <a:extLst>
                  <a:ext uri="{FF2B5EF4-FFF2-40B4-BE49-F238E27FC236}">
                    <a16:creationId xmlns:a16="http://schemas.microsoft.com/office/drawing/2014/main" id="{693B834F-81E6-4DCF-9589-FD57ED37C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2266"/>
                <a:ext cx="315" cy="404"/>
              </a:xfrm>
              <a:custGeom>
                <a:avLst/>
                <a:gdLst>
                  <a:gd name="T0" fmla="*/ 129 w 675"/>
                  <a:gd name="T1" fmla="*/ 21 h 866"/>
                  <a:gd name="T2" fmla="*/ 126 w 675"/>
                  <a:gd name="T3" fmla="*/ 17 h 866"/>
                  <a:gd name="T4" fmla="*/ 127 w 675"/>
                  <a:gd name="T5" fmla="*/ 9 h 866"/>
                  <a:gd name="T6" fmla="*/ 110 w 675"/>
                  <a:gd name="T7" fmla="*/ 12 h 866"/>
                  <a:gd name="T8" fmla="*/ 85 w 675"/>
                  <a:gd name="T9" fmla="*/ 20 h 866"/>
                  <a:gd name="T10" fmla="*/ 83 w 675"/>
                  <a:gd name="T11" fmla="*/ 10 h 866"/>
                  <a:gd name="T12" fmla="*/ 72 w 675"/>
                  <a:gd name="T13" fmla="*/ 13 h 866"/>
                  <a:gd name="T14" fmla="*/ 63 w 675"/>
                  <a:gd name="T15" fmla="*/ 0 h 866"/>
                  <a:gd name="T16" fmla="*/ 50 w 675"/>
                  <a:gd name="T17" fmla="*/ 1 h 866"/>
                  <a:gd name="T18" fmla="*/ 49 w 675"/>
                  <a:gd name="T19" fmla="*/ 10 h 866"/>
                  <a:gd name="T20" fmla="*/ 55 w 675"/>
                  <a:gd name="T21" fmla="*/ 28 h 866"/>
                  <a:gd name="T22" fmla="*/ 42 w 675"/>
                  <a:gd name="T23" fmla="*/ 35 h 866"/>
                  <a:gd name="T24" fmla="*/ 31 w 675"/>
                  <a:gd name="T25" fmla="*/ 28 h 866"/>
                  <a:gd name="T26" fmla="*/ 20 w 675"/>
                  <a:gd name="T27" fmla="*/ 36 h 866"/>
                  <a:gd name="T28" fmla="*/ 22 w 675"/>
                  <a:gd name="T29" fmla="*/ 56 h 866"/>
                  <a:gd name="T30" fmla="*/ 18 w 675"/>
                  <a:gd name="T31" fmla="*/ 68 h 866"/>
                  <a:gd name="T32" fmla="*/ 14 w 675"/>
                  <a:gd name="T33" fmla="*/ 77 h 866"/>
                  <a:gd name="T34" fmla="*/ 3 w 675"/>
                  <a:gd name="T35" fmla="*/ 77 h 866"/>
                  <a:gd name="T36" fmla="*/ 5 w 675"/>
                  <a:gd name="T37" fmla="*/ 89 h 866"/>
                  <a:gd name="T38" fmla="*/ 2 w 675"/>
                  <a:gd name="T39" fmla="*/ 101 h 866"/>
                  <a:gd name="T40" fmla="*/ 6 w 675"/>
                  <a:gd name="T41" fmla="*/ 109 h 866"/>
                  <a:gd name="T42" fmla="*/ 0 w 675"/>
                  <a:gd name="T43" fmla="*/ 116 h 866"/>
                  <a:gd name="T44" fmla="*/ 2 w 675"/>
                  <a:gd name="T45" fmla="*/ 131 h 866"/>
                  <a:gd name="T46" fmla="*/ 16 w 675"/>
                  <a:gd name="T47" fmla="*/ 144 h 866"/>
                  <a:gd name="T48" fmla="*/ 26 w 675"/>
                  <a:gd name="T49" fmla="*/ 139 h 866"/>
                  <a:gd name="T50" fmla="*/ 32 w 675"/>
                  <a:gd name="T51" fmla="*/ 144 h 866"/>
                  <a:gd name="T52" fmla="*/ 31 w 675"/>
                  <a:gd name="T53" fmla="*/ 155 h 866"/>
                  <a:gd name="T54" fmla="*/ 20 w 675"/>
                  <a:gd name="T55" fmla="*/ 169 h 866"/>
                  <a:gd name="T56" fmla="*/ 31 w 675"/>
                  <a:gd name="T57" fmla="*/ 176 h 866"/>
                  <a:gd name="T58" fmla="*/ 42 w 675"/>
                  <a:gd name="T59" fmla="*/ 179 h 866"/>
                  <a:gd name="T60" fmla="*/ 54 w 675"/>
                  <a:gd name="T61" fmla="*/ 182 h 866"/>
                  <a:gd name="T62" fmla="*/ 63 w 675"/>
                  <a:gd name="T63" fmla="*/ 182 h 866"/>
                  <a:gd name="T64" fmla="*/ 74 w 675"/>
                  <a:gd name="T65" fmla="*/ 181 h 866"/>
                  <a:gd name="T66" fmla="*/ 91 w 675"/>
                  <a:gd name="T67" fmla="*/ 187 h 866"/>
                  <a:gd name="T68" fmla="*/ 100 w 675"/>
                  <a:gd name="T69" fmla="*/ 183 h 866"/>
                  <a:gd name="T70" fmla="*/ 106 w 675"/>
                  <a:gd name="T71" fmla="*/ 188 h 866"/>
                  <a:gd name="T72" fmla="*/ 109 w 675"/>
                  <a:gd name="T73" fmla="*/ 174 h 866"/>
                  <a:gd name="T74" fmla="*/ 106 w 675"/>
                  <a:gd name="T75" fmla="*/ 167 h 866"/>
                  <a:gd name="T76" fmla="*/ 114 w 675"/>
                  <a:gd name="T77" fmla="*/ 161 h 866"/>
                  <a:gd name="T78" fmla="*/ 124 w 675"/>
                  <a:gd name="T79" fmla="*/ 160 h 866"/>
                  <a:gd name="T80" fmla="*/ 102 w 675"/>
                  <a:gd name="T81" fmla="*/ 141 h 866"/>
                  <a:gd name="T82" fmla="*/ 98 w 675"/>
                  <a:gd name="T83" fmla="*/ 123 h 866"/>
                  <a:gd name="T84" fmla="*/ 135 w 675"/>
                  <a:gd name="T85" fmla="*/ 113 h 866"/>
                  <a:gd name="T86" fmla="*/ 144 w 675"/>
                  <a:gd name="T87" fmla="*/ 94 h 866"/>
                  <a:gd name="T88" fmla="*/ 133 w 675"/>
                  <a:gd name="T89" fmla="*/ 63 h 866"/>
                  <a:gd name="T90" fmla="*/ 135 w 675"/>
                  <a:gd name="T91" fmla="*/ 38 h 866"/>
                  <a:gd name="T92" fmla="*/ 129 w 675"/>
                  <a:gd name="T93" fmla="*/ 26 h 8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75"/>
                  <a:gd name="T142" fmla="*/ 0 h 866"/>
                  <a:gd name="T143" fmla="*/ 675 w 675"/>
                  <a:gd name="T144" fmla="*/ 866 h 86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75" h="866">
                    <a:moveTo>
                      <a:pt x="591" y="120"/>
                    </a:moveTo>
                    <a:lnTo>
                      <a:pt x="593" y="98"/>
                    </a:lnTo>
                    <a:lnTo>
                      <a:pt x="577" y="98"/>
                    </a:lnTo>
                    <a:lnTo>
                      <a:pt x="577" y="77"/>
                    </a:lnTo>
                    <a:lnTo>
                      <a:pt x="601" y="77"/>
                    </a:lnTo>
                    <a:lnTo>
                      <a:pt x="582" y="41"/>
                    </a:lnTo>
                    <a:lnTo>
                      <a:pt x="562" y="56"/>
                    </a:lnTo>
                    <a:lnTo>
                      <a:pt x="505" y="53"/>
                    </a:lnTo>
                    <a:lnTo>
                      <a:pt x="462" y="102"/>
                    </a:lnTo>
                    <a:lnTo>
                      <a:pt x="391" y="93"/>
                    </a:lnTo>
                    <a:lnTo>
                      <a:pt x="410" y="59"/>
                    </a:lnTo>
                    <a:lnTo>
                      <a:pt x="381" y="44"/>
                    </a:lnTo>
                    <a:lnTo>
                      <a:pt x="361" y="63"/>
                    </a:lnTo>
                    <a:lnTo>
                      <a:pt x="330" y="59"/>
                    </a:lnTo>
                    <a:lnTo>
                      <a:pt x="303" y="2"/>
                    </a:lnTo>
                    <a:lnTo>
                      <a:pt x="290" y="0"/>
                    </a:lnTo>
                    <a:lnTo>
                      <a:pt x="263" y="6"/>
                    </a:lnTo>
                    <a:lnTo>
                      <a:pt x="231" y="6"/>
                    </a:lnTo>
                    <a:lnTo>
                      <a:pt x="240" y="39"/>
                    </a:lnTo>
                    <a:lnTo>
                      <a:pt x="228" y="48"/>
                    </a:lnTo>
                    <a:lnTo>
                      <a:pt x="233" y="102"/>
                    </a:lnTo>
                    <a:lnTo>
                      <a:pt x="251" y="126"/>
                    </a:lnTo>
                    <a:lnTo>
                      <a:pt x="216" y="130"/>
                    </a:lnTo>
                    <a:lnTo>
                      <a:pt x="191" y="159"/>
                    </a:lnTo>
                    <a:lnTo>
                      <a:pt x="168" y="155"/>
                    </a:lnTo>
                    <a:lnTo>
                      <a:pt x="141" y="130"/>
                    </a:lnTo>
                    <a:lnTo>
                      <a:pt x="104" y="126"/>
                    </a:lnTo>
                    <a:lnTo>
                      <a:pt x="92" y="165"/>
                    </a:lnTo>
                    <a:lnTo>
                      <a:pt x="107" y="195"/>
                    </a:lnTo>
                    <a:lnTo>
                      <a:pt x="102" y="255"/>
                    </a:lnTo>
                    <a:lnTo>
                      <a:pt x="110" y="276"/>
                    </a:lnTo>
                    <a:lnTo>
                      <a:pt x="84" y="312"/>
                    </a:lnTo>
                    <a:lnTo>
                      <a:pt x="81" y="348"/>
                    </a:lnTo>
                    <a:lnTo>
                      <a:pt x="62" y="354"/>
                    </a:lnTo>
                    <a:lnTo>
                      <a:pt x="25" y="346"/>
                    </a:lnTo>
                    <a:lnTo>
                      <a:pt x="16" y="354"/>
                    </a:lnTo>
                    <a:lnTo>
                      <a:pt x="15" y="382"/>
                    </a:lnTo>
                    <a:lnTo>
                      <a:pt x="23" y="407"/>
                    </a:lnTo>
                    <a:lnTo>
                      <a:pt x="11" y="433"/>
                    </a:lnTo>
                    <a:lnTo>
                      <a:pt x="8" y="464"/>
                    </a:lnTo>
                    <a:lnTo>
                      <a:pt x="28" y="480"/>
                    </a:lnTo>
                    <a:lnTo>
                      <a:pt x="25" y="501"/>
                    </a:lnTo>
                    <a:lnTo>
                      <a:pt x="0" y="517"/>
                    </a:lnTo>
                    <a:lnTo>
                      <a:pt x="0" y="532"/>
                    </a:lnTo>
                    <a:lnTo>
                      <a:pt x="0" y="556"/>
                    </a:lnTo>
                    <a:lnTo>
                      <a:pt x="11" y="603"/>
                    </a:lnTo>
                    <a:lnTo>
                      <a:pt x="35" y="609"/>
                    </a:lnTo>
                    <a:lnTo>
                      <a:pt x="74" y="660"/>
                    </a:lnTo>
                    <a:lnTo>
                      <a:pt x="102" y="654"/>
                    </a:lnTo>
                    <a:lnTo>
                      <a:pt x="117" y="638"/>
                    </a:lnTo>
                    <a:lnTo>
                      <a:pt x="126" y="660"/>
                    </a:lnTo>
                    <a:lnTo>
                      <a:pt x="146" y="660"/>
                    </a:lnTo>
                    <a:lnTo>
                      <a:pt x="155" y="684"/>
                    </a:lnTo>
                    <a:lnTo>
                      <a:pt x="141" y="714"/>
                    </a:lnTo>
                    <a:lnTo>
                      <a:pt x="96" y="753"/>
                    </a:lnTo>
                    <a:lnTo>
                      <a:pt x="92" y="775"/>
                    </a:lnTo>
                    <a:lnTo>
                      <a:pt x="104" y="805"/>
                    </a:lnTo>
                    <a:lnTo>
                      <a:pt x="141" y="810"/>
                    </a:lnTo>
                    <a:lnTo>
                      <a:pt x="179" y="798"/>
                    </a:lnTo>
                    <a:lnTo>
                      <a:pt x="191" y="820"/>
                    </a:lnTo>
                    <a:lnTo>
                      <a:pt x="225" y="824"/>
                    </a:lnTo>
                    <a:lnTo>
                      <a:pt x="246" y="835"/>
                    </a:lnTo>
                    <a:lnTo>
                      <a:pt x="270" y="832"/>
                    </a:lnTo>
                    <a:lnTo>
                      <a:pt x="288" y="835"/>
                    </a:lnTo>
                    <a:lnTo>
                      <a:pt x="319" y="840"/>
                    </a:lnTo>
                    <a:lnTo>
                      <a:pt x="339" y="832"/>
                    </a:lnTo>
                    <a:lnTo>
                      <a:pt x="361" y="866"/>
                    </a:lnTo>
                    <a:lnTo>
                      <a:pt x="418" y="859"/>
                    </a:lnTo>
                    <a:lnTo>
                      <a:pt x="426" y="840"/>
                    </a:lnTo>
                    <a:lnTo>
                      <a:pt x="459" y="840"/>
                    </a:lnTo>
                    <a:lnTo>
                      <a:pt x="474" y="861"/>
                    </a:lnTo>
                    <a:lnTo>
                      <a:pt x="486" y="866"/>
                    </a:lnTo>
                    <a:lnTo>
                      <a:pt x="498" y="839"/>
                    </a:lnTo>
                    <a:lnTo>
                      <a:pt x="501" y="798"/>
                    </a:lnTo>
                    <a:lnTo>
                      <a:pt x="483" y="779"/>
                    </a:lnTo>
                    <a:lnTo>
                      <a:pt x="486" y="768"/>
                    </a:lnTo>
                    <a:lnTo>
                      <a:pt x="508" y="736"/>
                    </a:lnTo>
                    <a:lnTo>
                      <a:pt x="525" y="742"/>
                    </a:lnTo>
                    <a:lnTo>
                      <a:pt x="557" y="742"/>
                    </a:lnTo>
                    <a:lnTo>
                      <a:pt x="567" y="738"/>
                    </a:lnTo>
                    <a:lnTo>
                      <a:pt x="567" y="700"/>
                    </a:lnTo>
                    <a:lnTo>
                      <a:pt x="468" y="649"/>
                    </a:lnTo>
                    <a:lnTo>
                      <a:pt x="459" y="578"/>
                    </a:lnTo>
                    <a:lnTo>
                      <a:pt x="449" y="563"/>
                    </a:lnTo>
                    <a:lnTo>
                      <a:pt x="449" y="547"/>
                    </a:lnTo>
                    <a:lnTo>
                      <a:pt x="619" y="521"/>
                    </a:lnTo>
                    <a:lnTo>
                      <a:pt x="675" y="484"/>
                    </a:lnTo>
                    <a:lnTo>
                      <a:pt x="661" y="430"/>
                    </a:lnTo>
                    <a:lnTo>
                      <a:pt x="667" y="351"/>
                    </a:lnTo>
                    <a:lnTo>
                      <a:pt x="610" y="289"/>
                    </a:lnTo>
                    <a:lnTo>
                      <a:pt x="641" y="198"/>
                    </a:lnTo>
                    <a:lnTo>
                      <a:pt x="622" y="176"/>
                    </a:lnTo>
                    <a:lnTo>
                      <a:pt x="619" y="176"/>
                    </a:lnTo>
                    <a:lnTo>
                      <a:pt x="591" y="1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CH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1" name="Gerade Verbindung 110">
              <a:extLst>
                <a:ext uri="{FF2B5EF4-FFF2-40B4-BE49-F238E27FC236}">
                  <a16:creationId xmlns:a16="http://schemas.microsoft.com/office/drawing/2014/main" id="{BFE638F0-1121-4A06-959D-E00692448073}"/>
                </a:ext>
              </a:extLst>
            </p:cNvPr>
            <p:cNvCxnSpPr/>
            <p:nvPr/>
          </p:nvCxnSpPr>
          <p:spPr>
            <a:xfrm flipV="1">
              <a:off x="7150781" y="5036676"/>
              <a:ext cx="133354" cy="1797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986B66-9829-4523-B290-3906915D9B67}"/>
              </a:ext>
            </a:extLst>
          </p:cNvPr>
          <p:cNvCxnSpPr>
            <a:stCxn id="81" idx="5"/>
          </p:cNvCxnSpPr>
          <p:nvPr/>
        </p:nvCxnSpPr>
        <p:spPr>
          <a:xfrm>
            <a:off x="3384284" y="4368977"/>
            <a:ext cx="539276" cy="389902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E77C7C-DAE9-4738-A814-CC548B01D1D1}"/>
              </a:ext>
            </a:extLst>
          </p:cNvPr>
          <p:cNvCxnSpPr/>
          <p:nvPr/>
        </p:nvCxnSpPr>
        <p:spPr>
          <a:xfrm flipH="1">
            <a:off x="4568966" y="3254131"/>
            <a:ext cx="482149" cy="1236762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98E8AF-3B6F-4CCE-B129-264BF4A0A35E}"/>
              </a:ext>
            </a:extLst>
          </p:cNvPr>
          <p:cNvCxnSpPr>
            <a:stCxn id="84" idx="2"/>
          </p:cNvCxnSpPr>
          <p:nvPr/>
        </p:nvCxnSpPr>
        <p:spPr>
          <a:xfrm flipH="1" flipV="1">
            <a:off x="4799817" y="5017180"/>
            <a:ext cx="1237611" cy="229747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1DFFB6C-B884-48AC-9FB5-F6E29CFF75C0}"/>
              </a:ext>
            </a:extLst>
          </p:cNvPr>
          <p:cNvCxnSpPr>
            <a:stCxn id="83" idx="1"/>
            <a:endCxn id="88" idx="5"/>
          </p:cNvCxnSpPr>
          <p:nvPr/>
        </p:nvCxnSpPr>
        <p:spPr>
          <a:xfrm flipH="1" flipV="1">
            <a:off x="4682997" y="5194073"/>
            <a:ext cx="422175" cy="785239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2B5DC9-B863-4E24-8890-D228D682BC97}"/>
              </a:ext>
            </a:extLst>
          </p:cNvPr>
          <p:cNvCxnSpPr>
            <a:stCxn id="86" idx="6"/>
          </p:cNvCxnSpPr>
          <p:nvPr/>
        </p:nvCxnSpPr>
        <p:spPr>
          <a:xfrm flipV="1">
            <a:off x="3098091" y="5010272"/>
            <a:ext cx="801584" cy="181582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E8CB56-B680-4E16-9284-A0F2AF909D6F}"/>
              </a:ext>
            </a:extLst>
          </p:cNvPr>
          <p:cNvCxnSpPr>
            <a:endCxn id="88" idx="3"/>
          </p:cNvCxnSpPr>
          <p:nvPr/>
        </p:nvCxnSpPr>
        <p:spPr>
          <a:xfrm flipV="1">
            <a:off x="2800959" y="5194073"/>
            <a:ext cx="1210844" cy="805981"/>
          </a:xfrm>
          <a:prstGeom prst="line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531FA58E-EA24-4DBC-AAD8-12777FC72D2D}"/>
              </a:ext>
            </a:extLst>
          </p:cNvPr>
          <p:cNvSpPr>
            <a:spLocks noChangeAspect="1"/>
          </p:cNvSpPr>
          <p:nvPr/>
        </p:nvSpPr>
        <p:spPr>
          <a:xfrm>
            <a:off x="3175946" y="4182610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AF07BB1-832A-4C7E-A297-30D9C61E854C}"/>
              </a:ext>
            </a:extLst>
          </p:cNvPr>
          <p:cNvSpPr>
            <a:spLocks noChangeAspect="1"/>
          </p:cNvSpPr>
          <p:nvPr/>
        </p:nvSpPr>
        <p:spPr>
          <a:xfrm>
            <a:off x="4959589" y="3020241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8BDD641-7CF1-4ECC-AC0F-A88DBCDB2864}"/>
              </a:ext>
            </a:extLst>
          </p:cNvPr>
          <p:cNvSpPr>
            <a:spLocks noChangeAspect="1"/>
          </p:cNvSpPr>
          <p:nvPr/>
        </p:nvSpPr>
        <p:spPr>
          <a:xfrm>
            <a:off x="5069424" y="5947336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9D418FD-D9CF-4CB4-B5B7-C29E38CA74F2}"/>
              </a:ext>
            </a:extLst>
          </p:cNvPr>
          <p:cNvSpPr>
            <a:spLocks noChangeAspect="1"/>
          </p:cNvSpPr>
          <p:nvPr/>
        </p:nvSpPr>
        <p:spPr>
          <a:xfrm>
            <a:off x="6037429" y="5137756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B0E818F2-331F-41CE-90BD-4EDC3D57CB6B}"/>
              </a:ext>
            </a:extLst>
          </p:cNvPr>
          <p:cNvSpPr>
            <a:spLocks noChangeAspect="1"/>
          </p:cNvSpPr>
          <p:nvPr/>
        </p:nvSpPr>
        <p:spPr>
          <a:xfrm>
            <a:off x="2557984" y="5949991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C51747-B596-4B94-BCF6-38AE54B6DA61}"/>
              </a:ext>
            </a:extLst>
          </p:cNvPr>
          <p:cNvSpPr>
            <a:spLocks noChangeAspect="1"/>
          </p:cNvSpPr>
          <p:nvPr/>
        </p:nvSpPr>
        <p:spPr>
          <a:xfrm>
            <a:off x="2854007" y="5082681"/>
            <a:ext cx="244084" cy="218343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ECE129-F691-442E-9917-2532876CAE5C}"/>
              </a:ext>
            </a:extLst>
          </p:cNvPr>
          <p:cNvGrpSpPr>
            <a:grpSpLocks noChangeAspect="1"/>
          </p:cNvGrpSpPr>
          <p:nvPr/>
        </p:nvGrpSpPr>
        <p:grpSpPr>
          <a:xfrm>
            <a:off x="3727038" y="4490892"/>
            <a:ext cx="1218953" cy="823828"/>
            <a:chOff x="1442095" y="2395955"/>
            <a:chExt cx="684977" cy="517518"/>
          </a:xfrm>
          <a:solidFill>
            <a:srgbClr val="00B0F0"/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48036B6-5FA0-44F7-9F57-C58A0350236C}"/>
                </a:ext>
              </a:extLst>
            </p:cNvPr>
            <p:cNvSpPr/>
            <p:nvPr/>
          </p:nvSpPr>
          <p:spPr>
            <a:xfrm>
              <a:off x="1524000" y="2395955"/>
              <a:ext cx="533400" cy="517518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4B1DD28-B67B-4FA5-B675-DEB03B29D87D}"/>
                </a:ext>
              </a:extLst>
            </p:cNvPr>
            <p:cNvSpPr txBox="1"/>
            <p:nvPr/>
          </p:nvSpPr>
          <p:spPr>
            <a:xfrm>
              <a:off x="1442095" y="2502968"/>
              <a:ext cx="684977" cy="335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COASTAL</a:t>
              </a:r>
            </a:p>
            <a:p>
              <a:pPr algn="ctr"/>
              <a:r>
                <a:rPr lang="nl-BE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23C3FB-6373-40AA-8F18-2423E3B1D2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29" y="832979"/>
            <a:ext cx="3605176" cy="1760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11BDAD-06A5-4193-879C-4E40394772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499" y="6132536"/>
            <a:ext cx="469854" cy="4687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2888AA-5ED9-49EF-A6ED-22FC114799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92" y="3866801"/>
            <a:ext cx="847389" cy="26737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7DDC8-0B25-45F1-B186-58888837C6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11" y="4918264"/>
            <a:ext cx="412377" cy="3885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43E10-D758-4E3C-A89C-7A43472ED7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638" y="3070635"/>
            <a:ext cx="418409" cy="3778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46689-48D5-4DD9-B336-18C085778D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5343" y="6255323"/>
            <a:ext cx="679226" cy="2404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9FF29-DD56-40BD-9DAB-E4CD40554B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319" y="4191377"/>
            <a:ext cx="705325" cy="3066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37566-EE65-4DE6-A5A6-EE38705864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61" y="4352201"/>
            <a:ext cx="521443" cy="4967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1D9091-22BD-4053-AF79-7828556554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462" y="5699185"/>
            <a:ext cx="495024" cy="4779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730052-0E7B-488E-A532-54387839124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054" y="4407282"/>
            <a:ext cx="656735" cy="4103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47D4D-CB7C-4CBB-B9C3-C7A19C8735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281" y="2984705"/>
            <a:ext cx="864577" cy="2804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DE1072-F541-4AF6-A8B7-BA789423F4D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021" y="4579776"/>
            <a:ext cx="759091" cy="2172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17575A-ABDA-4A32-921E-8053EEF1587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813" y="3137544"/>
            <a:ext cx="493734" cy="235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9B2EC8-894E-4E59-B68D-DADF67925BF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90" y="3405162"/>
            <a:ext cx="456056" cy="2236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5D794A-D488-4C7F-A973-AC335E29BA3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331" y="3376609"/>
            <a:ext cx="393830" cy="280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7A61EE-BEE2-4644-B78A-77462217050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772" y="6455464"/>
            <a:ext cx="534844" cy="243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18A52-2DDB-43D7-8879-A72CCF0FA93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313" y="4274550"/>
            <a:ext cx="397448" cy="325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07AA4A-260E-4C1D-A5CC-57A5B86D56B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421" y="4318257"/>
            <a:ext cx="669174" cy="260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98D37E-F7A2-43DD-A651-130F268137A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45417" y="3618351"/>
            <a:ext cx="335881" cy="6314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AA95B7A-D6F5-4B82-A864-60E134ADD2F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111" y="4955970"/>
            <a:ext cx="570814" cy="290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45561B-3C3B-4EFC-ABDD-F5D007B8386C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308" y="3950925"/>
            <a:ext cx="719914" cy="2316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A0FAEC-9E78-4AA8-A362-0289E27E9793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790" y="3086430"/>
            <a:ext cx="628650" cy="2798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AB1A80-4C48-4A9F-BF77-61657B9B51BA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35" y="4937069"/>
            <a:ext cx="862440" cy="3509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2AA2DC-4124-4B7B-BDC6-BF5299E192E6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618" y="6336927"/>
            <a:ext cx="360612" cy="3801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075086-E181-42AE-99D6-D5081422CF4C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563" y="6492357"/>
            <a:ext cx="1741920" cy="3044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29A79A-514B-4345-B1EC-F4F690E99491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018" y="6495767"/>
            <a:ext cx="804903" cy="3239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44D628-0E25-4128-8D81-3A7281500099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298" y="3183653"/>
            <a:ext cx="996556" cy="34489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384303-B8D8-4FB7-AC17-5451E69E286B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186" y="4315261"/>
            <a:ext cx="1320423" cy="3871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88DD4A9-49B3-43B5-9D3A-E748074047A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572" y="6048911"/>
            <a:ext cx="451787" cy="4332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CBF5B20-7A98-462A-A108-E28D9EF5CD4E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04" y="4650997"/>
            <a:ext cx="566098" cy="30768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1CB4FDA-CE7A-4017-ADF8-09DA15FFCC2B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355" y="6033846"/>
            <a:ext cx="725101" cy="407788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AE13689D-CE1A-49D4-8C3C-7934FC84FEE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09" y="63946"/>
            <a:ext cx="7271781" cy="665257"/>
          </a:xfrm>
        </p:spPr>
        <p:txBody>
          <a:bodyPr>
            <a:noAutofit/>
          </a:bodyPr>
          <a:lstStyle/>
          <a:p>
            <a:pPr>
              <a:buClr>
                <a:srgbClr val="2E5083"/>
              </a:buClr>
            </a:pP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EXPECTED PROJECT IMPACTS</a:t>
            </a: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1A4E35FB-AB26-4389-BC46-9BA57DBC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9" y="957648"/>
            <a:ext cx="8423231" cy="3427949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Font typeface="+mj-lt"/>
              <a:buAutoNum type="alphaLcParenR"/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Tools for </a:t>
            </a:r>
            <a:r>
              <a:rPr lang="it-IT" b="1" i="1" dirty="0">
                <a:solidFill>
                  <a:schemeClr val="tx1">
                    <a:lumMod val="75000"/>
                  </a:schemeClr>
                </a:solidFill>
              </a:rPr>
              <a:t>evidence-based</a:t>
            </a: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 business road maps &amp; policy solutions </a:t>
            </a:r>
          </a:p>
          <a:p>
            <a:pPr marL="514350" indent="-514350"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Font typeface="+mj-lt"/>
              <a:buAutoNum type="alphaLcParenR"/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Increase of  blue growth and rural development</a:t>
            </a:r>
          </a:p>
          <a:p>
            <a:pPr marL="514350" indent="-514350"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Font typeface="+mj-lt"/>
              <a:buAutoNum type="alphaLcParenR"/>
            </a:pPr>
            <a:r>
              <a:rPr lang="it-IT" dirty="0">
                <a:solidFill>
                  <a:schemeClr val="tx1">
                    <a:lumMod val="75000"/>
                  </a:schemeClr>
                </a:solidFill>
              </a:rPr>
              <a:t>Increased job potential &amp; new business opportunities</a:t>
            </a:r>
          </a:p>
          <a:p>
            <a:pPr marL="514350" indent="-514350" algn="just">
              <a:lnSpc>
                <a:spcPct val="100000"/>
              </a:lnSpc>
              <a:spcBef>
                <a:spcPts val="1400"/>
              </a:spcBef>
              <a:buClr>
                <a:srgbClr val="2E5083"/>
              </a:buClr>
              <a:buFont typeface="+mj-lt"/>
              <a:buAutoNum type="alphaLcParenR"/>
            </a:pPr>
            <a:endParaRPr lang="it-IT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2E5083"/>
              </a:buClr>
            </a:pPr>
            <a:endParaRPr lang="en-GB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A67936-601D-4E9A-BF42-47B30E441BB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91655"/>
            <a:ext cx="1243586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E45D97C6-1212-4492-AB8C-A0ED26E3F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8" t="791" r="461" b="38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20" y="0"/>
            <a:ext cx="7145033" cy="665257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CO-CREATION </a:t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WORKFLOW </a:t>
            </a:r>
          </a:p>
        </p:txBody>
      </p:sp>
    </p:spTree>
    <p:extLst>
      <p:ext uri="{BB962C8B-B14F-4D97-AF65-F5344CB8AC3E}">
        <p14:creationId xmlns:p14="http://schemas.microsoft.com/office/powerpoint/2010/main" val="35410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agriculture"/>
          <p:cNvSpPr>
            <a:spLocks noChangeAspect="1" noChangeArrowheads="1"/>
          </p:cNvSpPr>
          <p:nvPr/>
        </p:nvSpPr>
        <p:spPr bwMode="auto">
          <a:xfrm>
            <a:off x="63500" y="-731838"/>
            <a:ext cx="19621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13" y="0"/>
            <a:ext cx="4685937" cy="346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8684"/>
            <a:ext cx="457200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913" y="3430588"/>
            <a:ext cx="468593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0" y="0"/>
            <a:ext cx="4527913" cy="3462867"/>
            <a:chOff x="987425" y="803275"/>
            <a:chExt cx="7169150" cy="525145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425" y="803275"/>
              <a:ext cx="7169150" cy="525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33765" y="5722006"/>
              <a:ext cx="15440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http://avenue-net.com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840" y="4597"/>
            <a:ext cx="4681537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434167"/>
            <a:ext cx="291772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93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5D011-01EA-490E-A351-6C60F7A87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64E155-9D78-4F6E-8912-D1CF26F3C7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48F0F3-EA4A-4179-BE7D-9A10D397DEB8}"/>
              </a:ext>
            </a:extLst>
          </p:cNvPr>
          <p:cNvSpPr txBox="1"/>
          <p:nvPr/>
        </p:nvSpPr>
        <p:spPr>
          <a:xfrm>
            <a:off x="782672" y="6446196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www.bing.com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510B3-6837-435A-B26B-767065038481}"/>
              </a:ext>
            </a:extLst>
          </p:cNvPr>
          <p:cNvSpPr txBox="1">
            <a:spLocks/>
          </p:cNvSpPr>
          <p:nvPr/>
        </p:nvSpPr>
        <p:spPr>
          <a:xfrm>
            <a:off x="14788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2E5083"/>
                </a:solidFill>
              </a:rPr>
              <a:t>Examining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rgbClr val="2E5083"/>
                </a:solidFill>
              </a:rPr>
              <a:t>Transition</a:t>
            </a:r>
          </a:p>
        </p:txBody>
      </p:sp>
    </p:spTree>
    <p:extLst>
      <p:ext uri="{BB962C8B-B14F-4D97-AF65-F5344CB8AC3E}">
        <p14:creationId xmlns:p14="http://schemas.microsoft.com/office/powerpoint/2010/main" val="5980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B510B3-6837-435A-B26B-767065038481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Mind Map – Connecting Issues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9CECC-D866-4D94-A314-10331D70B426}"/>
              </a:ext>
            </a:extLst>
          </p:cNvPr>
          <p:cNvSpPr/>
          <p:nvPr/>
        </p:nvSpPr>
        <p:spPr>
          <a:xfrm>
            <a:off x="3736428" y="5013528"/>
            <a:ext cx="1437679" cy="143767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B2931-6B00-4DAA-BA93-1D8002856137}"/>
              </a:ext>
            </a:extLst>
          </p:cNvPr>
          <p:cNvSpPr txBox="1"/>
          <p:nvPr/>
        </p:nvSpPr>
        <p:spPr>
          <a:xfrm>
            <a:off x="3036972" y="4106596"/>
            <a:ext cx="2166232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Number of Tourists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3E8D0-72D4-4F4F-BC6C-E755DFBEA443}"/>
              </a:ext>
            </a:extLst>
          </p:cNvPr>
          <p:cNvSpPr txBox="1"/>
          <p:nvPr/>
        </p:nvSpPr>
        <p:spPr>
          <a:xfrm>
            <a:off x="1220303" y="1237582"/>
            <a:ext cx="2465395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Coastal</a:t>
            </a:r>
          </a:p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Attractiveness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1AD4D-50BE-448E-9B82-5ECA9A7A5805}"/>
              </a:ext>
            </a:extLst>
          </p:cNvPr>
          <p:cNvSpPr txBox="1"/>
          <p:nvPr/>
        </p:nvSpPr>
        <p:spPr>
          <a:xfrm>
            <a:off x="6494947" y="5241915"/>
            <a:ext cx="1437679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Tourist Capacity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620A9-06BD-4C48-8195-BC60F80757EE}"/>
              </a:ext>
            </a:extLst>
          </p:cNvPr>
          <p:cNvSpPr txBox="1"/>
          <p:nvPr/>
        </p:nvSpPr>
        <p:spPr>
          <a:xfrm>
            <a:off x="4802111" y="1563247"/>
            <a:ext cx="3130515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Pressure </a:t>
            </a:r>
          </a:p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Space</a:t>
            </a:r>
            <a:endParaRPr lang="en-US" sz="30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6991FB1-2726-4541-B6BD-CA06163378C8}"/>
              </a:ext>
            </a:extLst>
          </p:cNvPr>
          <p:cNvSpPr/>
          <p:nvPr/>
        </p:nvSpPr>
        <p:spPr>
          <a:xfrm rot="5400000">
            <a:off x="4476229" y="2378988"/>
            <a:ext cx="1908971" cy="1950896"/>
          </a:xfrm>
          <a:prstGeom prst="arc">
            <a:avLst>
              <a:gd name="adj1" fmla="val 14846702"/>
              <a:gd name="adj2" fmla="val 0"/>
            </a:avLst>
          </a:prstGeom>
          <a:noFill/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7B8725D-3CB9-4C28-B167-A5F85A41C671}"/>
              </a:ext>
            </a:extLst>
          </p:cNvPr>
          <p:cNvSpPr/>
          <p:nvPr/>
        </p:nvSpPr>
        <p:spPr>
          <a:xfrm rot="9488697">
            <a:off x="1723644" y="2464341"/>
            <a:ext cx="1908971" cy="2271988"/>
          </a:xfrm>
          <a:prstGeom prst="arc">
            <a:avLst>
              <a:gd name="adj1" fmla="val 16200000"/>
              <a:gd name="adj2" fmla="val 4060019"/>
            </a:avLst>
          </a:prstGeom>
          <a:noFill/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31EF02E-FD46-471E-8F42-CE38255DF6BB}"/>
              </a:ext>
            </a:extLst>
          </p:cNvPr>
          <p:cNvSpPr/>
          <p:nvPr/>
        </p:nvSpPr>
        <p:spPr>
          <a:xfrm rot="14555386">
            <a:off x="3071666" y="788511"/>
            <a:ext cx="2399109" cy="3146738"/>
          </a:xfrm>
          <a:prstGeom prst="arc">
            <a:avLst>
              <a:gd name="adj1" fmla="val 20102083"/>
              <a:gd name="adj2" fmla="val 5342257"/>
            </a:avLst>
          </a:prstGeom>
          <a:noFill/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C546E0-DAB4-429A-A689-820A8E605184}"/>
              </a:ext>
            </a:extLst>
          </p:cNvPr>
          <p:cNvSpPr txBox="1"/>
          <p:nvPr/>
        </p:nvSpPr>
        <p:spPr>
          <a:xfrm>
            <a:off x="2120484" y="1520662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370C0B-881E-4633-BEE3-4780B91BBEDD}"/>
              </a:ext>
            </a:extLst>
          </p:cNvPr>
          <p:cNvSpPr txBox="1"/>
          <p:nvPr/>
        </p:nvSpPr>
        <p:spPr>
          <a:xfrm rot="5400000">
            <a:off x="2355724" y="3990443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ECF71E-40C7-4535-BB29-C413A67E9E7E}"/>
              </a:ext>
            </a:extLst>
          </p:cNvPr>
          <p:cNvSpPr txBox="1"/>
          <p:nvPr/>
        </p:nvSpPr>
        <p:spPr>
          <a:xfrm>
            <a:off x="3127739" y="83384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2E508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F441B-031F-4A62-ACC5-C7B368BF5FDE}"/>
              </a:ext>
            </a:extLst>
          </p:cNvPr>
          <p:cNvSpPr txBox="1"/>
          <p:nvPr/>
        </p:nvSpPr>
        <p:spPr>
          <a:xfrm rot="5400000">
            <a:off x="5981168" y="2888074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91220DD-6130-4BD5-B071-D1F71422D325}"/>
              </a:ext>
            </a:extLst>
          </p:cNvPr>
          <p:cNvSpPr/>
          <p:nvPr/>
        </p:nvSpPr>
        <p:spPr>
          <a:xfrm rot="19853657">
            <a:off x="5367469" y="2616523"/>
            <a:ext cx="2399109" cy="2659691"/>
          </a:xfrm>
          <a:prstGeom prst="arc">
            <a:avLst>
              <a:gd name="adj1" fmla="val 20102083"/>
              <a:gd name="adj2" fmla="val 5342257"/>
            </a:avLst>
          </a:prstGeom>
          <a:noFill/>
          <a:ln w="76200">
            <a:solidFill>
              <a:schemeClr val="bg1">
                <a:lumMod val="6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CBB721-2D7A-4773-B4A1-AC75FC17A818}"/>
              </a:ext>
            </a:extLst>
          </p:cNvPr>
          <p:cNvSpPr txBox="1"/>
          <p:nvPr/>
        </p:nvSpPr>
        <p:spPr>
          <a:xfrm>
            <a:off x="7368421" y="249043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2E5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 animBg="1"/>
      <p:bldP spid="29" grpId="0" animBg="1"/>
      <p:bldP spid="30" grpId="0" animBg="1"/>
      <p:bldP spid="34" grpId="0"/>
      <p:bldP spid="37" grpId="0"/>
      <p:bldP spid="36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BB510B3-6837-435A-B26B-767065038481}"/>
              </a:ext>
            </a:extLst>
          </p:cNvPr>
          <p:cNvSpPr txBox="1">
            <a:spLocks/>
          </p:cNvSpPr>
          <p:nvPr/>
        </p:nvSpPr>
        <p:spPr>
          <a:xfrm>
            <a:off x="1697072" y="112978"/>
            <a:ext cx="7886700" cy="543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Calibri" charset="0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Causal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tx1">
                    <a:lumMod val="75000"/>
                  </a:schemeClr>
                </a:solidFill>
              </a:rPr>
              <a:t>Loop Diagram – Analysing Feedback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F9CECC-D866-4D94-A314-10331D70B426}"/>
              </a:ext>
            </a:extLst>
          </p:cNvPr>
          <p:cNvSpPr/>
          <p:nvPr/>
        </p:nvSpPr>
        <p:spPr>
          <a:xfrm>
            <a:off x="3736428" y="5013528"/>
            <a:ext cx="1437679" cy="143767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AB2931-6B00-4DAA-BA93-1D8002856137}"/>
              </a:ext>
            </a:extLst>
          </p:cNvPr>
          <p:cNvSpPr txBox="1"/>
          <p:nvPr/>
        </p:nvSpPr>
        <p:spPr>
          <a:xfrm>
            <a:off x="3036972" y="4106596"/>
            <a:ext cx="2166232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Number of Tourists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D3E8D0-72D4-4F4F-BC6C-E755DFBEA443}"/>
              </a:ext>
            </a:extLst>
          </p:cNvPr>
          <p:cNvSpPr txBox="1"/>
          <p:nvPr/>
        </p:nvSpPr>
        <p:spPr>
          <a:xfrm>
            <a:off x="1220303" y="1237582"/>
            <a:ext cx="2465395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Coastal</a:t>
            </a:r>
          </a:p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Attractiveness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1AD4D-50BE-448E-9B82-5ECA9A7A5805}"/>
              </a:ext>
            </a:extLst>
          </p:cNvPr>
          <p:cNvSpPr txBox="1"/>
          <p:nvPr/>
        </p:nvSpPr>
        <p:spPr>
          <a:xfrm>
            <a:off x="6494947" y="5241915"/>
            <a:ext cx="1437679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Tourist Capacity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F620A9-06BD-4C48-8195-BC60F80757EE}"/>
              </a:ext>
            </a:extLst>
          </p:cNvPr>
          <p:cNvSpPr txBox="1"/>
          <p:nvPr/>
        </p:nvSpPr>
        <p:spPr>
          <a:xfrm>
            <a:off x="4802111" y="1563247"/>
            <a:ext cx="3130515" cy="14376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Pressure </a:t>
            </a:r>
          </a:p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US" sz="3000" b="1" dirty="0">
                <a:solidFill>
                  <a:schemeClr val="bg1">
                    <a:lumMod val="50000"/>
                  </a:schemeClr>
                </a:solidFill>
              </a:rPr>
              <a:t>Space</a:t>
            </a:r>
            <a:endParaRPr lang="en-US" sz="3000" b="1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16991FB1-2726-4541-B6BD-CA06163378C8}"/>
              </a:ext>
            </a:extLst>
          </p:cNvPr>
          <p:cNvSpPr/>
          <p:nvPr/>
        </p:nvSpPr>
        <p:spPr>
          <a:xfrm rot="5400000">
            <a:off x="4476229" y="2378988"/>
            <a:ext cx="1908971" cy="1950896"/>
          </a:xfrm>
          <a:prstGeom prst="arc">
            <a:avLst>
              <a:gd name="adj1" fmla="val 14846702"/>
              <a:gd name="adj2" fmla="val 0"/>
            </a:avLst>
          </a:pr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67B8725D-3CB9-4C28-B167-A5F85A41C671}"/>
              </a:ext>
            </a:extLst>
          </p:cNvPr>
          <p:cNvSpPr/>
          <p:nvPr/>
        </p:nvSpPr>
        <p:spPr>
          <a:xfrm rot="9488697">
            <a:off x="1723644" y="2464341"/>
            <a:ext cx="1908971" cy="2271988"/>
          </a:xfrm>
          <a:prstGeom prst="arc">
            <a:avLst>
              <a:gd name="adj1" fmla="val 16200000"/>
              <a:gd name="adj2" fmla="val 4060019"/>
            </a:avLst>
          </a:prstGeom>
          <a:noFill/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31EF02E-FD46-471E-8F42-CE38255DF6BB}"/>
              </a:ext>
            </a:extLst>
          </p:cNvPr>
          <p:cNvSpPr/>
          <p:nvPr/>
        </p:nvSpPr>
        <p:spPr>
          <a:xfrm rot="14555386">
            <a:off x="3071666" y="788511"/>
            <a:ext cx="2399109" cy="3146738"/>
          </a:xfrm>
          <a:prstGeom prst="arc">
            <a:avLst>
              <a:gd name="adj1" fmla="val 20102083"/>
              <a:gd name="adj2" fmla="val 5342257"/>
            </a:avLst>
          </a:prstGeom>
          <a:noFill/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C546E0-DAB4-429A-A689-820A8E605184}"/>
              </a:ext>
            </a:extLst>
          </p:cNvPr>
          <p:cNvSpPr txBox="1"/>
          <p:nvPr/>
        </p:nvSpPr>
        <p:spPr>
          <a:xfrm>
            <a:off x="2120484" y="1520662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370C0B-881E-4633-BEE3-4780B91BBEDD}"/>
              </a:ext>
            </a:extLst>
          </p:cNvPr>
          <p:cNvSpPr txBox="1"/>
          <p:nvPr/>
        </p:nvSpPr>
        <p:spPr>
          <a:xfrm rot="5400000">
            <a:off x="2355724" y="3990443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+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ECF71E-40C7-4535-BB29-C413A67E9E7E}"/>
              </a:ext>
            </a:extLst>
          </p:cNvPr>
          <p:cNvSpPr txBox="1"/>
          <p:nvPr/>
        </p:nvSpPr>
        <p:spPr>
          <a:xfrm>
            <a:off x="3127739" y="83384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4400" b="1" dirty="0">
                <a:solidFill>
                  <a:srgbClr val="2E5083"/>
                </a:solidFill>
              </a:rPr>
              <a:t>-</a:t>
            </a:r>
            <a:endParaRPr lang="x-none" sz="4400" b="1" dirty="0">
              <a:solidFill>
                <a:srgbClr val="2E508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6F441B-031F-4A62-ACC5-C7B368BF5FDE}"/>
              </a:ext>
            </a:extLst>
          </p:cNvPr>
          <p:cNvSpPr txBox="1"/>
          <p:nvPr/>
        </p:nvSpPr>
        <p:spPr>
          <a:xfrm rot="5400000">
            <a:off x="5981168" y="2888074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+</a:t>
            </a:r>
            <a:endParaRPr lang="x-none" sz="4400" b="1" dirty="0">
              <a:solidFill>
                <a:srgbClr val="FF0000"/>
              </a:solidFill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91220DD-6130-4BD5-B071-D1F71422D325}"/>
              </a:ext>
            </a:extLst>
          </p:cNvPr>
          <p:cNvSpPr/>
          <p:nvPr/>
        </p:nvSpPr>
        <p:spPr>
          <a:xfrm rot="19853657">
            <a:off x="5367469" y="2616523"/>
            <a:ext cx="2399109" cy="2659691"/>
          </a:xfrm>
          <a:prstGeom prst="arc">
            <a:avLst>
              <a:gd name="adj1" fmla="val 20102083"/>
              <a:gd name="adj2" fmla="val 5342257"/>
            </a:avLst>
          </a:prstGeom>
          <a:noFill/>
          <a:ln w="762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CBB721-2D7A-4773-B4A1-AC75FC17A818}"/>
              </a:ext>
            </a:extLst>
          </p:cNvPr>
          <p:cNvSpPr txBox="1"/>
          <p:nvPr/>
        </p:nvSpPr>
        <p:spPr>
          <a:xfrm>
            <a:off x="7368421" y="2490435"/>
            <a:ext cx="564205" cy="369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4400" b="1" dirty="0">
                <a:solidFill>
                  <a:srgbClr val="2E5083"/>
                </a:solidFill>
              </a:rPr>
              <a:t>-</a:t>
            </a:r>
            <a:endParaRPr lang="x-none" sz="4400" b="1" dirty="0">
              <a:solidFill>
                <a:srgbClr val="2E508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9F754C2-2D02-4C93-AACE-D0B5C358AF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900" y="2612520"/>
            <a:ext cx="1187409" cy="9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 animBg="1"/>
      <p:bldP spid="29" grpId="0" animBg="1"/>
      <p:bldP spid="30" grpId="0" animBg="1"/>
      <p:bldP spid="34" grpId="0"/>
      <p:bldP spid="37" grpId="0"/>
      <p:bldP spid="36" grpId="0"/>
      <p:bldP spid="38" grpId="0" animBg="1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Coastal">
      <a:dk1>
        <a:srgbClr val="3E6CB2"/>
      </a:dk1>
      <a:lt1>
        <a:sysClr val="window" lastClr="FFFFFF"/>
      </a:lt1>
      <a:dk2>
        <a:srgbClr val="26A9E1"/>
      </a:dk2>
      <a:lt2>
        <a:srgbClr val="B4E0F4"/>
      </a:lt2>
      <a:accent1>
        <a:srgbClr val="70B972"/>
      </a:accent1>
      <a:accent2>
        <a:srgbClr val="35AE80"/>
      </a:accent2>
      <a:accent3>
        <a:srgbClr val="A5A5A5"/>
      </a:accent3>
      <a:accent4>
        <a:srgbClr val="B4E0F4"/>
      </a:accent4>
      <a:accent5>
        <a:srgbClr val="26A9E1"/>
      </a:accent5>
      <a:accent6>
        <a:srgbClr val="35AE80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r">
          <a:defRPr dirty="0" smtClean="0">
            <a:solidFill>
              <a:schemeClr val="accent5">
                <a:lumMod val="40000"/>
                <a:lumOff val="6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SSACb" id="{1EF1469C-F578-0F4D-9EBD-055C99DADA09}" vid="{46829DF6-C875-AD44-B7B4-D9F30D1CBC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3890</TotalTime>
  <Words>248</Words>
  <Application>Microsoft Office PowerPoint</Application>
  <PresentationFormat>On-screen Show (4:3)</PresentationFormat>
  <Paragraphs>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メイリオ</vt:lpstr>
      <vt:lpstr>Times New Roman</vt:lpstr>
      <vt:lpstr>Office Theme</vt:lpstr>
      <vt:lpstr>   </vt:lpstr>
      <vt:lpstr>H2020-COASTAL</vt:lpstr>
      <vt:lpstr>SIX MULTI-ACTOR LABS</vt:lpstr>
      <vt:lpstr>EXPECTED PROJECT IMPACTS</vt:lpstr>
      <vt:lpstr>CO-CREATION  WORKFLOW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Applications</vt:lpstr>
      <vt:lpstr>PowerPoint Presentation</vt:lpstr>
      <vt:lpstr>PowerPoint Presentation</vt:lpstr>
      <vt:lpstr>More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</dc:creator>
  <cp:lastModifiedBy>Nadine</cp:lastModifiedBy>
  <cp:revision>215</cp:revision>
  <cp:lastPrinted>2016-10-20T12:25:40Z</cp:lastPrinted>
  <dcterms:created xsi:type="dcterms:W3CDTF">2015-12-11T09:53:11Z</dcterms:created>
  <dcterms:modified xsi:type="dcterms:W3CDTF">2018-10-26T20:56:49Z</dcterms:modified>
</cp:coreProperties>
</file>