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34" r:id="rId2"/>
    <p:sldId id="381" r:id="rId3"/>
    <p:sldId id="372" r:id="rId4"/>
    <p:sldId id="383" r:id="rId5"/>
    <p:sldId id="382" r:id="rId6"/>
    <p:sldId id="360" r:id="rId7"/>
    <p:sldId id="351" r:id="rId8"/>
    <p:sldId id="363" r:id="rId9"/>
    <p:sldId id="321" r:id="rId10"/>
    <p:sldId id="355" r:id="rId11"/>
    <p:sldId id="370" r:id="rId12"/>
    <p:sldId id="371" r:id="rId13"/>
    <p:sldId id="385" r:id="rId14"/>
    <p:sldId id="368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Lucida Grande" charset="0"/>
        <a:ea typeface="ヒラギノ角ゴ ProN W3" charset="0"/>
        <a:cs typeface="ヒラギノ角ゴ ProN W3" charset="0"/>
        <a:sym typeface="Lucida Grande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Lucida Grande" charset="0"/>
        <a:ea typeface="ヒラギノ角ゴ ProN W3" charset="0"/>
        <a:cs typeface="ヒラギノ角ゴ ProN W3" charset="0"/>
        <a:sym typeface="Lucida Grande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Lucida Grande" charset="0"/>
        <a:ea typeface="ヒラギノ角ゴ ProN W3" charset="0"/>
        <a:cs typeface="ヒラギノ角ゴ ProN W3" charset="0"/>
        <a:sym typeface="Lucida Grande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Lucida Grande" charset="0"/>
        <a:ea typeface="ヒラギノ角ゴ ProN W3" charset="0"/>
        <a:cs typeface="ヒラギノ角ゴ ProN W3" charset="0"/>
        <a:sym typeface="Lucida Grande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Lucida Grande" charset="0"/>
        <a:ea typeface="ヒラギノ角ゴ ProN W3" charset="0"/>
        <a:cs typeface="ヒラギノ角ゴ ProN W3" charset="0"/>
        <a:sym typeface="Lucida Grande" charset="0"/>
      </a:defRPr>
    </a:lvl5pPr>
    <a:lvl6pPr marL="2286000" algn="l" defTabSz="457200" rtl="0" eaLnBrk="1" latinLnBrk="0" hangingPunct="1">
      <a:defRPr sz="1200" kern="1200">
        <a:solidFill>
          <a:srgbClr val="000000"/>
        </a:solidFill>
        <a:latin typeface="Lucida Grande" charset="0"/>
        <a:ea typeface="ヒラギノ角ゴ ProN W3" charset="0"/>
        <a:cs typeface="ヒラギノ角ゴ ProN W3" charset="0"/>
        <a:sym typeface="Lucida Grande" charset="0"/>
      </a:defRPr>
    </a:lvl6pPr>
    <a:lvl7pPr marL="2743200" algn="l" defTabSz="457200" rtl="0" eaLnBrk="1" latinLnBrk="0" hangingPunct="1">
      <a:defRPr sz="1200" kern="1200">
        <a:solidFill>
          <a:srgbClr val="000000"/>
        </a:solidFill>
        <a:latin typeface="Lucida Grande" charset="0"/>
        <a:ea typeface="ヒラギノ角ゴ ProN W3" charset="0"/>
        <a:cs typeface="ヒラギノ角ゴ ProN W3" charset="0"/>
        <a:sym typeface="Lucida Grande" charset="0"/>
      </a:defRPr>
    </a:lvl7pPr>
    <a:lvl8pPr marL="3200400" algn="l" defTabSz="457200" rtl="0" eaLnBrk="1" latinLnBrk="0" hangingPunct="1">
      <a:defRPr sz="1200" kern="1200">
        <a:solidFill>
          <a:srgbClr val="000000"/>
        </a:solidFill>
        <a:latin typeface="Lucida Grande" charset="0"/>
        <a:ea typeface="ヒラギノ角ゴ ProN W3" charset="0"/>
        <a:cs typeface="ヒラギノ角ゴ ProN W3" charset="0"/>
        <a:sym typeface="Lucida Grande" charset="0"/>
      </a:defRPr>
    </a:lvl8pPr>
    <a:lvl9pPr marL="3657600" algn="l" defTabSz="457200" rtl="0" eaLnBrk="1" latinLnBrk="0" hangingPunct="1">
      <a:defRPr sz="1200" kern="1200">
        <a:solidFill>
          <a:srgbClr val="000000"/>
        </a:solidFill>
        <a:latin typeface="Lucida Grande" charset="0"/>
        <a:ea typeface="ヒラギノ角ゴ ProN W3" charset="0"/>
        <a:cs typeface="ヒラギノ角ゴ ProN W3" charset="0"/>
        <a:sym typeface="Lucida Grande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12"/>
    <p:restoredTop sz="84800" autoAdjust="0"/>
  </p:normalViewPr>
  <p:slideViewPr>
    <p:cSldViewPr>
      <p:cViewPr varScale="1">
        <p:scale>
          <a:sx n="90" d="100"/>
          <a:sy n="90" d="100"/>
        </p:scale>
        <p:origin x="194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DDA07-979D-FD40-A849-46BD61A47CCC}" type="datetimeFigureOut">
              <a:rPr lang="en-US" smtClean="0"/>
              <a:t>3/8/22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0DD9F-5083-684C-8E63-64719EA4F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53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03T18:41:47.1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1125 24575,'50'-5'0,"0"1"0,38-18 0,1 0-1456,6-10 1456,-19 12 0,21 7 0,1-7 0,-10 8 0,10 0 0,-34 0 0,0 3 0,20 6 0,-7-3 0,0 0 0,3-4-686,-4 4 1,4-2 685,-26 3 0,1-2 0,32-6 0,3 3 0,-22 8 0,0 1-764,21-11 1,2 0 763,2 11 0,0-1 0,-8-8 0,2-2 0,-16 3 0,3-1 0,-3 1 0,15-4 0,0-3 0,-14 0 0,3-3 0,-2 1 0,22-3 0,-1 1 0,-27 6 0,1 0 0,-1-1 0,27-10 0,-4 0 0,-13 6 0,-1 0 0,12 0 0,0-2 0,-12-2 0,2-1 0,-12 9 0,3 1 0,-2 1 0,12-2 0,-1 0 0,11-4 0,0 2 0,-5 9 0,-1 1 0,3-6 0,0 0-728,-7 4 0,0 3 728,7 0 0,1 0 0,-9-1 0,2 1-668,12 5 1,4-1 667,-29-2 0,1-1 0,-1 2 0,26 3 0,-2 0 0,3-6 0,-3 0 0,-16 5 0,3-1 0,-9-2 0,5 0 0,-4 0 0,11 4 0,1 0 0,-10 0 0,5 0 0,-5 0 0,5 0 0,-1 0 0,-6 0 0,3 0 0,-2 0 0,10 0 0,0 0 0,13 0 0,2 0 0,-24 0 0,0 0 0,-2 0 0,11 0 0,0 0 0,-8 0 0,4 0 0,-5 0 0,4 0 0,1 0 0,-8 1 0,4-1 0,-2-1 0,19-5 0,1 0 0,-11 4 0,4 2 0,-5-1 0,2-5 0,0-1 0,0 2 0,6 0 0,-6 1-507,6 3 0,-1-1 507,-6-6 0,4-2 0,-2 2 0,-12 6 0,-3 3 0,-2-3 0,29-10 0,-3 1-37,-16 9 0,3 1 37,-7-6 0,3-3 0,-6 2 29,-9 1 0,0 1-29,9 1 0,6 0 0,-5-1 0,-7-5 0,-1 2 0,19 7 0,4 1 0,-1-11 0,-2 1 0,-13 9 0,0 1 0,13-5 0,-2 1 0,-19 4 0,-2 2 0,14-1 0,0 0 0,-14 0 0,2 0 0,30 0 0,-2 0 0,-38 0 0,1 0 0,13 0 0,8 0 0,-2 0 0,19 0 0,-2 0 0,-4 0 0,3 0 41,-8 0 1,4 0-1,-7 0-41,-11 0 0,-1 0 0,35-1 0,2 2 0,-23 4 0,-2 0 0,16-4 0,-2 1 0,-21 8 0,1 1 0,-1-5 0,7-2 0,-5 2 0,11 6 0,1 1 0,-11-3 0,5-1 0,-2 0 0,-6-4 0,0-1 0,-2 1 0,28 7 0,1-1 0,-29-9 0,2-2 0,0 1 0,-1 6 0,1 3 0,-1-3 0,27-5 0,0-1 0,-27 3 0,1 0 0,-1 1 0,1-1 0,0 1 0,-2-2 0,29-2 0,-1 1 0,-1 10 0,0-1 0,-3-9 0,0-1 0,-6 10 0,0 1 0,7-5 0,2 0 0,-3 5 0,4 2 0,-7-2 0,5 1 0,-5 0 0,7 1 0,0 0 0,-6-1 0,4 0 0,-10-1 0,-19 0 0,-2-1 0,7-2 0,7 0 0,-8 0 494,-14 2 1,-1 0-495,42 2 0,6 1 0,-21 4 0,-5 1 0,-17-7 0,2 1 0,10 4 0,5 1 0,-11-1 0,14 6 0,16 2 0,2 1 0,-46-9 0,-1 1 0,31 11 0,2 3 0,-21-9 0,-2 3 0,6 6 0,1 4 0,2 1 0,-1 0 0,-6-1 0,-1 1 0,19 13 0,-3 1 0,-19-9 0,-3-1 0,1-4 0,-2 0 627,-6 6 0,-4 0-627,-3-10 0,-1 2 0,-3 7 0,-1 4 0,8 12 0,-6 0 0,0 21 0,-16 1 0,-5 1 0,-7 4 0,-7-11 0,-2 1 0,1 12 0,0-31 0,0-1 0,0 33 0,0 10 0,0-41 0,0-2 0,0 25 0,-8-10 0,-6-3 0,-7-9 0,-5 9 0,-7 1 0,-21 5 0,19-11 0,-1 2 0,2-10 0,-1-4 0,2-4 0,0 0 0,-1 4 0,0-2 0,1-8 0,-1-1 0,-12 9 0,-1-1 0,-23 22 0,15-33 0,-2-4 0,-33 11 0,9-20 0,-3-1 0,27-4 0,0-1 0,-24 0 0,0-1 0,29-5 0,3 0 0,-2 0 0,1 0 557,0 0 0,2-1-557,-37 12 0,0-1 0,1 0 518,20-9 1,-1-1-519,-31 1 0,25-1 0,0 0 0,19-4 0,2-1 0,-7-1 0,0 2 360,6 4 1,1-2-361,-7-8 0,2 0 662,-21 17-662,-19-16 0,34 15 0,-9-6 0,0 0 0,-16 8 0,-2-8 308,-10 2-308,24-3 0,-1-1 0,18-7 0,0-1-63,-26 9 1,1 0 62,23-9 0,3 1 0,-1 8 0,0 0 0,-7-9 0,-2 0 0,1 10 0,-2-1 0,-6-7 0,-2-3-635,-6 5 0,-2 1 635,0 0 0,-2 0-874,19-5 0,-1-2 0,-2 3 874,-7 6 0,0 2 0,2-3 0,-17-4 0,1-2-526,18 2 0,-1 2 0,4 0 526,0 1 0,1-1-122,-13-4 0,-2 0 122,9 5 0,1-1 0,-2-4 0,2-2 0,7 1 0,-1 0 0,-13 0 0,0 0 0,12 0 0,-1 0 0,-20 0 0,-2 0-254,7 2 1,0-4 253,18-4 0,-2-4 0,-1 1 0,-6 3 0,-2 0 0,3-1 0,-14-7 0,-4-1 0,17 8 0,-8 0 0,0 1 0,10 1 0,-9 4 0,2-1 0,-6-1 0,-7-2 0,8 2 562,9 2 0,5 2-562,-2-1 0,-2 0 0,-7 0 0,0 0 0,6 0 0,1 0 0,-7 0 0,0 0 0,0 0 0,0 0-209,-10 0 0,-2 0 209,26 0 0,0 0 0,-3 0-394,-9-1 1,-2 1-1,0 1 394,4 2 0,1 1 0,3 1 0,-24 1 0,1 1 67,25 1 0,-1 1 0,5 2-67,-3 6 0,1 1-74,5-8 1,-4-1 0,5 1 73,-6 8 0,3-1 520,-7-4 1,2-2-521,15-4 0,0-1 0,-16 0 0,0-2 0,14-4 0,-4 0 0,-11 0 0,-8 0 0,6 0 0,0 0 0,1 0 181,-1 0 0,-6 0 1,4 0-182,-7 0 0,2 0 0,-10 0 0,2 0 246,13 0 0,2 0-246,-4 0 0,0 0 0,14 0 0,-1 0 0,-23 1 0,-2-2 0,14-4 0,0-1 0,-6 1 0,1-3 0,10-8 0,2-3 0,5 0 0,-1 0 0,-6 0 0,-1-1 0,0-4 0,0 2 0,1 7 0,-2 2 0,-5-5 0,-3 0-236,-10 3 1,0 4 235,-3 2 0,3 3 0,13-1 0,2 1-311,-10 6 1,2 0 310,16 0 0,0 0 0,-13 0 0,-2 0 0,5 1 0,-4-2 0,14-4 0,-4-4 0,4 1 0,-13 1 0,1-2 0,15-4 0,-1-3 0,3 0 0,-10-3 0,6 0 431,17 1 0,-1 0-431,-26-6 0,1 1 0,-18-2 0,19 6 0,-3 1 0,20 6 0,1 1 0,-15-2 0,0 1 0,7 5 0,1 1 0,2 0 0,-1 1 0,0-1 0,1 1 0,4 3 0,2 1 0,0-4 0,0-1 0,-15 0 0,3 0 772,-14-6-772,14 7 0,1-3 0,-7-20 0,13 21 0,0-2 0,-17-29 0,19 25 0,-1 0 0,-27-27 0,40 27 0,-4 1 0,-21-14 0,-1-1 0,27 9 0,-1 0 0,-20-4 0,2 0 0,-5-8 2022,-10 9-2022,20-7 0,-8 5 0,0-15 0,9 16 0,-9-16 1891,22 17-1891,-8-16 1378,18 17-1378,-8-15 768,11 15-768,-1-14 128,1 6-128,-1 1 0,0-7 0,9 6 0,-7-7 0,14-1 0,-13 9 0,13-7 0,-14-10 0,13-5 0,-5-5 0,8 8 0,-1 1 0,1 6 0,-1-6 0,1 9 0,8 1 0,-6-1 0,14 0 0,-13 9 0,14 3 0,-7 7 0,8 1 0,0-9 0,-7 7 0,5-7 0,-5 0 0,0 7 0,5-15 0,-12 14 0,12-14 0,-5 14 0,7-14 0,0 15 0,0-23 0,0 21 0,-8-12 0,7 7 0,-7 7 0,8-7 0,0 0 0,0 7 0,0-7 0,0 0 0,0 7 0,0-16 0,0 7 0,0 0 0,0-6 0,0 15 0,0-16 0,0 7 0,0 0 0,8-6 0,2 6 0,16-9 0,17-15 0,-12 11 0,20-21 0,-23 23 0,9 0 0,-2 4 0,-8 7 0,7-9 0,-15 9 0,14-6 0,-7 13 0,20-15 0,-8 15 0,42-30-678,-1 24 678,-33 0 0,-2 2 0,13 9 0,-31-2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576F6-4800-D64E-8DA6-2BDB6AC953F0}" type="datetimeFigureOut">
              <a:rPr lang="en-US" smtClean="0"/>
              <a:t>3/8/22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6DEBBA-129B-3D40-A799-380D2F776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11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3.safelinks.protection.outlook.com/?url=https%3A%2F%2Faucegypt.zoom.us%2Fj%2F9200252072&amp;data=04%7C01%7Cr.j.nunes%40henley.reading.ac.uk%7Cccac049aad3a45dc1e7e08da005a951c%7C4ffa3bc4ecfc48c09080f5e43ff90e5f%7C0%7C0%7C637822686298416097%7CUnknown%7CTWFpbGZsb3d8eyJWIjoiMC4wLjAwMDAiLCJQIjoiV2luMzIiLCJBTiI6Ik1haWwiLCJXVCI6Mn0%3D%7C3000&amp;sdata=WK0thdL%2Bmow%2FZXvhT3kofCqknwx7XDcg0wPPkvPz4AM%3D&amp;reserved=0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hlinkClick r:id="rId3" tooltip="Original URL: https://aucegypt.zoom.us/j/9200252072. Click or tap if you trust this link."/>
              </a:rPr>
              <a:t>https://aucegypt.zoom.us/j/9200252072</a:t>
            </a:r>
            <a:endParaRPr lang="en-US" sz="1200" kern="1200" dirty="0">
              <a:solidFill>
                <a:schemeClr val="tx1">
                  <a:tint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DEBBA-129B-3D40-A799-380D2F7760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579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tensions and conflicts arise between sustainability and justice goals?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DEBBA-129B-3D40-A799-380D2F7760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77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vincent.callebaut.org</a:t>
            </a:r>
            <a:r>
              <a:rPr lang="en-US" dirty="0"/>
              <a:t>/object/141029_thegate/</a:t>
            </a:r>
            <a:r>
              <a:rPr lang="en-US" dirty="0" err="1"/>
              <a:t>thegate</a:t>
            </a:r>
            <a:r>
              <a:rPr lang="en-US" dirty="0"/>
              <a:t>/projects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DEBBA-129B-3D40-A799-380D2F7760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55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www.wefnexusindex.org</a:t>
            </a:r>
            <a:r>
              <a:rPr lang="en-US" dirty="0"/>
              <a:t>/EGY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aps.aucegypt.edu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/articles/735/a-just-transition-towards-a-circular-economy-existing-policies-in-Egypt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DEBBA-129B-3D40-A799-380D2F7760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40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aps.aucegypt.edu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/articles/735/a-just-transition-towards-a-circular-economy-existing-policies-in-Egypt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Dimensions and Pillars of Egypt's SDS 2030</a:t>
            </a: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DEBBA-129B-3D40-A799-380D2F7760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20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vincent.callebaut.org</a:t>
            </a:r>
            <a:r>
              <a:rPr lang="en-US" dirty="0"/>
              <a:t>/object/141029_thegate/</a:t>
            </a:r>
            <a:r>
              <a:rPr lang="en-US" dirty="0" err="1"/>
              <a:t>thegate</a:t>
            </a:r>
            <a:r>
              <a:rPr lang="en-US" dirty="0"/>
              <a:t>/projects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DEBBA-129B-3D40-A799-380D2F7760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5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DEBBA-129B-3D40-A799-380D2F7760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78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zerowastecities.eu</a:t>
            </a:r>
            <a:r>
              <a:rPr lang="en-US" dirty="0"/>
              <a:t>/discover/#</a:t>
            </a:r>
            <a:r>
              <a:rPr lang="en-US" dirty="0" err="1"/>
              <a:t>zw_hierarchy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DEBBA-129B-3D40-A799-380D2F7760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616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ec.europa.eu</a:t>
            </a:r>
            <a:r>
              <a:rPr lang="en-US" dirty="0"/>
              <a:t>/environment/circular-economy/</a:t>
            </a:r>
            <a:r>
              <a:rPr lang="en-US" dirty="0" err="1"/>
              <a:t>index_en.htm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DEBBA-129B-3D40-A799-380D2F7760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836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https://www.urbangreenbluegrids.com/pr</a:t>
            </a:r>
          </a:p>
          <a:p>
            <a:r>
              <a:rPr lang="en-US" dirty="0"/>
              <a:t>https://www.west8.com/projects/jenfelder_au_formerly_known_as_new_jenfeld/ojects/jenfelder-au-hamburg/</a:t>
            </a:r>
          </a:p>
          <a:p>
            <a:r>
              <a:rPr lang="en-US" dirty="0"/>
              <a:t>https://www.internationale-bauausstellung-hamburg.de/en/projects/quarter-jenfelder-au/projekt/jenfelder-au.html</a:t>
            </a:r>
          </a:p>
          <a:p>
            <a:endParaRPr lang="en-US" dirty="0"/>
          </a:p>
          <a:p>
            <a:r>
              <a:rPr lang="en-US" dirty="0"/>
              <a:t>Black water, grey</a:t>
            </a:r>
            <a:r>
              <a:rPr lang="en-US" baseline="0" dirty="0"/>
              <a:t> water and rain water is collected and processed separately.</a:t>
            </a:r>
          </a:p>
          <a:p>
            <a:r>
              <a:rPr lang="en-US" baseline="0" dirty="0"/>
              <a:t>Black water is collected via vacuum toilets, and processed in an anaerobic digester that produces biogas, which is supplied to co-generator plant on site. The plant heats / powers up homes that have been design to passive house standards</a:t>
            </a:r>
          </a:p>
          <a:p>
            <a:r>
              <a:rPr lang="en-US" baseline="0" dirty="0"/>
              <a:t>Grey water from washing is processed recirculated to the district for irrigation and washing and toilet water during times of drought</a:t>
            </a:r>
          </a:p>
          <a:p>
            <a:r>
              <a:rPr lang="en-US" baseline="0" dirty="0"/>
              <a:t>Rainwater is captured on site via the use of sustainable urban drainage systems.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DEBBA-129B-3D40-A799-380D2F7760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00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DEBBA-129B-3D40-A799-380D2F7760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93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14D8D9-09D5-B947-81B6-B728694533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3276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B1F064-1E22-3746-AA12-4647A442D1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1560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488"/>
            <a:ext cx="2057400" cy="6767512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488"/>
            <a:ext cx="6019800" cy="6767512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D61F448-276C-954B-A87B-F810C8C334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88435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974FA8-0135-8F4E-8B6C-16B5420E73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73016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6B6DC81-E9C4-7841-A4B2-409AF377ED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4375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9DCDDD-39C0-3B43-93FA-2A65EE170A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8166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BE26A0-9D45-2049-8929-3C2FDACD7A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8601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3CF978-2EEC-B944-9823-A9F41421F4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5373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FACE3F-B1A8-DC41-B279-C4BF3035EE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9742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70DA6DE-5BB8-BB4F-91DC-C72CD771AB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01681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B328A1-CE31-6847-BA66-D0F170C2CA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1780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0488"/>
            <a:ext cx="8229600" cy="150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Lucida Grande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Lucida Grande" charset="0"/>
              </a:rPr>
              <a:t>Click to edit Master text styles</a:t>
            </a:r>
          </a:p>
          <a:p>
            <a:pPr lvl="1"/>
            <a:r>
              <a:rPr lang="en-US">
                <a:sym typeface="Lucida Grande" charset="0"/>
              </a:rPr>
              <a:t>Second level</a:t>
            </a:r>
          </a:p>
          <a:p>
            <a:pPr lvl="2"/>
            <a:r>
              <a:rPr lang="en-US">
                <a:sym typeface="Lucida Grande" charset="0"/>
              </a:rPr>
              <a:t>Third level</a:t>
            </a:r>
          </a:p>
          <a:p>
            <a:pPr lvl="3"/>
            <a:r>
              <a:rPr lang="en-US">
                <a:sym typeface="Lucida Grande" charset="0"/>
              </a:rPr>
              <a:t>Fourth level</a:t>
            </a:r>
          </a:p>
          <a:p>
            <a:pPr lvl="4"/>
            <a:r>
              <a:rPr lang="en-US">
                <a:sym typeface="Lucida Grande" charset="0"/>
              </a:rPr>
              <a:t>Fifth level</a:t>
            </a:r>
          </a:p>
        </p:txBody>
      </p:sp>
      <p:sp>
        <p:nvSpPr>
          <p:cNvPr id="102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464425" y="6392863"/>
            <a:ext cx="3079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  <a:ea typeface="ＭＳ Ｐゴシック" charset="0"/>
                <a:cs typeface="Lucida Grande" charset="0"/>
              </a:defRPr>
            </a:lvl1pPr>
            <a:lvl2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fld id="{2470F7A6-D63B-2F43-B677-314242B9208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Lucida Grande" charset="0"/>
        </a:defRPr>
      </a:lvl1pPr>
      <a:lvl2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2pPr>
      <a:lvl3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3pPr>
      <a:lvl4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4pPr>
      <a:lvl5pPr marL="396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Grande" charset="0"/>
          <a:ea typeface="ヒラギノ角ゴ ProN W3" charset="0"/>
          <a:cs typeface="ヒラギノ角ゴ ProN W3" charset="0"/>
          <a:sym typeface="Lucida Grande" charset="0"/>
        </a:defRPr>
      </a:lvl9pPr>
    </p:titleStyle>
    <p:bodyStyle>
      <a:lvl1pPr marL="382588" indent="-342900" algn="l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1pPr>
      <a:lvl2pPr marL="681038" indent="-285750" algn="l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2pPr>
      <a:lvl3pPr marL="1081088" indent="-228600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3pPr>
      <a:lvl4pPr marL="15382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4pPr>
      <a:lvl5pPr marL="19954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5pPr>
      <a:lvl6pPr marL="24526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6pPr>
      <a:lvl7pPr marL="29098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7pPr>
      <a:lvl8pPr marL="33670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8pPr>
      <a:lvl9pPr marL="38242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4" Type="http://schemas.openxmlformats.org/officeDocument/2006/relationships/customXml" Target="../ink/ink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jaz-eg.com/en/project/the-gate-15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fnexusindex.org/" TargetMode="External"/><Relationship Id="rId2" Type="http://schemas.openxmlformats.org/officeDocument/2006/relationships/hyperlink" Target="https://cutt.ly/Qb07lW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efnexusindex.org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aps.aucegypt.edu/en/articles/735/a-just-transition-towards-a-circular-economy-existing-policies-in-Egypt" TargetMode="External"/><Relationship Id="rId3" Type="http://schemas.openxmlformats.org/officeDocument/2006/relationships/hyperlink" Target="https://www.tagaddod.com/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eeegypt.org/" TargetMode="External"/><Relationship Id="rId5" Type="http://schemas.openxmlformats.org/officeDocument/2006/relationships/hyperlink" Target="https://www.unido.org/news/unido-programmes-support-27-egyptian-entrepreneurs-luxor" TargetMode="External"/><Relationship Id="rId4" Type="http://schemas.openxmlformats.org/officeDocument/2006/relationships/hyperlink" Target="https://www.bariq-eg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jaz-eg.com/en/project/the-gate-1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zerowastecities.eu/discover/#zw_hierarchy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1470025"/>
          </a:xfrm>
        </p:spPr>
        <p:txBody>
          <a:bodyPr/>
          <a:lstStyle/>
          <a:p>
            <a:pPr algn="l"/>
            <a:r>
              <a:rPr lang="en-GB" sz="3600" b="1" dirty="0"/>
              <a:t>The application of WEF in different parts of world: case studies that illustrate the interconnectedness of WEF in theory and practice</a:t>
            </a:r>
            <a:endParaRPr lang="en-US" sz="3600" b="1" kern="12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79440"/>
            <a:ext cx="7772400" cy="2425824"/>
          </a:xfrm>
        </p:spPr>
        <p:txBody>
          <a:bodyPr/>
          <a:lstStyle/>
          <a:p>
            <a:pPr algn="l"/>
            <a:r>
              <a:rPr lang="en-US" sz="2000" kern="1200" dirty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 Richard Nunes, Lecturer</a:t>
            </a:r>
          </a:p>
          <a:p>
            <a:pPr algn="l"/>
            <a:r>
              <a:rPr lang="en-US" sz="2000" kern="1200" dirty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Department of Real Estate and Planning, Henley Business School</a:t>
            </a:r>
          </a:p>
          <a:p>
            <a:pPr algn="l"/>
            <a:r>
              <a:rPr lang="en-US" sz="2000" kern="1200" dirty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University of Reading</a:t>
            </a:r>
          </a:p>
          <a:p>
            <a:pPr algn="l"/>
            <a:endParaRPr lang="en-US" sz="2000" kern="1200" dirty="0">
              <a:solidFill>
                <a:schemeClr val="tx1">
                  <a:tint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000" kern="1200" dirty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WFE Nexus Winter School</a:t>
            </a:r>
          </a:p>
          <a:p>
            <a:pPr algn="l"/>
            <a:r>
              <a:rPr lang="en-US" sz="2000" kern="1200" dirty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Centre of Excellence for Water, AUC (Hani </a:t>
            </a:r>
            <a:r>
              <a:rPr lang="en-US" sz="2000" kern="1200" dirty="0" err="1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Sewilam</a:t>
            </a:r>
            <a:r>
              <a:rPr lang="en-US" sz="2000" kern="1200" dirty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COE Lead Scientist)</a:t>
            </a:r>
          </a:p>
          <a:p>
            <a:pPr algn="l"/>
            <a:r>
              <a:rPr lang="en-US" sz="2000" kern="1200" dirty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January 16-March 31 , 2022</a:t>
            </a:r>
          </a:p>
        </p:txBody>
      </p:sp>
    </p:spTree>
    <p:extLst>
      <p:ext uri="{BB962C8B-B14F-4D97-AF65-F5344CB8AC3E}">
        <p14:creationId xmlns:p14="http://schemas.microsoft.com/office/powerpoint/2010/main" val="73658561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E6F9BE4F-A54C-C841-A56E-20EDE530FE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438" b="-1"/>
          <a:stretch/>
        </p:blipFill>
        <p:spPr>
          <a:xfrm>
            <a:off x="3662268" y="10"/>
            <a:ext cx="5481732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3" name="Content Placeholder 2" descr="Diagram&#10;&#10;Description automatically generated">
            <a:extLst>
              <a:ext uri="{FF2B5EF4-FFF2-40B4-BE49-F238E27FC236}">
                <a16:creationId xmlns:a16="http://schemas.microsoft.com/office/drawing/2014/main" id="{9BCE6713-094C-D340-A5DA-DFD7B04CD5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4906" r="5676" b="-2"/>
          <a:stretch/>
        </p:blipFill>
        <p:spPr>
          <a:xfrm>
            <a:off x="3662268" y="3493008"/>
            <a:ext cx="5481732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0B3EC0D8-47F3-C648-8F13-8A65ABFE0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184" y="1524659"/>
            <a:ext cx="3764305" cy="531504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>
              <a:lnSpc>
                <a:spcPct val="90000"/>
              </a:lnSpc>
            </a:pPr>
            <a:br>
              <a:rPr lang="en-US" sz="4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latin typeface="Calibri" panose="020F0502020204030204" pitchFamily="34" charset="0"/>
                <a:cs typeface="Calibri" panose="020F0502020204030204" pitchFamily="34" charset="0"/>
              </a:rPr>
              <a:t>New </a:t>
            </a:r>
            <a:r>
              <a:rPr lang="en-US" sz="2400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neighbourhood</a:t>
            </a:r>
            <a:r>
              <a:rPr lang="en-US" sz="2400" kern="1200" dirty="0">
                <a:latin typeface="Calibri" panose="020F0502020204030204" pitchFamily="34" charset="0"/>
                <a:cs typeface="Calibri" panose="020F0502020204030204" pitchFamily="34" charset="0"/>
              </a:rPr>
              <a:t> quarter (approximately the size of Waterman’s </a:t>
            </a: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View/</a:t>
            </a:r>
            <a:r>
              <a:rPr lang="en-US" sz="2400" kern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Barkham</a:t>
            </a: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Place - Arborfield Green Garden Village (City of Hamburg)</a:t>
            </a:r>
            <a:b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 Acres, approx. 700 homes</a:t>
            </a:r>
            <a:b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Biogas system + Combined Heat Power will supply 30% of heating need, and 50% of electricity need.</a:t>
            </a:r>
            <a:b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Phosphorous / Nitrate capture</a:t>
            </a:r>
            <a:b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451DB24-E228-994C-9807-92484D5B7379}"/>
              </a:ext>
            </a:extLst>
          </p:cNvPr>
          <p:cNvSpPr txBox="1">
            <a:spLocks/>
          </p:cNvSpPr>
          <p:nvPr/>
        </p:nvSpPr>
        <p:spPr bwMode="auto">
          <a:xfrm>
            <a:off x="329184" y="242888"/>
            <a:ext cx="8510016" cy="150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>
            <a:lvl1pPr marL="396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  <a:sym typeface="Lucida Grande" charset="0"/>
              </a:defRPr>
            </a:lvl1pPr>
            <a:lvl2pPr marL="396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marL="396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marL="396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marL="396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4968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9540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14112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18684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algn="l">
              <a:spcAft>
                <a:spcPts val="600"/>
              </a:spcAft>
            </a:pPr>
            <a:r>
              <a:rPr lang="en-GB" sz="3200" b="1" kern="0" dirty="0">
                <a:latin typeface="Calibri"/>
                <a:cs typeface="Calibri"/>
              </a:rPr>
              <a:t>’Hamburg Water Cycle’ – a waste water concept</a:t>
            </a:r>
            <a:endParaRPr lang="en-US" sz="3200" b="1" kern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779192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1CAFF-245D-0A46-A447-E7564878C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338328"/>
            <a:ext cx="7658100" cy="107899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context of the unit of analysis of a ‘circular economy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’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BDD0CE-06A4-404B-8A13-580229C1C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41750"/>
            <a:ext cx="9144000" cy="471625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26">
            <a:extLst>
              <a:ext uri="{FF2B5EF4-FFF2-40B4-BE49-F238E27FC236}">
                <a16:creationId xmlns:a16="http://schemas.microsoft.com/office/drawing/2014/main" id="{B7511254-A05E-4E15-ABEE-9CE803485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1173" y="2426035"/>
            <a:ext cx="8661654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C93A9C-26F0-E541-93F6-6892271E61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B39DCDDD-39C0-3B43-93FA-2A65EE170AF5}" type="slidenum">
              <a:rPr lang="en-US">
                <a:ea typeface="+mn-ea"/>
                <a:cs typeface="+mn-cs"/>
              </a:rPr>
              <a:pPr algn="r">
                <a:spcAft>
                  <a:spcPts val="600"/>
                </a:spcAft>
              </a:pPr>
              <a:t>11</a:t>
            </a:fld>
            <a:endParaRPr lang="en-US">
              <a:ea typeface="+mn-ea"/>
              <a:cs typeface="+mn-cs"/>
            </a:endParaRPr>
          </a:p>
        </p:txBody>
      </p:sp>
      <p:pic>
        <p:nvPicPr>
          <p:cNvPr id="30" name="Content Placeholder 29" descr="A picture containing letter&#10;&#10;Description automatically generated">
            <a:extLst>
              <a:ext uri="{FF2B5EF4-FFF2-40B4-BE49-F238E27FC236}">
                <a16:creationId xmlns:a16="http://schemas.microsoft.com/office/drawing/2014/main" id="{A98EAC42-1E34-5A48-B114-852DF50764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3043663"/>
            <a:ext cx="4038600" cy="2370874"/>
          </a:xfrm>
        </p:spPr>
      </p:pic>
      <p:pic>
        <p:nvPicPr>
          <p:cNvPr id="28" name="Content Placeholder 27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6CE9C873-F3B6-3D4D-AF0B-52299D08FFA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57200" y="3060866"/>
            <a:ext cx="4038600" cy="2336467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4E4559F-C7B0-DA4B-94EB-11D924EA5D11}"/>
              </a:ext>
            </a:extLst>
          </p:cNvPr>
          <p:cNvSpPr txBox="1"/>
          <p:nvPr/>
        </p:nvSpPr>
        <p:spPr>
          <a:xfrm>
            <a:off x="1107975" y="2225436"/>
            <a:ext cx="7016824" cy="286232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CE concept carries with itself a diversity of descriptions and different types of arguments for what features should be given the highest priority or weight in its applications. Korhonen et al 2020: 549-550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63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0644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Tensions between justice and sustainability in a just transition (as applied to a circular economy)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fontAlgn="auto">
              <a:spcBef>
                <a:spcPts val="0"/>
              </a:spcBef>
              <a:spcAft>
                <a:spcPts val="600"/>
              </a:spcAft>
              <a:defRPr/>
            </a:pPr>
            <a:fld id="{20974FA8-0135-8F4E-8B6C-16B5420E73D3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algn="r" fontAlgn="auto">
                <a:spcBef>
                  <a:spcPts val="0"/>
                </a:spcBef>
                <a:spcAft>
                  <a:spcPts val="600"/>
                </a:spcAft>
                <a:defRPr/>
              </a:pPr>
              <a:t>12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Content Placeholder 20" descr="Table&#10;&#10;Description automatically generated">
            <a:extLst>
              <a:ext uri="{FF2B5EF4-FFF2-40B4-BE49-F238E27FC236}">
                <a16:creationId xmlns:a16="http://schemas.microsoft.com/office/drawing/2014/main" id="{F02D70D0-2544-2447-BFAE-95A90A421E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07465" y="1610906"/>
            <a:ext cx="6659814" cy="5203686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DD5769-5194-F841-8F44-936835C57FE6}"/>
              </a:ext>
            </a:extLst>
          </p:cNvPr>
          <p:cNvSpPr txBox="1"/>
          <p:nvPr/>
        </p:nvSpPr>
        <p:spPr>
          <a:xfrm>
            <a:off x="1276722" y="6376243"/>
            <a:ext cx="4087366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Ciplet</a:t>
            </a:r>
            <a:r>
              <a:rPr lang="en-US" sz="17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Harrison 2020: 440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E8AA8AF-F1A9-554C-BD5E-DF00BE2F02D6}"/>
                  </a:ext>
                </a:extLst>
              </p14:cNvPr>
              <p14:cNvContentPartPr/>
              <p14:nvPr/>
            </p14:nvContentPartPr>
            <p14:xfrm>
              <a:off x="1053114" y="5373562"/>
              <a:ext cx="7422120" cy="1656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E8AA8AF-F1A9-554C-BD5E-DF00BE2F02D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5474" y="5355922"/>
                <a:ext cx="7457760" cy="169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87757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926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463354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72BDFD-ADEE-3942-B990-427B7C039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653" y="4756638"/>
            <a:ext cx="8354891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900" b="1" kern="1200" dirty="0">
                <a:solidFill>
                  <a:srgbClr val="FFFFFF"/>
                </a:solidFill>
              </a:rPr>
              <a:t>The Gate - Pushing the boundaries of the WEF Nexus?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D7843A-E0D3-C94A-8944-E1E29146A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521" y="5815698"/>
            <a:ext cx="6858000" cy="42000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700" kern="1200" dirty="0">
                <a:solidFill>
                  <a:srgbClr val="E7E6E6"/>
                </a:solidFill>
              </a:rPr>
              <a:t>“vertical green hyper-connected ecosystem” - </a:t>
            </a:r>
            <a:r>
              <a:rPr lang="en-US" sz="1700" i="1" kern="1200" dirty="0" err="1">
                <a:solidFill>
                  <a:srgbClr val="E7E6E6"/>
                </a:solidFill>
                <a:hlinkClick r:id="rId3"/>
              </a:rPr>
              <a:t>Enjaz</a:t>
            </a:r>
            <a:endParaRPr lang="en-US" sz="1700" kern="1200" dirty="0">
              <a:solidFill>
                <a:srgbClr val="E7E6E6"/>
              </a:solidFill>
            </a:endParaRPr>
          </a:p>
        </p:txBody>
      </p:sp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F29ACE57-A73D-5642-8AF2-A2A37C81C7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030" y="1310982"/>
            <a:ext cx="2569206" cy="1991134"/>
          </a:xfrm>
          <a:prstGeom prst="rect">
            <a:avLst/>
          </a:prstGeom>
        </p:spPr>
      </p:pic>
      <p:pic>
        <p:nvPicPr>
          <p:cNvPr id="16" name="Picture 15" descr="Graphical user interface&#10;&#10;Description automatically generated">
            <a:extLst>
              <a:ext uri="{FF2B5EF4-FFF2-40B4-BE49-F238E27FC236}">
                <a16:creationId xmlns:a16="http://schemas.microsoft.com/office/drawing/2014/main" id="{CF99E818-0C23-7C4D-A739-81D7DDD6B6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9296" y="1315177"/>
            <a:ext cx="2574993" cy="1982744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505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Graphical user interface, diagram, engineering drawing&#10;&#10;Description automatically generated">
            <a:extLst>
              <a:ext uri="{FF2B5EF4-FFF2-40B4-BE49-F238E27FC236}">
                <a16:creationId xmlns:a16="http://schemas.microsoft.com/office/drawing/2014/main" id="{8EC8E7A7-D135-DA48-98B9-4030E383BA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7293" y="1333788"/>
            <a:ext cx="2567937" cy="1990151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573869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CDC09-C01F-0842-B93C-3005B766F3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6522430"/>
            <a:ext cx="2057400" cy="347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20974FA8-0135-8F4E-8B6C-16B5420E73D3}" type="slidenum">
              <a:rPr lang="en-US">
                <a:solidFill>
                  <a:schemeClr val="tx1">
                    <a:tint val="75000"/>
                  </a:schemeClr>
                </a:solidFill>
                <a:ea typeface="+mn-ea"/>
                <a:cs typeface="+mn-cs"/>
              </a:rPr>
              <a:pPr algn="r">
                <a:spcAft>
                  <a:spcPts val="600"/>
                </a:spcAft>
              </a:pPr>
              <a:t>13</a:t>
            </a:fld>
            <a:endParaRPr lang="en-US">
              <a:solidFill>
                <a:schemeClr val="tx1">
                  <a:tint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9" name="AutoShape 2" descr="About the WEF index">
            <a:extLst>
              <a:ext uri="{FF2B5EF4-FFF2-40B4-BE49-F238E27FC236}">
                <a16:creationId xmlns:a16="http://schemas.microsoft.com/office/drawing/2014/main" id="{F3CA9983-DEC4-004E-8EDF-354D3BC8FE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000" y="-511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3804A94-E4B3-4544-A18E-5B73F6C6D4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495420"/>
              </p:ext>
            </p:extLst>
          </p:nvPr>
        </p:nvGraphicFramePr>
        <p:xfrm>
          <a:off x="1799692" y="1460629"/>
          <a:ext cx="5544616" cy="22564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44616">
                  <a:extLst>
                    <a:ext uri="{9D8B030D-6E8A-4147-A177-3AD203B41FA5}">
                      <a16:colId xmlns:a16="http://schemas.microsoft.com/office/drawing/2014/main" val="364572721"/>
                    </a:ext>
                  </a:extLst>
                </a:gridCol>
              </a:tblGrid>
              <a:tr h="2256403">
                <a:tc>
                  <a:txBody>
                    <a:bodyPr/>
                    <a:lstStyle/>
                    <a:p>
                      <a:pPr algn="l" fontAlgn="ctr"/>
                      <a:r>
                        <a:rPr lang="en-GB" sz="2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Go back to the WEF Nexus</a:t>
                      </a:r>
                    </a:p>
                    <a:p>
                      <a:pPr algn="l" fontAlgn="ctr"/>
                      <a:r>
                        <a:rPr lang="en-GB" sz="2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2800" b="1" u="none" strike="noStrike">
                          <a:solidFill>
                            <a:schemeClr val="bg1"/>
                          </a:solidFill>
                          <a:effectLst/>
                        </a:rPr>
                        <a:t>index and ask yourself: </a:t>
                      </a:r>
                      <a:r>
                        <a:rPr lang="en-GB" sz="2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what</a:t>
                      </a:r>
                    </a:p>
                    <a:p>
                      <a:pPr algn="l" fontAlgn="ctr"/>
                      <a:r>
                        <a:rPr lang="en-GB" sz="2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tensions and conflicts</a:t>
                      </a:r>
                    </a:p>
                    <a:p>
                      <a:pPr algn="l" fontAlgn="ctr"/>
                      <a:r>
                        <a:rPr lang="en-GB" sz="2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arise between sustainability</a:t>
                      </a:r>
                    </a:p>
                    <a:p>
                      <a:pPr algn="l" fontAlgn="ctr"/>
                      <a:r>
                        <a:rPr lang="en-GB" sz="2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and justice goals?</a:t>
                      </a:r>
                      <a:endParaRPr lang="en-GB" sz="28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36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88092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atin typeface="Calibri"/>
                <a:cs typeface="Calibri"/>
              </a:rPr>
              <a:t>References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Artioli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F.,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Acuto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M. and McArthur, J., 2017. The water-energy-food nexus: An integration agenda and implications for urban governance. 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Political Geography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61, pp.215-223.</a:t>
            </a:r>
          </a:p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Ciplet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D. and Harrison, J.L., 2019. Transition tensions: mapping conflicts in movements for a just and sustainable transition. 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Environmental Politics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Mahmoud, M.,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Rademaekers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K.,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Hemkhaus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M.,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Ahlers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J., Van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Hummelen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S.,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Chewpreecha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U., Smith, A., &amp; McGovern, M. (2020). Circular economy in the Africa-EU cooperation - Country report for Egypt.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Trinomics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B.V., Tomorrow Matters Now Ltd.,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adelphi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Consult GmbH and Cambridge Econometrics Ltd.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https://cutt.ly/Qb07lWg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Moreau, V., et al., 2017. Coming full circle: why social and institutional dimensions matter for the circular economy. 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J. Ind. Ecol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21 (3), 497-506.</a:t>
            </a:r>
          </a:p>
          <a:p>
            <a:r>
              <a:rPr lang="en-US" altLang="en-US" sz="2000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Simpson G.B., </a:t>
            </a:r>
            <a:r>
              <a:rPr lang="en-US" altLang="en-US" sz="2000" dirty="0" err="1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Jewitt</a:t>
            </a:r>
            <a:r>
              <a:rPr lang="en-US" altLang="en-US" sz="2000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G.P.W., Becker W., </a:t>
            </a:r>
            <a:r>
              <a:rPr lang="en-US" altLang="en-US" sz="2000" dirty="0" err="1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Badenhorst</a:t>
            </a:r>
            <a:r>
              <a:rPr lang="en-US" altLang="en-US" sz="2000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J., Neves A.R. , </a:t>
            </a:r>
            <a:r>
              <a:rPr lang="en-US" altLang="en-US" sz="2000" dirty="0" err="1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Rovira</a:t>
            </a:r>
            <a:r>
              <a:rPr lang="en-US" altLang="en-US" sz="2000" dirty="0">
                <a:solidFill>
                  <a:srgbClr val="2125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P. and Pascual V. (2020). The Water-Energy-Food Nexus Index, Jones &amp; Wagener </a:t>
            </a:r>
            <a:r>
              <a:rPr lang="en-US" altLang="en-US" sz="2000" dirty="0">
                <a:solidFill>
                  <a:srgbClr val="007B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https://www.wefnexusindex.org</a:t>
            </a:r>
            <a:endParaRPr lang="en-US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latin typeface="Calibri"/>
              <a:cs typeface="Calibri"/>
            </a:endParaRPr>
          </a:p>
          <a:p>
            <a:endParaRPr lang="en-US" sz="2000" dirty="0">
              <a:latin typeface="Calibri"/>
              <a:cs typeface="Calibri"/>
            </a:endParaRPr>
          </a:p>
          <a:p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74FA8-0135-8F4E-8B6C-16B5420E73D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6352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CF439-9C8A-894C-A8AE-70E08A0E6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688" indent="0" algn="ctr">
              <a:buNone/>
            </a:pPr>
            <a:endParaRPr lang="en-US" dirty="0">
              <a:latin typeface="Calibri"/>
              <a:cs typeface="Calibri"/>
            </a:endParaRPr>
          </a:p>
          <a:p>
            <a:pPr marL="39688" indent="0" algn="ctr">
              <a:buNone/>
            </a:pPr>
            <a:r>
              <a:rPr lang="en-US" b="1" dirty="0">
                <a:latin typeface="Calibri"/>
                <a:cs typeface="Calibri"/>
              </a:rPr>
              <a:t>Introduction</a:t>
            </a:r>
          </a:p>
          <a:p>
            <a:pPr marL="39688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E145B1-9FF7-2D43-BC08-38846ABEEE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74FA8-0135-8F4E-8B6C-16B5420E73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8058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2BDFD-ADEE-3942-B990-427B7C039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/>
              <a:t>Water, Food and Energy (WEF) Nexus Index (Egypt)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B0FF69D-5929-9B43-B456-7FF6B45964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844824"/>
            <a:ext cx="8229600" cy="298541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CDC09-C01F-0842-B93C-3005B766F3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74FA8-0135-8F4E-8B6C-16B5420E73D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7C724A64-A3EC-F04F-B69C-311F56251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5949280"/>
            <a:ext cx="8229600" cy="4616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Simpson G.B.,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Jewitt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 G.P.W., Becker W.,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Badenhorst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 J., Neves A.R. ,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Rovira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Lato" panose="020F0502020204030203" pitchFamily="34" charset="0"/>
              </a:rPr>
              <a:t> P. and Pascual V. (2020). The Water-Energy-Food Nexus Index, Jones &amp; Wagener &lt;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7BFF"/>
                </a:solidFill>
                <a:effectLst/>
                <a:latin typeface="Lato" panose="020F0502020204030203" pitchFamily="34" charset="0"/>
                <a:hlinkClick r:id="rId4"/>
              </a:rPr>
              <a:t>https://www.wefnexusindex.org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AutoShape 2" descr="About the WEF index">
            <a:extLst>
              <a:ext uri="{FF2B5EF4-FFF2-40B4-BE49-F238E27FC236}">
                <a16:creationId xmlns:a16="http://schemas.microsoft.com/office/drawing/2014/main" id="{F3CA9983-DEC4-004E-8EDF-354D3BC8FE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000" y="-511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0749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41754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334896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6919" y="2443480"/>
            <a:ext cx="25374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2BB6138E-C7BB-43E5-86E5-746CA06F8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320" y="1690688"/>
            <a:ext cx="3056576" cy="4834656"/>
          </a:xfrm>
        </p:spPr>
        <p:txBody>
          <a:bodyPr anchor="t">
            <a:normAutofit lnSpcReduction="10000"/>
          </a:bodyPr>
          <a:lstStyle/>
          <a:p>
            <a:r>
              <a:rPr lang="en-US" sz="1500" dirty="0"/>
              <a:t>Several CE activities already exist in Egypt: </a:t>
            </a:r>
            <a:r>
              <a:rPr lang="en-GB" sz="1500" u="sng" dirty="0">
                <a:hlinkClick r:id="rId3"/>
              </a:rPr>
              <a:t>Tagaddod</a:t>
            </a:r>
            <a:r>
              <a:rPr lang="en-GB" sz="1500" dirty="0"/>
              <a:t>, </a:t>
            </a:r>
            <a:r>
              <a:rPr lang="en-GB" sz="1500" u="sng" dirty="0">
                <a:hlinkClick r:id="rId4"/>
              </a:rPr>
              <a:t>Bariq</a:t>
            </a:r>
            <a:r>
              <a:rPr lang="en-GB" sz="1500" dirty="0"/>
              <a:t>, </a:t>
            </a:r>
            <a:r>
              <a:rPr lang="en-GB" sz="1500" u="sng" dirty="0">
                <a:hlinkClick r:id="rId5"/>
              </a:rPr>
              <a:t>Imkan</a:t>
            </a:r>
            <a:r>
              <a:rPr lang="en-GB" sz="1500" dirty="0"/>
              <a:t>, </a:t>
            </a:r>
            <a:r>
              <a:rPr lang="en-GB" sz="1500" u="sng" dirty="0">
                <a:hlinkClick r:id="rId6"/>
              </a:rPr>
              <a:t>IEE UNIDO</a:t>
            </a:r>
            <a:endParaRPr lang="en-GB" sz="1500" u="sng" dirty="0"/>
          </a:p>
          <a:p>
            <a:r>
              <a:rPr lang="en-US" sz="1500" dirty="0"/>
              <a:t>The shift (transition) to CE must mitigate the risk of burdening the poor.</a:t>
            </a:r>
          </a:p>
          <a:p>
            <a:r>
              <a:rPr lang="en-US" sz="1500" b="1" dirty="0"/>
              <a:t>New Waste Law (2020) - identifying CE/plastics waste as a key challenge</a:t>
            </a:r>
          </a:p>
          <a:p>
            <a:r>
              <a:rPr lang="en-US" sz="1500" dirty="0"/>
              <a:t>Sustainable Development Strategy (SDS) 2030, the Sustainable and Green Growth strategy, National Action Plan for Sustainable Consumption and Production (SCP), and the National Solid Waste Management Program (NSWMP)</a:t>
            </a:r>
          </a:p>
          <a:p>
            <a:endParaRPr lang="en-US" sz="15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5054DBE-FD18-2648-9056-5D3CE4BF7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75888" y="1123646"/>
            <a:ext cx="5191506" cy="471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CDC09-C01F-0842-B93C-3005B766F3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271766" y="6356350"/>
            <a:ext cx="1591056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20974FA8-0135-8F4E-8B6C-16B5420E73D3}" type="slidenum"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4</a:t>
            </a:fld>
            <a:endParaRPr 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AutoShape 2" descr="About the WEF index">
            <a:extLst>
              <a:ext uri="{FF2B5EF4-FFF2-40B4-BE49-F238E27FC236}">
                <a16:creationId xmlns:a16="http://schemas.microsoft.com/office/drawing/2014/main" id="{F3CA9983-DEC4-004E-8EDF-354D3BC8FE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000" y="-511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A5AEAE2-6961-FB4A-AC1C-51E77115DBC9}"/>
              </a:ext>
            </a:extLst>
          </p:cNvPr>
          <p:cNvSpPr txBox="1">
            <a:spLocks/>
          </p:cNvSpPr>
          <p:nvPr/>
        </p:nvSpPr>
        <p:spPr bwMode="auto">
          <a:xfrm>
            <a:off x="457200" y="90488"/>
            <a:ext cx="8229600" cy="150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>
            <a:lvl1pPr marL="396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  <a:sym typeface="Lucida Grande" charset="0"/>
              </a:defRPr>
            </a:lvl1pPr>
            <a:lvl2pPr marL="396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marL="396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marL="396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marL="396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4968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9540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14112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18684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pPr algn="l"/>
            <a:r>
              <a:rPr lang="en-US" sz="3200" b="1" kern="0" dirty="0"/>
              <a:t>Circular economies and a just transition to FEW (Egypt)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E2DB7E-E2DB-F242-A4AF-78623058C6BD}"/>
              </a:ext>
            </a:extLst>
          </p:cNvPr>
          <p:cNvSpPr txBox="1"/>
          <p:nvPr/>
        </p:nvSpPr>
        <p:spPr>
          <a:xfrm>
            <a:off x="3448138" y="5696438"/>
            <a:ext cx="52386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Dimensions and Pillars of Egypt’s SDS 2030 (</a:t>
            </a:r>
            <a:r>
              <a:rPr lang="en-US" dirty="0">
                <a:hlinkClick r:id="rId8"/>
              </a:rPr>
              <a:t>Mahmoud et al 2020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6533724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926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463354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72BDFD-ADEE-3942-B990-427B7C039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653" y="4756638"/>
            <a:ext cx="8354891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900" b="1" kern="1200" dirty="0">
                <a:solidFill>
                  <a:srgbClr val="FFFFFF"/>
                </a:solidFill>
              </a:rPr>
              <a:t>The Gate - Pushing the boundaries of the WEF Nexus?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D7843A-E0D3-C94A-8944-E1E29146A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521" y="5815698"/>
            <a:ext cx="6858000" cy="42000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700" kern="1200" dirty="0">
                <a:solidFill>
                  <a:srgbClr val="E7E6E6"/>
                </a:solidFill>
              </a:rPr>
              <a:t>“vertical green hyper-connected ecosystem” - </a:t>
            </a:r>
            <a:r>
              <a:rPr lang="en-US" sz="1700" i="1" kern="1200" dirty="0" err="1">
                <a:solidFill>
                  <a:srgbClr val="E7E6E6"/>
                </a:solidFill>
                <a:hlinkClick r:id="rId3"/>
              </a:rPr>
              <a:t>Enjaz</a:t>
            </a:r>
            <a:endParaRPr lang="en-US" sz="1700" kern="1200" dirty="0">
              <a:solidFill>
                <a:srgbClr val="E7E6E6"/>
              </a:solidFill>
            </a:endParaRPr>
          </a:p>
        </p:txBody>
      </p:sp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F29ACE57-A73D-5642-8AF2-A2A37C81C7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030" y="1310982"/>
            <a:ext cx="2569206" cy="1991134"/>
          </a:xfrm>
          <a:prstGeom prst="rect">
            <a:avLst/>
          </a:prstGeom>
        </p:spPr>
      </p:pic>
      <p:pic>
        <p:nvPicPr>
          <p:cNvPr id="16" name="Picture 15" descr="Graphical user interface&#10;&#10;Description automatically generated">
            <a:extLst>
              <a:ext uri="{FF2B5EF4-FFF2-40B4-BE49-F238E27FC236}">
                <a16:creationId xmlns:a16="http://schemas.microsoft.com/office/drawing/2014/main" id="{CF99E818-0C23-7C4D-A739-81D7DDD6B6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9296" y="1315177"/>
            <a:ext cx="2574993" cy="1982744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505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Graphical user interface, diagram, engineering drawing&#10;&#10;Description automatically generated">
            <a:extLst>
              <a:ext uri="{FF2B5EF4-FFF2-40B4-BE49-F238E27FC236}">
                <a16:creationId xmlns:a16="http://schemas.microsoft.com/office/drawing/2014/main" id="{8EC8E7A7-D135-DA48-98B9-4030E383BA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7293" y="1333788"/>
            <a:ext cx="2567937" cy="1990151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573869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CDC09-C01F-0842-B93C-3005B766F3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6522430"/>
            <a:ext cx="2057400" cy="347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20974FA8-0135-8F4E-8B6C-16B5420E73D3}" type="slidenum">
              <a:rPr lang="en-US">
                <a:solidFill>
                  <a:schemeClr val="tx1">
                    <a:tint val="75000"/>
                  </a:schemeClr>
                </a:solidFill>
                <a:ea typeface="+mn-ea"/>
                <a:cs typeface="+mn-cs"/>
              </a:rPr>
              <a:pPr algn="r">
                <a:spcAft>
                  <a:spcPts val="600"/>
                </a:spcAft>
              </a:pPr>
              <a:t>5</a:t>
            </a:fld>
            <a:endParaRPr lang="en-US">
              <a:solidFill>
                <a:schemeClr val="tx1">
                  <a:tint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9" name="AutoShape 2" descr="About the WEF index">
            <a:extLst>
              <a:ext uri="{FF2B5EF4-FFF2-40B4-BE49-F238E27FC236}">
                <a16:creationId xmlns:a16="http://schemas.microsoft.com/office/drawing/2014/main" id="{F3CA9983-DEC4-004E-8EDF-354D3BC8FE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000" y="-511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3871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>
                <a:latin typeface="Calibri"/>
                <a:cs typeface="Calibri"/>
              </a:rPr>
              <a:t>Aims of today’s session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Calibri"/>
                <a:cs typeface="Calibri"/>
              </a:rPr>
              <a:t>Appreciate how WEF is applied at local scale in an urban living lab</a:t>
            </a:r>
          </a:p>
          <a:p>
            <a:r>
              <a:rPr lang="en-US" sz="2800" dirty="0">
                <a:latin typeface="Calibri"/>
                <a:cs typeface="Calibri"/>
              </a:rPr>
              <a:t>Understand why WEF concept needs to be further refined</a:t>
            </a:r>
          </a:p>
          <a:p>
            <a:r>
              <a:rPr lang="en-US" sz="2800" dirty="0">
                <a:latin typeface="Calibri"/>
                <a:cs typeface="Calibri"/>
              </a:rPr>
              <a:t>Gain a better understanding of the challenge of sustaining WEF</a:t>
            </a:r>
          </a:p>
          <a:p>
            <a:r>
              <a:rPr lang="en-US" sz="2800" dirty="0">
                <a:latin typeface="Calibri"/>
                <a:cs typeface="Calibri"/>
              </a:rPr>
              <a:t>Develop new insights into the acceptance and involvement of local community in WEF practice.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74FA8-0135-8F4E-8B6C-16B5420E73D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50688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B3EC0D8-47F3-C648-8F13-8A65ABFE0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br>
              <a:rPr lang="en-US" sz="4000" b="1" dirty="0">
                <a:latin typeface="+mn-lt"/>
              </a:rPr>
            </a:br>
            <a:br>
              <a:rPr lang="en-US" sz="4000" b="1" dirty="0">
                <a:latin typeface="+mn-lt"/>
              </a:rPr>
            </a:br>
            <a:br>
              <a:rPr lang="en-GB" sz="4000" b="1" dirty="0">
                <a:latin typeface="Calibri"/>
                <a:cs typeface="Calibri"/>
              </a:rPr>
            </a:br>
            <a:endParaRPr lang="en-US" sz="4000" b="1" dirty="0">
              <a:latin typeface="+mn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451DB24-E228-994C-9807-92484D5B7379}"/>
              </a:ext>
            </a:extLst>
          </p:cNvPr>
          <p:cNvSpPr txBox="1">
            <a:spLocks/>
          </p:cNvSpPr>
          <p:nvPr/>
        </p:nvSpPr>
        <p:spPr bwMode="auto">
          <a:xfrm>
            <a:off x="609600" y="242888"/>
            <a:ext cx="8229600" cy="150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>
            <a:lvl1pPr marL="396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  <a:sym typeface="Lucida Grande" charset="0"/>
              </a:defRPr>
            </a:lvl1pPr>
            <a:lvl2pPr marL="396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2pPr>
            <a:lvl3pPr marL="396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3pPr>
            <a:lvl4pPr marL="396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4pPr>
            <a:lvl5pPr marL="396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5pPr>
            <a:lvl6pPr marL="4968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6pPr>
            <a:lvl7pPr marL="9540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7pPr>
            <a:lvl8pPr marL="14112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8pPr>
            <a:lvl9pPr marL="18684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Lucida Grande" charset="0"/>
                <a:ea typeface="ヒラギノ角ゴ ProN W3" charset="0"/>
                <a:cs typeface="ヒラギノ角ゴ ProN W3" charset="0"/>
                <a:sym typeface="Lucida Grande" charset="0"/>
              </a:defRPr>
            </a:lvl9pPr>
          </a:lstStyle>
          <a:p>
            <a:r>
              <a:rPr lang="en-GB" sz="3200" b="1" kern="0" dirty="0">
                <a:latin typeface="Calibri"/>
                <a:cs typeface="Calibri"/>
              </a:rPr>
              <a:t>Food Energy and Water Nexus: </a:t>
            </a:r>
            <a:r>
              <a:rPr lang="en-GB" sz="3200" b="1" u="sng" kern="0" dirty="0">
                <a:latin typeface="Calibri"/>
                <a:cs typeface="Calibri"/>
              </a:rPr>
              <a:t>Implications for urban governance </a:t>
            </a:r>
            <a:r>
              <a:rPr lang="en-GB" sz="3200" b="1" kern="0" dirty="0">
                <a:latin typeface="Calibri"/>
                <a:cs typeface="Calibri"/>
              </a:rPr>
              <a:t>(</a:t>
            </a:r>
            <a:r>
              <a:rPr lang="en-GB" sz="3200" b="1" kern="0" dirty="0" err="1">
                <a:latin typeface="Calibri"/>
                <a:cs typeface="Calibri"/>
              </a:rPr>
              <a:t>Artioli</a:t>
            </a:r>
            <a:r>
              <a:rPr lang="en-GB" sz="3200" b="1" kern="0" dirty="0">
                <a:latin typeface="Calibri"/>
                <a:cs typeface="Calibri"/>
              </a:rPr>
              <a:t> et al 2017: 216)</a:t>
            </a:r>
            <a:endParaRPr lang="en-US" sz="3200" b="1" kern="0" dirty="0">
              <a:latin typeface="Calibri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B9D49E-6ED2-8340-8638-4B15508256B7}"/>
              </a:ext>
            </a:extLst>
          </p:cNvPr>
          <p:cNvSpPr txBox="1"/>
          <p:nvPr/>
        </p:nvSpPr>
        <p:spPr>
          <a:xfrm>
            <a:off x="539552" y="1724615"/>
            <a:ext cx="8077200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[“…] the nexus is an integrative imaginary which implies that integrated governance of water, energy and food systems is more advantageous than a siloed approach (</a:t>
            </a:r>
            <a:r>
              <a:rPr lang="en-GB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Szerszynski</a:t>
            </a:r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n-GB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Galarraga</a:t>
            </a:r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2013)”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B4EB10-1A34-A142-B172-BB988CBEBFE3}"/>
              </a:ext>
            </a:extLst>
          </p:cNvPr>
          <p:cNvSpPr txBox="1"/>
          <p:nvPr/>
        </p:nvSpPr>
        <p:spPr>
          <a:xfrm>
            <a:off x="539552" y="3117046"/>
            <a:ext cx="8077200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“[…]operationalisation of the nexus seeks to integrate across systems through technological and institutional change  (</a:t>
            </a:r>
            <a:r>
              <a:rPr lang="en-GB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Villamayor</a:t>
            </a:r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-Tomas, </a:t>
            </a:r>
            <a:r>
              <a:rPr lang="en-GB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Grundmann</a:t>
            </a:r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Epstein, Evans, &amp; Kimmich, 2015; </a:t>
            </a:r>
            <a:r>
              <a:rPr lang="en-GB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Villaroel</a:t>
            </a:r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Walker, Beck, Hall, Dawson, &amp; Heidrich, 2014)”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4C5E65-3FF5-D348-B929-AE30F930AB69}"/>
              </a:ext>
            </a:extLst>
          </p:cNvPr>
          <p:cNvSpPr txBox="1"/>
          <p:nvPr/>
        </p:nvSpPr>
        <p:spPr>
          <a:xfrm>
            <a:off x="539552" y="4725144"/>
            <a:ext cx="80772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“[…] implementing this approach reveals that it is not value-neutral  (</a:t>
            </a:r>
            <a:r>
              <a:rPr lang="en-GB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Allouche</a:t>
            </a: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2011; </a:t>
            </a:r>
            <a:r>
              <a:rPr lang="en-GB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Scollon</a:t>
            </a: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2005) 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9A98E9-C72E-A348-B716-3FF93855F999}"/>
              </a:ext>
            </a:extLst>
          </p:cNvPr>
          <p:cNvSpPr txBox="1"/>
          <p:nvPr/>
        </p:nvSpPr>
        <p:spPr>
          <a:xfrm>
            <a:off x="539552" y="5765194"/>
            <a:ext cx="807720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“[…] ‘politicise the nexus’ (Williams,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Bouzarovski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&amp;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Swyngedouw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2014).“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4169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509712"/>
          </a:xfrm>
        </p:spPr>
        <p:txBody>
          <a:bodyPr/>
          <a:lstStyle/>
          <a:p>
            <a:pPr algn="l"/>
            <a:r>
              <a:rPr lang="en-GB" sz="3200" b="1" dirty="0">
                <a:latin typeface="Calibri"/>
                <a:cs typeface="Calibri"/>
              </a:rPr>
              <a:t>Waste Hierarchy 2.0</a:t>
            </a:r>
            <a:endParaRPr lang="en-US" sz="3200" b="1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74FA8-0135-8F4E-8B6C-16B5420E73D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Content Placeholder 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69B77F46-6E92-B149-8311-B72BF3D440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0671" y="1600200"/>
            <a:ext cx="6102657" cy="5257800"/>
          </a:xfrm>
        </p:spPr>
      </p:pic>
      <p:pic>
        <p:nvPicPr>
          <p:cNvPr id="10" name="Picture 9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8FC5419F-4FB2-184D-93EA-376D2C5424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90853"/>
            <a:ext cx="9144000" cy="26762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883410-2E2A-2D40-8886-687B1E48DB73}"/>
              </a:ext>
            </a:extLst>
          </p:cNvPr>
          <p:cNvSpPr txBox="1"/>
          <p:nvPr/>
        </p:nvSpPr>
        <p:spPr>
          <a:xfrm>
            <a:off x="5039543" y="6361797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https://zerowastecities.eu/discover/#zw_hierarchy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1452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atin typeface="Calibri"/>
                <a:cs typeface="Calibri"/>
              </a:rPr>
              <a:t>‘Other recovery’: EU Circular Economy Action Plan (2018)</a:t>
            </a:r>
          </a:p>
        </p:txBody>
      </p:sp>
      <p:pic>
        <p:nvPicPr>
          <p:cNvPr id="7" name="Content Placeholder 6" descr="Screen Shot 2018-12-03 at 12.11.26.pn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3" t="-21288" b="-3263"/>
          <a:stretch/>
        </p:blipFill>
        <p:spPr>
          <a:xfrm>
            <a:off x="611560" y="1772816"/>
            <a:ext cx="7946987" cy="473151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74FA8-0135-8F4E-8B6C-16B5420E73D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5240" cy="5257800"/>
          </a:xfrm>
        </p:spPr>
        <p:txBody>
          <a:bodyPr/>
          <a:lstStyle/>
          <a:p>
            <a:r>
              <a:rPr lang="en-US" sz="2800" dirty="0">
                <a:latin typeface="Calibri"/>
                <a:cs typeface="Calibri"/>
              </a:rPr>
              <a:t>A monitoring framework on the circular economy (2018)</a:t>
            </a:r>
          </a:p>
          <a:p>
            <a:r>
              <a:rPr lang="en-US" dirty="0">
                <a:latin typeface="Calibri"/>
                <a:cs typeface="Calibri"/>
              </a:rPr>
              <a:t>A circular economy can contribute to climate goals, jobs and growth (aka urban regeneration)</a:t>
            </a:r>
            <a:endParaRPr lang="en-US" sz="2800" dirty="0">
              <a:latin typeface="Calibri"/>
              <a:cs typeface="Calibri"/>
            </a:endParaRPr>
          </a:p>
          <a:p>
            <a:endParaRPr lang="en-US" sz="2800" dirty="0">
              <a:latin typeface="Calibri"/>
              <a:cs typeface="Calibri"/>
            </a:endParaRPr>
          </a:p>
        </p:txBody>
      </p:sp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EB42D2E-2372-B24C-B6C1-BB05E8ECB0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26672"/>
            <a:ext cx="9144000" cy="26046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5EAD25-227A-1346-B12C-6A8DED3150D3}"/>
              </a:ext>
            </a:extLst>
          </p:cNvPr>
          <p:cNvSpPr txBox="1"/>
          <p:nvPr/>
        </p:nvSpPr>
        <p:spPr>
          <a:xfrm>
            <a:off x="521326" y="1628800"/>
            <a:ext cx="8101347" cy="440120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A circular economy is restorative and regenerative by design, and aims to keep products, components, and materials at their highest utility and value at all times. The concept [ . . . ] is a continuous positive development cycle that preserves and enhances natural capital, optimizes resource yields, and minimizes system risks by managing finite stocks and renewable flows.  Moreau et al 2017</a:t>
            </a:r>
          </a:p>
        </p:txBody>
      </p:sp>
    </p:spTree>
    <p:extLst>
      <p:ext uri="{BB962C8B-B14F-4D97-AF65-F5344CB8AC3E}">
        <p14:creationId xmlns:p14="http://schemas.microsoft.com/office/powerpoint/2010/main" val="36400049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F81B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Lucida Grande"/>
        <a:ea typeface="ヒラギノ角ゴ ProN W3"/>
        <a:cs typeface="ヒラギノ角ゴ ProN W3"/>
      </a:majorFont>
      <a:minorFont>
        <a:latin typeface="Lucida Grand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ヒラギノ角ゴ ProN W3" charset="0"/>
            <a:cs typeface="ヒラギノ角ゴ ProN W3" charset="0"/>
            <a:sym typeface="Lucida Grande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1285</Words>
  <Application>Microsoft Macintosh PowerPoint</Application>
  <PresentationFormat>On-screen Show (4:3)</PresentationFormat>
  <Paragraphs>99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Lato</vt:lpstr>
      <vt:lpstr>Lucida Grande</vt:lpstr>
      <vt:lpstr>Verdana</vt:lpstr>
      <vt:lpstr>Office Theme</vt:lpstr>
      <vt:lpstr>The application of WEF in different parts of world: case studies that illustrate the interconnectedness of WEF in theory and practice</vt:lpstr>
      <vt:lpstr>PowerPoint Presentation</vt:lpstr>
      <vt:lpstr>Water, Food and Energy (WEF) Nexus Index (Egypt)</vt:lpstr>
      <vt:lpstr>PowerPoint Presentation</vt:lpstr>
      <vt:lpstr>The Gate - Pushing the boundaries of the WEF Nexus?</vt:lpstr>
      <vt:lpstr>Aims of today’s session</vt:lpstr>
      <vt:lpstr>   </vt:lpstr>
      <vt:lpstr>Waste Hierarchy 2.0</vt:lpstr>
      <vt:lpstr>‘Other recovery’: EU Circular Economy Action Plan (2018)</vt:lpstr>
      <vt:lpstr>        New neighbourhood quarter (approximately the size of Waterman’s View/Barkham Place - Arborfield Green Garden Village (City of Hamburg)  29 Acres, approx. 700 homes  Biogas system + Combined Heat Power will supply 30% of heating need, and 50% of electricity need.  Phosphorous / Nitrate capture </vt:lpstr>
      <vt:lpstr>The context of the unit of analysis of a ‘circular economy’</vt:lpstr>
      <vt:lpstr>Tensions between justice and sustainability in a just transition (as applied to a circular economy)</vt:lpstr>
      <vt:lpstr>The Gate - Pushing the boundaries of the WEF Nexus?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Waste</dc:title>
  <dc:creator>Richard Nunes</dc:creator>
  <cp:lastModifiedBy>Richard Nunes</cp:lastModifiedBy>
  <cp:revision>19</cp:revision>
  <dcterms:created xsi:type="dcterms:W3CDTF">2020-12-03T18:39:16Z</dcterms:created>
  <dcterms:modified xsi:type="dcterms:W3CDTF">2022-03-08T21:14:28Z</dcterms:modified>
</cp:coreProperties>
</file>