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481" r:id="rId4"/>
    <p:sldId id="482" r:id="rId5"/>
    <p:sldId id="484" r:id="rId6"/>
    <p:sldId id="483" r:id="rId7"/>
    <p:sldId id="486" r:id="rId8"/>
    <p:sldId id="487" r:id="rId9"/>
    <p:sldId id="494" r:id="rId10"/>
    <p:sldId id="489" r:id="rId11"/>
    <p:sldId id="490" r:id="rId12"/>
    <p:sldId id="491" r:id="rId13"/>
    <p:sldId id="492" r:id="rId14"/>
    <p:sldId id="493" r:id="rId15"/>
    <p:sldId id="4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 Parsa" initials="AP" lastIdx="1" clrIdx="0">
    <p:extLst>
      <p:ext uri="{19B8F6BF-5375-455C-9EA6-DF929625EA0E}">
        <p15:presenceInfo xmlns:p15="http://schemas.microsoft.com/office/powerpoint/2012/main" userId="S::ad4869@coventry.ac.uk::2f29430c-0b72-499a-84a8-68844f4866c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3" autoAdjust="0"/>
    <p:restoredTop sz="94660"/>
  </p:normalViewPr>
  <p:slideViewPr>
    <p:cSldViewPr snapToGrid="0">
      <p:cViewPr>
        <p:scale>
          <a:sx n="66" d="100"/>
          <a:sy n="66" d="100"/>
        </p:scale>
        <p:origin x="653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78659491103878"/>
          <c:y val="0.15186814533072027"/>
          <c:w val="0.80491188200729846"/>
          <c:h val="0.599718657882755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Household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Food Waste</c:v>
                </c:pt>
                <c:pt idx="1">
                  <c:v>Food Purchase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44.5</c:v>
                </c:pt>
                <c:pt idx="1">
                  <c:v>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07-4921-886C-6B64CCE72B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HaFS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Food Waste</c:v>
                </c:pt>
                <c:pt idx="1">
                  <c:v>Food Purchase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16.7</c:v>
                </c:pt>
                <c:pt idx="1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07-4921-886C-6B64CCE72B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Retail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Food Waste</c:v>
                </c:pt>
                <c:pt idx="1">
                  <c:v>Food Purchase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07-4921-886C-6B64CCE72B0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Manufacture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Food Waste</c:v>
                </c:pt>
                <c:pt idx="1">
                  <c:v>Food Purchase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07-4921-886C-6B64CCE72B0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Food Waste</c:v>
                </c:pt>
                <c:pt idx="1">
                  <c:v>Food Purchase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28.2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07-4921-886C-6B64CCE72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0329120"/>
        <c:axId val="190341600"/>
      </c:barChart>
      <c:catAx>
        <c:axId val="19032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41600"/>
        <c:crosses val="autoZero"/>
        <c:auto val="1"/>
        <c:lblAlgn val="ctr"/>
        <c:lblOffset val="100"/>
        <c:noMultiLvlLbl val="0"/>
      </c:catAx>
      <c:valAx>
        <c:axId val="19034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800" dirty="0"/>
                  <a:t>thousand tonnes</a:t>
                </a:r>
              </a:p>
            </c:rich>
          </c:tx>
          <c:layout>
            <c:manualLayout>
              <c:xMode val="edge"/>
              <c:yMode val="edge"/>
              <c:x val="3.1809138489975949E-2"/>
              <c:y val="6.25007290755322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2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4433125252031"/>
          <c:y val="0.8196685622630504"/>
          <c:w val="0.84387042650956168"/>
          <c:h val="0.1007018247851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78659491103878"/>
          <c:y val="0.15186814533072027"/>
          <c:w val="0.80491188200729846"/>
          <c:h val="0.599718657882755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Household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Energy in FW</c:v>
                </c:pt>
                <c:pt idx="1">
                  <c:v>Energy in Food</c:v>
                </c:pt>
                <c:pt idx="2">
                  <c:v>BCC Energy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113</c:v>
                </c:pt>
                <c:pt idx="1">
                  <c:v>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07-4921-886C-6B64CCE72B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HaFS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Energy in FW</c:v>
                </c:pt>
                <c:pt idx="1">
                  <c:v>Energy in Food</c:v>
                </c:pt>
                <c:pt idx="2">
                  <c:v>BCC Energy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108</c:v>
                </c:pt>
                <c:pt idx="1">
                  <c:v>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07-4921-886C-6B64CCE72B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Retail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Energy in FW</c:v>
                </c:pt>
                <c:pt idx="1">
                  <c:v>Energy in Food</c:v>
                </c:pt>
                <c:pt idx="2">
                  <c:v>BCC Energy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07-4921-886C-6B64CCE72B0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Manufacture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Energy in FW</c:v>
                </c:pt>
                <c:pt idx="1">
                  <c:v>Energy in Food</c:v>
                </c:pt>
                <c:pt idx="2">
                  <c:v>BCC Energy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07-4921-886C-6B64CCE72B0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Energy in FW</c:v>
                </c:pt>
                <c:pt idx="1">
                  <c:v>Energy in Food</c:v>
                </c:pt>
                <c:pt idx="2">
                  <c:v>BCC Energy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07-4921-886C-6B64CCE72B0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Total Use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Energy in FW</c:v>
                </c:pt>
                <c:pt idx="1">
                  <c:v>Energy in Food</c:v>
                </c:pt>
                <c:pt idx="2">
                  <c:v>BCC Energy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2">
                  <c:v>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BF-4C66-9E6C-2D2786002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0329120"/>
        <c:axId val="190341600"/>
      </c:barChart>
      <c:catAx>
        <c:axId val="19032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41600"/>
        <c:crosses val="autoZero"/>
        <c:auto val="1"/>
        <c:lblAlgn val="ctr"/>
        <c:lblOffset val="100"/>
        <c:noMultiLvlLbl val="0"/>
      </c:catAx>
      <c:valAx>
        <c:axId val="19034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2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14178944354044"/>
          <c:y val="0.84189078448527266"/>
          <c:w val="0.81197376121773057"/>
          <c:h val="0.110910761154855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78659491103878"/>
          <c:y val="0.15186814533072027"/>
          <c:w val="0.80491188200729846"/>
          <c:h val="0.599718657882755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Household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Water in FW</c:v>
                </c:pt>
                <c:pt idx="1">
                  <c:v>Water in Food</c:v>
                </c:pt>
                <c:pt idx="2">
                  <c:v>BCC Water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705</c:v>
                </c:pt>
                <c:pt idx="1">
                  <c:v>3650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07-4921-886C-6B64CCE72B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HaFS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Water in FW</c:v>
                </c:pt>
                <c:pt idx="1">
                  <c:v>Water in Food</c:v>
                </c:pt>
                <c:pt idx="2">
                  <c:v>BCC Water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588</c:v>
                </c:pt>
                <c:pt idx="1">
                  <c:v>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07-4921-886C-6B64CCE72B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Retail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Water in FW</c:v>
                </c:pt>
                <c:pt idx="1">
                  <c:v>Water in Food</c:v>
                </c:pt>
                <c:pt idx="2">
                  <c:v>BCC Water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07-4921-886C-6B64CCE72B0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Manufacture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Water in FW</c:v>
                </c:pt>
                <c:pt idx="1">
                  <c:v>Water in Food</c:v>
                </c:pt>
                <c:pt idx="2">
                  <c:v>BCC Water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07-4921-886C-6B64CCE72B0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Water in FW</c:v>
                </c:pt>
                <c:pt idx="1">
                  <c:v>Water in Food</c:v>
                </c:pt>
                <c:pt idx="2">
                  <c:v>BCC Water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07-4921-886C-6B64CCE72B0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Total Use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Water in FW</c:v>
                </c:pt>
                <c:pt idx="1">
                  <c:v>Water in Food</c:v>
                </c:pt>
                <c:pt idx="2">
                  <c:v>BCC Water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2">
                  <c:v>82800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BF-4C66-9E6C-2D2786002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0329120"/>
        <c:axId val="190341600"/>
      </c:barChart>
      <c:catAx>
        <c:axId val="19032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41600"/>
        <c:crosses val="autoZero"/>
        <c:auto val="1"/>
        <c:lblAlgn val="ctr"/>
        <c:lblOffset val="100"/>
        <c:noMultiLvlLbl val="0"/>
      </c:catAx>
      <c:valAx>
        <c:axId val="19034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2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126558626913868E-2"/>
          <c:y val="0.84374263633712443"/>
          <c:w val="0.89885821055645954"/>
          <c:h val="0.110910761154855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78659491103878"/>
          <c:y val="0.15186814533072027"/>
          <c:w val="0.80491188200729846"/>
          <c:h val="0.599718657882755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Household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Carbon in FW</c:v>
                </c:pt>
                <c:pt idx="1">
                  <c:v>Carbon in Food</c:v>
                </c:pt>
                <c:pt idx="2">
                  <c:v>BCC Energy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84</c:v>
                </c:pt>
                <c:pt idx="1">
                  <c:v>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07-4921-886C-6B64CCE72B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HaFS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Carbon in FW</c:v>
                </c:pt>
                <c:pt idx="1">
                  <c:v>Carbon in Food</c:v>
                </c:pt>
                <c:pt idx="2">
                  <c:v>BCC Energy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53.3</c:v>
                </c:pt>
                <c:pt idx="1">
                  <c:v>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07-4921-886C-6B64CCE72B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Retail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Carbon in FW</c:v>
                </c:pt>
                <c:pt idx="1">
                  <c:v>Carbon in Food</c:v>
                </c:pt>
                <c:pt idx="2">
                  <c:v>BCC Energy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07-4921-886C-6B64CCE72B0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Manufacture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Carbon in FW</c:v>
                </c:pt>
                <c:pt idx="1">
                  <c:v>Carbon in Food</c:v>
                </c:pt>
                <c:pt idx="2">
                  <c:v>BCC Energy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07-4921-886C-6B64CCE72B0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Carbon in FW</c:v>
                </c:pt>
                <c:pt idx="1">
                  <c:v>Carbon in Food</c:v>
                </c:pt>
                <c:pt idx="2">
                  <c:v>BCC Energy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36.6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07-4921-886C-6B64CCE72B0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Total Use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Carbon in FW</c:v>
                </c:pt>
                <c:pt idx="1">
                  <c:v>Carbon in Food</c:v>
                </c:pt>
                <c:pt idx="2">
                  <c:v>BCC Energy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2">
                  <c:v>1475.5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BF-4C66-9E6C-2D2786002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0329120"/>
        <c:axId val="190341600"/>
      </c:barChart>
      <c:catAx>
        <c:axId val="19032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41600"/>
        <c:crosses val="autoZero"/>
        <c:auto val="1"/>
        <c:lblAlgn val="ctr"/>
        <c:lblOffset val="100"/>
        <c:noMultiLvlLbl val="0"/>
      </c:catAx>
      <c:valAx>
        <c:axId val="19034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2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126558626913868E-2"/>
          <c:y val="0.84374263633712443"/>
          <c:w val="0.89149660744267045"/>
          <c:h val="0.110910761154855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1CCC84-C5E5-4DA7-8541-110983623F1A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0C9DC4-0F43-4585-8D24-27B3FADBFA50}">
      <dgm:prSet/>
      <dgm:spPr/>
      <dgm:t>
        <a:bodyPr/>
        <a:lstStyle/>
        <a:p>
          <a:r>
            <a:rPr lang="en-US" dirty="0"/>
            <a:t>Title:</a:t>
          </a:r>
        </a:p>
      </dgm:t>
    </dgm:pt>
    <dgm:pt modelId="{1138453C-F772-4B2E-A111-13751312778F}" type="parTrans" cxnId="{6EC930F3-BCEF-400D-BEDE-005D97A296FE}">
      <dgm:prSet/>
      <dgm:spPr/>
      <dgm:t>
        <a:bodyPr/>
        <a:lstStyle/>
        <a:p>
          <a:endParaRPr lang="en-US"/>
        </a:p>
      </dgm:t>
    </dgm:pt>
    <dgm:pt modelId="{B59D29A2-28D4-4269-82BD-CE40A3374AEA}" type="sibTrans" cxnId="{6EC930F3-BCEF-400D-BEDE-005D97A296FE}">
      <dgm:prSet/>
      <dgm:spPr/>
      <dgm:t>
        <a:bodyPr/>
        <a:lstStyle/>
        <a:p>
          <a:endParaRPr lang="en-US"/>
        </a:p>
      </dgm:t>
    </dgm:pt>
    <dgm:pt modelId="{EA9B74D3-5202-48C4-B089-81A12B5BC02C}">
      <dgm:prSet/>
      <dgm:spPr/>
      <dgm:t>
        <a:bodyPr/>
        <a:lstStyle/>
        <a:p>
          <a:r>
            <a:rPr lang="en-GB"/>
            <a:t>Aim: </a:t>
          </a:r>
          <a:endParaRPr lang="en-US"/>
        </a:p>
      </dgm:t>
    </dgm:pt>
    <dgm:pt modelId="{BF7133AF-7237-49E1-90D3-816FD843F426}" type="parTrans" cxnId="{DA94CC57-F90A-4D5E-86AE-9767AC102312}">
      <dgm:prSet/>
      <dgm:spPr/>
      <dgm:t>
        <a:bodyPr/>
        <a:lstStyle/>
        <a:p>
          <a:endParaRPr lang="en-US"/>
        </a:p>
      </dgm:t>
    </dgm:pt>
    <dgm:pt modelId="{C7491922-7833-4ED6-9482-247944546370}" type="sibTrans" cxnId="{DA94CC57-F90A-4D5E-86AE-9767AC102312}">
      <dgm:prSet/>
      <dgm:spPr/>
      <dgm:t>
        <a:bodyPr/>
        <a:lstStyle/>
        <a:p>
          <a:endParaRPr lang="en-US"/>
        </a:p>
      </dgm:t>
    </dgm:pt>
    <dgm:pt modelId="{1E992BBD-88CE-4690-B6C9-E4034963027C}">
      <dgm:prSet/>
      <dgm:spPr/>
      <dgm:t>
        <a:bodyPr/>
        <a:lstStyle/>
        <a:p>
          <a:r>
            <a:rPr lang="en-GB"/>
            <a:t>Studying the interrelation between urban FEW resources for waste minimisation</a:t>
          </a:r>
          <a:endParaRPr lang="en-US"/>
        </a:p>
      </dgm:t>
    </dgm:pt>
    <dgm:pt modelId="{D2060C6B-3F8E-4C65-A4F2-E4884946AB6B}" type="parTrans" cxnId="{D343640D-D40A-4332-9312-F476E6C4C92C}">
      <dgm:prSet/>
      <dgm:spPr/>
      <dgm:t>
        <a:bodyPr/>
        <a:lstStyle/>
        <a:p>
          <a:endParaRPr lang="en-US"/>
        </a:p>
      </dgm:t>
    </dgm:pt>
    <dgm:pt modelId="{8809931A-7D56-4EC9-B532-E10ED234C7AE}" type="sibTrans" cxnId="{D343640D-D40A-4332-9312-F476E6C4C92C}">
      <dgm:prSet/>
      <dgm:spPr/>
      <dgm:t>
        <a:bodyPr/>
        <a:lstStyle/>
        <a:p>
          <a:endParaRPr lang="en-US"/>
        </a:p>
      </dgm:t>
    </dgm:pt>
    <dgm:pt modelId="{D118CDA4-4A15-4F3F-927E-A9FE60328E24}">
      <dgm:prSet/>
      <dgm:spPr/>
      <dgm:t>
        <a:bodyPr/>
        <a:lstStyle/>
        <a:p>
          <a:r>
            <a:rPr lang="en-GB"/>
            <a:t>Question: </a:t>
          </a:r>
          <a:endParaRPr lang="en-US"/>
        </a:p>
      </dgm:t>
    </dgm:pt>
    <dgm:pt modelId="{8D8BC4D6-5C3E-4272-9969-68B27B94B3B6}" type="parTrans" cxnId="{42724B73-0672-414C-A2E1-B18C12AE97AB}">
      <dgm:prSet/>
      <dgm:spPr/>
      <dgm:t>
        <a:bodyPr/>
        <a:lstStyle/>
        <a:p>
          <a:endParaRPr lang="en-US"/>
        </a:p>
      </dgm:t>
    </dgm:pt>
    <dgm:pt modelId="{CB42B4C4-ECC2-4DF0-8715-6FE4E7BEFEC8}" type="sibTrans" cxnId="{42724B73-0672-414C-A2E1-B18C12AE97AB}">
      <dgm:prSet/>
      <dgm:spPr/>
      <dgm:t>
        <a:bodyPr/>
        <a:lstStyle/>
        <a:p>
          <a:endParaRPr lang="en-US"/>
        </a:p>
      </dgm:t>
    </dgm:pt>
    <dgm:pt modelId="{9945F6ED-97A3-4FFF-B9B0-8425E05BF4A7}">
      <dgm:prSet/>
      <dgm:spPr/>
      <dgm:t>
        <a:bodyPr/>
        <a:lstStyle/>
        <a:p>
          <a:r>
            <a:rPr lang="en-GB" dirty="0"/>
            <a:t>What is the impact of FEW waste (and waste minimisation) on other nexus resources and GHG emission? </a:t>
          </a:r>
          <a:endParaRPr lang="en-US" dirty="0"/>
        </a:p>
      </dgm:t>
    </dgm:pt>
    <dgm:pt modelId="{75BB3DB1-9788-4949-BEF9-F96DA76EF2BF}" type="parTrans" cxnId="{CD406CB9-1307-402B-B0CE-14289D005FED}">
      <dgm:prSet/>
      <dgm:spPr/>
      <dgm:t>
        <a:bodyPr/>
        <a:lstStyle/>
        <a:p>
          <a:endParaRPr lang="en-US"/>
        </a:p>
      </dgm:t>
    </dgm:pt>
    <dgm:pt modelId="{4CB68FA6-2707-4B5E-840D-3917D599DB76}" type="sibTrans" cxnId="{CD406CB9-1307-402B-B0CE-14289D005FED}">
      <dgm:prSet/>
      <dgm:spPr/>
      <dgm:t>
        <a:bodyPr/>
        <a:lstStyle/>
        <a:p>
          <a:endParaRPr lang="en-US"/>
        </a:p>
      </dgm:t>
    </dgm:pt>
    <dgm:pt modelId="{4CA453D2-0D57-4685-87AC-356942CC03F6}">
      <dgm:prSet/>
      <dgm:spPr/>
      <dgm:t>
        <a:bodyPr/>
        <a:lstStyle/>
        <a:p>
          <a:r>
            <a:rPr lang="en-GB" dirty="0"/>
            <a:t>How can intersectoral policies help to reduce food, energy, water and carbon footprint in urban areas?</a:t>
          </a:r>
          <a:endParaRPr lang="en-US" dirty="0"/>
        </a:p>
      </dgm:t>
    </dgm:pt>
    <dgm:pt modelId="{1BDD346B-0550-4257-84FE-5EDE30E7C03E}" type="parTrans" cxnId="{5B492FFB-4FDD-45F8-9796-EA90E844003E}">
      <dgm:prSet/>
      <dgm:spPr/>
      <dgm:t>
        <a:bodyPr/>
        <a:lstStyle/>
        <a:p>
          <a:endParaRPr lang="en-US"/>
        </a:p>
      </dgm:t>
    </dgm:pt>
    <dgm:pt modelId="{3013BC60-0AC3-4F8D-9E6D-50236A9A96F5}" type="sibTrans" cxnId="{5B492FFB-4FDD-45F8-9796-EA90E844003E}">
      <dgm:prSet/>
      <dgm:spPr/>
      <dgm:t>
        <a:bodyPr/>
        <a:lstStyle/>
        <a:p>
          <a:endParaRPr lang="en-US"/>
        </a:p>
      </dgm:t>
    </dgm:pt>
    <dgm:pt modelId="{BD0AD751-81B2-48AD-97F1-E2940A7A50AA}">
      <dgm:prSet/>
      <dgm:spPr/>
      <dgm:t>
        <a:bodyPr/>
        <a:lstStyle/>
        <a:p>
          <a:r>
            <a:rPr lang="en-GB"/>
            <a:t>Case Studies:</a:t>
          </a:r>
          <a:endParaRPr lang="en-US"/>
        </a:p>
      </dgm:t>
    </dgm:pt>
    <dgm:pt modelId="{ABC67779-8E6E-44D5-8FC8-13098CA610DD}" type="parTrans" cxnId="{337F2B1A-0428-4382-8DBB-29746EDD68B4}">
      <dgm:prSet/>
      <dgm:spPr/>
      <dgm:t>
        <a:bodyPr/>
        <a:lstStyle/>
        <a:p>
          <a:endParaRPr lang="en-US"/>
        </a:p>
      </dgm:t>
    </dgm:pt>
    <dgm:pt modelId="{1BB2AC4E-D27D-4EB0-9D70-A6FFF28F9169}" type="sibTrans" cxnId="{337F2B1A-0428-4382-8DBB-29746EDD68B4}">
      <dgm:prSet/>
      <dgm:spPr/>
      <dgm:t>
        <a:bodyPr/>
        <a:lstStyle/>
        <a:p>
          <a:endParaRPr lang="en-US"/>
        </a:p>
      </dgm:t>
    </dgm:pt>
    <dgm:pt modelId="{3CF9C524-971F-4A27-B507-FB2076A69F6B}">
      <dgm:prSet/>
      <dgm:spPr/>
      <dgm:t>
        <a:bodyPr/>
        <a:lstStyle/>
        <a:p>
          <a:r>
            <a:rPr lang="en-GB" b="1"/>
            <a:t>Bristol City</a:t>
          </a:r>
          <a:endParaRPr lang="en-US"/>
        </a:p>
      </dgm:t>
    </dgm:pt>
    <dgm:pt modelId="{C6A0336F-1A35-4A88-8D32-2D5D886ECD4A}" type="parTrans" cxnId="{196CC28A-6CEB-4B6A-819E-498E465990DA}">
      <dgm:prSet/>
      <dgm:spPr/>
      <dgm:t>
        <a:bodyPr/>
        <a:lstStyle/>
        <a:p>
          <a:endParaRPr lang="en-US"/>
        </a:p>
      </dgm:t>
    </dgm:pt>
    <dgm:pt modelId="{E8339B74-5B8C-4A5A-B01D-7687A7D5340A}" type="sibTrans" cxnId="{196CC28A-6CEB-4B6A-819E-498E465990DA}">
      <dgm:prSet/>
      <dgm:spPr/>
      <dgm:t>
        <a:bodyPr/>
        <a:lstStyle/>
        <a:p>
          <a:endParaRPr lang="en-US"/>
        </a:p>
      </dgm:t>
    </dgm:pt>
    <dgm:pt modelId="{74528F9D-51AD-4F6D-866A-64B1AAB49268}">
      <dgm:prSet/>
      <dgm:spPr/>
      <dgm:t>
        <a:bodyPr/>
        <a:lstStyle/>
        <a:p>
          <a:r>
            <a:rPr lang="en-GB"/>
            <a:t>Rotterdam (Blue City)</a:t>
          </a:r>
          <a:endParaRPr lang="en-US"/>
        </a:p>
      </dgm:t>
    </dgm:pt>
    <dgm:pt modelId="{D163BF9C-F722-4034-A349-7031B2503CBC}" type="parTrans" cxnId="{CB9E8A1F-4055-4A5B-BC82-B3DBA0018BEF}">
      <dgm:prSet/>
      <dgm:spPr/>
      <dgm:t>
        <a:bodyPr/>
        <a:lstStyle/>
        <a:p>
          <a:endParaRPr lang="en-US"/>
        </a:p>
      </dgm:t>
    </dgm:pt>
    <dgm:pt modelId="{AF453E15-31A7-4988-AC26-AD4CAB680EB5}" type="sibTrans" cxnId="{CB9E8A1F-4055-4A5B-BC82-B3DBA0018BEF}">
      <dgm:prSet/>
      <dgm:spPr/>
      <dgm:t>
        <a:bodyPr/>
        <a:lstStyle/>
        <a:p>
          <a:endParaRPr lang="en-US"/>
        </a:p>
      </dgm:t>
    </dgm:pt>
    <dgm:pt modelId="{CA553BEF-82F2-4D16-9EA6-C246B8C5C4D1}">
      <dgm:prSet/>
      <dgm:spPr/>
      <dgm:t>
        <a:bodyPr/>
        <a:lstStyle/>
        <a:p>
          <a:r>
            <a:rPr lang="en-GB" dirty="0"/>
            <a:t>Cape Town (Stellenbosch Water Hub)</a:t>
          </a:r>
          <a:endParaRPr lang="en-US" dirty="0"/>
        </a:p>
      </dgm:t>
    </dgm:pt>
    <dgm:pt modelId="{1D66578D-713B-4CB3-8A9B-D4754DB45746}" type="parTrans" cxnId="{E28334B2-02A0-4026-AC25-A27E44623C10}">
      <dgm:prSet/>
      <dgm:spPr/>
      <dgm:t>
        <a:bodyPr/>
        <a:lstStyle/>
        <a:p>
          <a:endParaRPr lang="en-US"/>
        </a:p>
      </dgm:t>
    </dgm:pt>
    <dgm:pt modelId="{BF375D01-55B9-4878-925B-19A660EBAE92}" type="sibTrans" cxnId="{E28334B2-02A0-4026-AC25-A27E44623C10}">
      <dgm:prSet/>
      <dgm:spPr/>
      <dgm:t>
        <a:bodyPr/>
        <a:lstStyle/>
        <a:p>
          <a:endParaRPr lang="en-US"/>
        </a:p>
      </dgm:t>
    </dgm:pt>
    <dgm:pt modelId="{CAC182E1-4BAA-4D62-8929-741EDD10436B}">
      <dgm:prSet/>
      <dgm:spPr/>
      <dgm:t>
        <a:bodyPr/>
        <a:lstStyle/>
        <a:p>
          <a:r>
            <a:rPr lang="en-GB" dirty="0"/>
            <a:t>Dynamics Modelling of FEW Nexus in Urban Circular Economies</a:t>
          </a:r>
        </a:p>
      </dgm:t>
    </dgm:pt>
    <dgm:pt modelId="{81C4D2A8-A609-4DE1-9376-B679829E75A4}" type="parTrans" cxnId="{8557083B-1F8B-46F1-B33F-54204024B586}">
      <dgm:prSet/>
      <dgm:spPr/>
      <dgm:t>
        <a:bodyPr/>
        <a:lstStyle/>
        <a:p>
          <a:endParaRPr lang="en-GB"/>
        </a:p>
      </dgm:t>
    </dgm:pt>
    <dgm:pt modelId="{F5439309-7467-4A9D-A97B-A6DC1EBA338C}" type="sibTrans" cxnId="{8557083B-1F8B-46F1-B33F-54204024B586}">
      <dgm:prSet/>
      <dgm:spPr/>
      <dgm:t>
        <a:bodyPr/>
        <a:lstStyle/>
        <a:p>
          <a:endParaRPr lang="en-GB"/>
        </a:p>
      </dgm:t>
    </dgm:pt>
    <dgm:pt modelId="{B5F08703-8395-4C20-82FF-D1964AE5F1A1}" type="pres">
      <dgm:prSet presAssocID="{001CCC84-C5E5-4DA7-8541-110983623F1A}" presName="linear" presStyleCnt="0">
        <dgm:presLayoutVars>
          <dgm:dir/>
          <dgm:animLvl val="lvl"/>
          <dgm:resizeHandles val="exact"/>
        </dgm:presLayoutVars>
      </dgm:prSet>
      <dgm:spPr/>
    </dgm:pt>
    <dgm:pt modelId="{40396618-9017-4977-A244-26FFF7B21C32}" type="pres">
      <dgm:prSet presAssocID="{D20C9DC4-0F43-4585-8D24-27B3FADBFA50}" presName="parentLin" presStyleCnt="0"/>
      <dgm:spPr/>
    </dgm:pt>
    <dgm:pt modelId="{C93920D7-01CA-403B-80B3-0CFBDC9D363E}" type="pres">
      <dgm:prSet presAssocID="{D20C9DC4-0F43-4585-8D24-27B3FADBFA50}" presName="parentLeftMargin" presStyleLbl="node1" presStyleIdx="0" presStyleCnt="4"/>
      <dgm:spPr/>
    </dgm:pt>
    <dgm:pt modelId="{81E54E4E-FEF0-4468-B271-9B35881CA814}" type="pres">
      <dgm:prSet presAssocID="{D20C9DC4-0F43-4585-8D24-27B3FADBFA5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1CC6DB0-22F5-49E5-A90C-1A2692E019ED}" type="pres">
      <dgm:prSet presAssocID="{D20C9DC4-0F43-4585-8D24-27B3FADBFA50}" presName="negativeSpace" presStyleCnt="0"/>
      <dgm:spPr/>
    </dgm:pt>
    <dgm:pt modelId="{827F3B5B-F753-403D-977E-34793E77DAA1}" type="pres">
      <dgm:prSet presAssocID="{D20C9DC4-0F43-4585-8D24-27B3FADBFA50}" presName="childText" presStyleLbl="conFgAcc1" presStyleIdx="0" presStyleCnt="4">
        <dgm:presLayoutVars>
          <dgm:bulletEnabled val="1"/>
        </dgm:presLayoutVars>
      </dgm:prSet>
      <dgm:spPr/>
    </dgm:pt>
    <dgm:pt modelId="{B31E4B93-25D6-444E-B827-10D10A4D4576}" type="pres">
      <dgm:prSet presAssocID="{B59D29A2-28D4-4269-82BD-CE40A3374AEA}" presName="spaceBetweenRectangles" presStyleCnt="0"/>
      <dgm:spPr/>
    </dgm:pt>
    <dgm:pt modelId="{377C2FCC-63EB-486E-96B7-9F150C027B7C}" type="pres">
      <dgm:prSet presAssocID="{EA9B74D3-5202-48C4-B089-81A12B5BC02C}" presName="parentLin" presStyleCnt="0"/>
      <dgm:spPr/>
    </dgm:pt>
    <dgm:pt modelId="{4EF7ED34-8DED-4A62-9C08-D7C7D949C86C}" type="pres">
      <dgm:prSet presAssocID="{EA9B74D3-5202-48C4-B089-81A12B5BC02C}" presName="parentLeftMargin" presStyleLbl="node1" presStyleIdx="0" presStyleCnt="4"/>
      <dgm:spPr/>
    </dgm:pt>
    <dgm:pt modelId="{E7C0A64F-43F9-49B4-B222-406A76549A0A}" type="pres">
      <dgm:prSet presAssocID="{EA9B74D3-5202-48C4-B089-81A12B5BC02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1961E92-3840-47E6-B7FF-EE4D8DD17183}" type="pres">
      <dgm:prSet presAssocID="{EA9B74D3-5202-48C4-B089-81A12B5BC02C}" presName="negativeSpace" presStyleCnt="0"/>
      <dgm:spPr/>
    </dgm:pt>
    <dgm:pt modelId="{CD02ABA5-0251-4F87-9E4A-24092A82FA6D}" type="pres">
      <dgm:prSet presAssocID="{EA9B74D3-5202-48C4-B089-81A12B5BC02C}" presName="childText" presStyleLbl="conFgAcc1" presStyleIdx="1" presStyleCnt="4">
        <dgm:presLayoutVars>
          <dgm:bulletEnabled val="1"/>
        </dgm:presLayoutVars>
      </dgm:prSet>
      <dgm:spPr/>
    </dgm:pt>
    <dgm:pt modelId="{D888E67E-25D9-4AF5-9DD3-017317E2B636}" type="pres">
      <dgm:prSet presAssocID="{C7491922-7833-4ED6-9482-247944546370}" presName="spaceBetweenRectangles" presStyleCnt="0"/>
      <dgm:spPr/>
    </dgm:pt>
    <dgm:pt modelId="{81D1AA02-9019-4389-9354-42C27CB0F0C4}" type="pres">
      <dgm:prSet presAssocID="{D118CDA4-4A15-4F3F-927E-A9FE60328E24}" presName="parentLin" presStyleCnt="0"/>
      <dgm:spPr/>
    </dgm:pt>
    <dgm:pt modelId="{409B0ECA-B248-4047-9157-6A2B958608A1}" type="pres">
      <dgm:prSet presAssocID="{D118CDA4-4A15-4F3F-927E-A9FE60328E24}" presName="parentLeftMargin" presStyleLbl="node1" presStyleIdx="1" presStyleCnt="4"/>
      <dgm:spPr/>
    </dgm:pt>
    <dgm:pt modelId="{F8A2FCED-0CFA-4F62-932B-BB0F7B6FFB03}" type="pres">
      <dgm:prSet presAssocID="{D118CDA4-4A15-4F3F-927E-A9FE60328E2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D42FE4C-7AE4-4623-A152-9A2ED811CB13}" type="pres">
      <dgm:prSet presAssocID="{D118CDA4-4A15-4F3F-927E-A9FE60328E24}" presName="negativeSpace" presStyleCnt="0"/>
      <dgm:spPr/>
    </dgm:pt>
    <dgm:pt modelId="{B97DF1DA-EB46-4EDC-85E9-DAAFC5834D30}" type="pres">
      <dgm:prSet presAssocID="{D118CDA4-4A15-4F3F-927E-A9FE60328E24}" presName="childText" presStyleLbl="conFgAcc1" presStyleIdx="2" presStyleCnt="4" custScaleX="99704">
        <dgm:presLayoutVars>
          <dgm:bulletEnabled val="1"/>
        </dgm:presLayoutVars>
      </dgm:prSet>
      <dgm:spPr/>
    </dgm:pt>
    <dgm:pt modelId="{5D1CE0D5-2EA1-4FB6-924F-34419CDCCBC3}" type="pres">
      <dgm:prSet presAssocID="{CB42B4C4-ECC2-4DF0-8715-6FE4E7BEFEC8}" presName="spaceBetweenRectangles" presStyleCnt="0"/>
      <dgm:spPr/>
    </dgm:pt>
    <dgm:pt modelId="{4A2BBB37-9C64-45F4-8779-47576FA42531}" type="pres">
      <dgm:prSet presAssocID="{BD0AD751-81B2-48AD-97F1-E2940A7A50AA}" presName="parentLin" presStyleCnt="0"/>
      <dgm:spPr/>
    </dgm:pt>
    <dgm:pt modelId="{2B3FBF33-B8C5-4BC0-B195-03A98C57DFA1}" type="pres">
      <dgm:prSet presAssocID="{BD0AD751-81B2-48AD-97F1-E2940A7A50AA}" presName="parentLeftMargin" presStyleLbl="node1" presStyleIdx="2" presStyleCnt="4"/>
      <dgm:spPr/>
    </dgm:pt>
    <dgm:pt modelId="{3793B5F5-6702-4B75-8521-FDF6112887CD}" type="pres">
      <dgm:prSet presAssocID="{BD0AD751-81B2-48AD-97F1-E2940A7A50A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2037162-6552-4A32-9354-9DC75FA2E060}" type="pres">
      <dgm:prSet presAssocID="{BD0AD751-81B2-48AD-97F1-E2940A7A50AA}" presName="negativeSpace" presStyleCnt="0"/>
      <dgm:spPr/>
    </dgm:pt>
    <dgm:pt modelId="{F100AF3A-DD61-4BB1-B05B-C61D349680A9}" type="pres">
      <dgm:prSet presAssocID="{BD0AD751-81B2-48AD-97F1-E2940A7A50A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343640D-D40A-4332-9312-F476E6C4C92C}" srcId="{EA9B74D3-5202-48C4-B089-81A12B5BC02C}" destId="{1E992BBD-88CE-4690-B6C9-E4034963027C}" srcOrd="0" destOrd="0" parTransId="{D2060C6B-3F8E-4C65-A4F2-E4884946AB6B}" sibTransId="{8809931A-7D56-4EC9-B532-E10ED234C7AE}"/>
    <dgm:cxn modelId="{5B61DB16-18DE-47FA-8C9F-ADBF6A406416}" type="presOf" srcId="{D118CDA4-4A15-4F3F-927E-A9FE60328E24}" destId="{409B0ECA-B248-4047-9157-6A2B958608A1}" srcOrd="0" destOrd="0" presId="urn:microsoft.com/office/officeart/2005/8/layout/list1"/>
    <dgm:cxn modelId="{337F2B1A-0428-4382-8DBB-29746EDD68B4}" srcId="{001CCC84-C5E5-4DA7-8541-110983623F1A}" destId="{BD0AD751-81B2-48AD-97F1-E2940A7A50AA}" srcOrd="3" destOrd="0" parTransId="{ABC67779-8E6E-44D5-8FC8-13098CA610DD}" sibTransId="{1BB2AC4E-D27D-4EB0-9D70-A6FFF28F9169}"/>
    <dgm:cxn modelId="{CB9E8A1F-4055-4A5B-BC82-B3DBA0018BEF}" srcId="{BD0AD751-81B2-48AD-97F1-E2940A7A50AA}" destId="{74528F9D-51AD-4F6D-866A-64B1AAB49268}" srcOrd="1" destOrd="0" parTransId="{D163BF9C-F722-4034-A349-7031B2503CBC}" sibTransId="{AF453E15-31A7-4988-AC26-AD4CAB680EB5}"/>
    <dgm:cxn modelId="{A5B54C2C-688D-4035-8B50-C34E1EA9021D}" type="presOf" srcId="{D118CDA4-4A15-4F3F-927E-A9FE60328E24}" destId="{F8A2FCED-0CFA-4F62-932B-BB0F7B6FFB03}" srcOrd="1" destOrd="0" presId="urn:microsoft.com/office/officeart/2005/8/layout/list1"/>
    <dgm:cxn modelId="{46C0DB37-B318-47BB-847F-09A431D7B488}" type="presOf" srcId="{4CA453D2-0D57-4685-87AC-356942CC03F6}" destId="{B97DF1DA-EB46-4EDC-85E9-DAAFC5834D30}" srcOrd="0" destOrd="1" presId="urn:microsoft.com/office/officeart/2005/8/layout/list1"/>
    <dgm:cxn modelId="{8557083B-1F8B-46F1-B33F-54204024B586}" srcId="{D20C9DC4-0F43-4585-8D24-27B3FADBFA50}" destId="{CAC182E1-4BAA-4D62-8929-741EDD10436B}" srcOrd="0" destOrd="0" parTransId="{81C4D2A8-A609-4DE1-9376-B679829E75A4}" sibTransId="{F5439309-7467-4A9D-A97B-A6DC1EBA338C}"/>
    <dgm:cxn modelId="{DBD36D5C-145D-4860-B1CC-CBDACE527429}" type="presOf" srcId="{BD0AD751-81B2-48AD-97F1-E2940A7A50AA}" destId="{2B3FBF33-B8C5-4BC0-B195-03A98C57DFA1}" srcOrd="0" destOrd="0" presId="urn:microsoft.com/office/officeart/2005/8/layout/list1"/>
    <dgm:cxn modelId="{4B680466-FA7D-48C9-A056-CEE03547AC9A}" type="presOf" srcId="{3CF9C524-971F-4A27-B507-FB2076A69F6B}" destId="{F100AF3A-DD61-4BB1-B05B-C61D349680A9}" srcOrd="0" destOrd="0" presId="urn:microsoft.com/office/officeart/2005/8/layout/list1"/>
    <dgm:cxn modelId="{5514D648-2903-4F98-B650-68260C93DC1E}" type="presOf" srcId="{1E992BBD-88CE-4690-B6C9-E4034963027C}" destId="{CD02ABA5-0251-4F87-9E4A-24092A82FA6D}" srcOrd="0" destOrd="0" presId="urn:microsoft.com/office/officeart/2005/8/layout/list1"/>
    <dgm:cxn modelId="{F7C92E6D-AAB2-455E-A36E-A2C4E8087E7C}" type="presOf" srcId="{BD0AD751-81B2-48AD-97F1-E2940A7A50AA}" destId="{3793B5F5-6702-4B75-8521-FDF6112887CD}" srcOrd="1" destOrd="0" presId="urn:microsoft.com/office/officeart/2005/8/layout/list1"/>
    <dgm:cxn modelId="{95C06472-7BCD-4F9B-9100-D056F7C97366}" type="presOf" srcId="{EA9B74D3-5202-48C4-B089-81A12B5BC02C}" destId="{E7C0A64F-43F9-49B4-B222-406A76549A0A}" srcOrd="1" destOrd="0" presId="urn:microsoft.com/office/officeart/2005/8/layout/list1"/>
    <dgm:cxn modelId="{42724B73-0672-414C-A2E1-B18C12AE97AB}" srcId="{001CCC84-C5E5-4DA7-8541-110983623F1A}" destId="{D118CDA4-4A15-4F3F-927E-A9FE60328E24}" srcOrd="2" destOrd="0" parTransId="{8D8BC4D6-5C3E-4272-9969-68B27B94B3B6}" sibTransId="{CB42B4C4-ECC2-4DF0-8715-6FE4E7BEFEC8}"/>
    <dgm:cxn modelId="{11B3DA76-3C45-48A7-A95C-7FF129018C62}" type="presOf" srcId="{D20C9DC4-0F43-4585-8D24-27B3FADBFA50}" destId="{C93920D7-01CA-403B-80B3-0CFBDC9D363E}" srcOrd="0" destOrd="0" presId="urn:microsoft.com/office/officeart/2005/8/layout/list1"/>
    <dgm:cxn modelId="{DA94CC57-F90A-4D5E-86AE-9767AC102312}" srcId="{001CCC84-C5E5-4DA7-8541-110983623F1A}" destId="{EA9B74D3-5202-48C4-B089-81A12B5BC02C}" srcOrd="1" destOrd="0" parTransId="{BF7133AF-7237-49E1-90D3-816FD843F426}" sibTransId="{C7491922-7833-4ED6-9482-247944546370}"/>
    <dgm:cxn modelId="{D0AB977E-45BB-4B8E-9FD9-C25F10F179E1}" type="presOf" srcId="{001CCC84-C5E5-4DA7-8541-110983623F1A}" destId="{B5F08703-8395-4C20-82FF-D1964AE5F1A1}" srcOrd="0" destOrd="0" presId="urn:microsoft.com/office/officeart/2005/8/layout/list1"/>
    <dgm:cxn modelId="{44689882-DF58-458E-B52E-88472EB5C8E0}" type="presOf" srcId="{CAC182E1-4BAA-4D62-8929-741EDD10436B}" destId="{827F3B5B-F753-403D-977E-34793E77DAA1}" srcOrd="0" destOrd="0" presId="urn:microsoft.com/office/officeart/2005/8/layout/list1"/>
    <dgm:cxn modelId="{9243A587-7B30-43F4-9DD8-0A39CE021EED}" type="presOf" srcId="{D20C9DC4-0F43-4585-8D24-27B3FADBFA50}" destId="{81E54E4E-FEF0-4468-B271-9B35881CA814}" srcOrd="1" destOrd="0" presId="urn:microsoft.com/office/officeart/2005/8/layout/list1"/>
    <dgm:cxn modelId="{196CC28A-6CEB-4B6A-819E-498E465990DA}" srcId="{BD0AD751-81B2-48AD-97F1-E2940A7A50AA}" destId="{3CF9C524-971F-4A27-B507-FB2076A69F6B}" srcOrd="0" destOrd="0" parTransId="{C6A0336F-1A35-4A88-8D32-2D5D886ECD4A}" sibTransId="{E8339B74-5B8C-4A5A-B01D-7687A7D5340A}"/>
    <dgm:cxn modelId="{3A5EDFAE-059B-4A00-AD1F-A238D9BD0366}" type="presOf" srcId="{9945F6ED-97A3-4FFF-B9B0-8425E05BF4A7}" destId="{B97DF1DA-EB46-4EDC-85E9-DAAFC5834D30}" srcOrd="0" destOrd="0" presId="urn:microsoft.com/office/officeart/2005/8/layout/list1"/>
    <dgm:cxn modelId="{E28334B2-02A0-4026-AC25-A27E44623C10}" srcId="{BD0AD751-81B2-48AD-97F1-E2940A7A50AA}" destId="{CA553BEF-82F2-4D16-9EA6-C246B8C5C4D1}" srcOrd="2" destOrd="0" parTransId="{1D66578D-713B-4CB3-8A9B-D4754DB45746}" sibTransId="{BF375D01-55B9-4878-925B-19A660EBAE92}"/>
    <dgm:cxn modelId="{E96503B4-DEC1-45C3-8DF4-CC94883EB8BF}" type="presOf" srcId="{EA9B74D3-5202-48C4-B089-81A12B5BC02C}" destId="{4EF7ED34-8DED-4A62-9C08-D7C7D949C86C}" srcOrd="0" destOrd="0" presId="urn:microsoft.com/office/officeart/2005/8/layout/list1"/>
    <dgm:cxn modelId="{CD406CB9-1307-402B-B0CE-14289D005FED}" srcId="{D118CDA4-4A15-4F3F-927E-A9FE60328E24}" destId="{9945F6ED-97A3-4FFF-B9B0-8425E05BF4A7}" srcOrd="0" destOrd="0" parTransId="{75BB3DB1-9788-4949-BEF9-F96DA76EF2BF}" sibTransId="{4CB68FA6-2707-4B5E-840D-3917D599DB76}"/>
    <dgm:cxn modelId="{44D019C5-E82F-4A67-BC07-668E75D7A2C6}" type="presOf" srcId="{CA553BEF-82F2-4D16-9EA6-C246B8C5C4D1}" destId="{F100AF3A-DD61-4BB1-B05B-C61D349680A9}" srcOrd="0" destOrd="2" presId="urn:microsoft.com/office/officeart/2005/8/layout/list1"/>
    <dgm:cxn modelId="{8AFD34C7-4F50-4199-B7A4-6DDB349015DC}" type="presOf" srcId="{74528F9D-51AD-4F6D-866A-64B1AAB49268}" destId="{F100AF3A-DD61-4BB1-B05B-C61D349680A9}" srcOrd="0" destOrd="1" presId="urn:microsoft.com/office/officeart/2005/8/layout/list1"/>
    <dgm:cxn modelId="{6EC930F3-BCEF-400D-BEDE-005D97A296FE}" srcId="{001CCC84-C5E5-4DA7-8541-110983623F1A}" destId="{D20C9DC4-0F43-4585-8D24-27B3FADBFA50}" srcOrd="0" destOrd="0" parTransId="{1138453C-F772-4B2E-A111-13751312778F}" sibTransId="{B59D29A2-28D4-4269-82BD-CE40A3374AEA}"/>
    <dgm:cxn modelId="{5B492FFB-4FDD-45F8-9796-EA90E844003E}" srcId="{D118CDA4-4A15-4F3F-927E-A9FE60328E24}" destId="{4CA453D2-0D57-4685-87AC-356942CC03F6}" srcOrd="1" destOrd="0" parTransId="{1BDD346B-0550-4257-84FE-5EDE30E7C03E}" sibTransId="{3013BC60-0AC3-4F8D-9E6D-50236A9A96F5}"/>
    <dgm:cxn modelId="{27374755-0478-4D44-9C03-3F2603FB7E25}" type="presParOf" srcId="{B5F08703-8395-4C20-82FF-D1964AE5F1A1}" destId="{40396618-9017-4977-A244-26FFF7B21C32}" srcOrd="0" destOrd="0" presId="urn:microsoft.com/office/officeart/2005/8/layout/list1"/>
    <dgm:cxn modelId="{A7A05D71-A481-4648-88CB-C29C6DA4D00C}" type="presParOf" srcId="{40396618-9017-4977-A244-26FFF7B21C32}" destId="{C93920D7-01CA-403B-80B3-0CFBDC9D363E}" srcOrd="0" destOrd="0" presId="urn:microsoft.com/office/officeart/2005/8/layout/list1"/>
    <dgm:cxn modelId="{2CBF5D7E-EAF7-4927-917C-F9A11CF6A48B}" type="presParOf" srcId="{40396618-9017-4977-A244-26FFF7B21C32}" destId="{81E54E4E-FEF0-4468-B271-9B35881CA814}" srcOrd="1" destOrd="0" presId="urn:microsoft.com/office/officeart/2005/8/layout/list1"/>
    <dgm:cxn modelId="{13223D90-1E3E-4E15-B692-B3AACF9C4E4D}" type="presParOf" srcId="{B5F08703-8395-4C20-82FF-D1964AE5F1A1}" destId="{D1CC6DB0-22F5-49E5-A90C-1A2692E019ED}" srcOrd="1" destOrd="0" presId="urn:microsoft.com/office/officeart/2005/8/layout/list1"/>
    <dgm:cxn modelId="{E947E312-6E85-4279-A553-BCD29704E679}" type="presParOf" srcId="{B5F08703-8395-4C20-82FF-D1964AE5F1A1}" destId="{827F3B5B-F753-403D-977E-34793E77DAA1}" srcOrd="2" destOrd="0" presId="urn:microsoft.com/office/officeart/2005/8/layout/list1"/>
    <dgm:cxn modelId="{F93D1A5A-F294-4755-8BA0-5F48324DFFCE}" type="presParOf" srcId="{B5F08703-8395-4C20-82FF-D1964AE5F1A1}" destId="{B31E4B93-25D6-444E-B827-10D10A4D4576}" srcOrd="3" destOrd="0" presId="urn:microsoft.com/office/officeart/2005/8/layout/list1"/>
    <dgm:cxn modelId="{14BBE266-FB65-4D9E-9D38-7A878D192B98}" type="presParOf" srcId="{B5F08703-8395-4C20-82FF-D1964AE5F1A1}" destId="{377C2FCC-63EB-486E-96B7-9F150C027B7C}" srcOrd="4" destOrd="0" presId="urn:microsoft.com/office/officeart/2005/8/layout/list1"/>
    <dgm:cxn modelId="{49685628-BF8D-4BFA-98FC-21BA6BA9050E}" type="presParOf" srcId="{377C2FCC-63EB-486E-96B7-9F150C027B7C}" destId="{4EF7ED34-8DED-4A62-9C08-D7C7D949C86C}" srcOrd="0" destOrd="0" presId="urn:microsoft.com/office/officeart/2005/8/layout/list1"/>
    <dgm:cxn modelId="{A50BF7E6-83AD-46D3-8358-37406B4F94A9}" type="presParOf" srcId="{377C2FCC-63EB-486E-96B7-9F150C027B7C}" destId="{E7C0A64F-43F9-49B4-B222-406A76549A0A}" srcOrd="1" destOrd="0" presId="urn:microsoft.com/office/officeart/2005/8/layout/list1"/>
    <dgm:cxn modelId="{A55C4CAF-A311-432B-A26C-E5F82920DE68}" type="presParOf" srcId="{B5F08703-8395-4C20-82FF-D1964AE5F1A1}" destId="{01961E92-3840-47E6-B7FF-EE4D8DD17183}" srcOrd="5" destOrd="0" presId="urn:microsoft.com/office/officeart/2005/8/layout/list1"/>
    <dgm:cxn modelId="{2FA0855F-E080-4B1C-A383-229EEB606F2B}" type="presParOf" srcId="{B5F08703-8395-4C20-82FF-D1964AE5F1A1}" destId="{CD02ABA5-0251-4F87-9E4A-24092A82FA6D}" srcOrd="6" destOrd="0" presId="urn:microsoft.com/office/officeart/2005/8/layout/list1"/>
    <dgm:cxn modelId="{DA2470D0-DA5E-44A3-B682-9848188002F6}" type="presParOf" srcId="{B5F08703-8395-4C20-82FF-D1964AE5F1A1}" destId="{D888E67E-25D9-4AF5-9DD3-017317E2B636}" srcOrd="7" destOrd="0" presId="urn:microsoft.com/office/officeart/2005/8/layout/list1"/>
    <dgm:cxn modelId="{ABB8DD60-0393-4A6D-9C69-5950EC4A49C8}" type="presParOf" srcId="{B5F08703-8395-4C20-82FF-D1964AE5F1A1}" destId="{81D1AA02-9019-4389-9354-42C27CB0F0C4}" srcOrd="8" destOrd="0" presId="urn:microsoft.com/office/officeart/2005/8/layout/list1"/>
    <dgm:cxn modelId="{194653DF-AEBC-4E13-A55F-7E72398617BF}" type="presParOf" srcId="{81D1AA02-9019-4389-9354-42C27CB0F0C4}" destId="{409B0ECA-B248-4047-9157-6A2B958608A1}" srcOrd="0" destOrd="0" presId="urn:microsoft.com/office/officeart/2005/8/layout/list1"/>
    <dgm:cxn modelId="{D392562E-3AF9-4843-8AB5-E05974BDF95D}" type="presParOf" srcId="{81D1AA02-9019-4389-9354-42C27CB0F0C4}" destId="{F8A2FCED-0CFA-4F62-932B-BB0F7B6FFB03}" srcOrd="1" destOrd="0" presId="urn:microsoft.com/office/officeart/2005/8/layout/list1"/>
    <dgm:cxn modelId="{CACDDC04-9481-4CA3-96C1-96FC222F515D}" type="presParOf" srcId="{B5F08703-8395-4C20-82FF-D1964AE5F1A1}" destId="{8D42FE4C-7AE4-4623-A152-9A2ED811CB13}" srcOrd="9" destOrd="0" presId="urn:microsoft.com/office/officeart/2005/8/layout/list1"/>
    <dgm:cxn modelId="{FE39D615-802C-427C-BA08-E350DCC4673E}" type="presParOf" srcId="{B5F08703-8395-4C20-82FF-D1964AE5F1A1}" destId="{B97DF1DA-EB46-4EDC-85E9-DAAFC5834D30}" srcOrd="10" destOrd="0" presId="urn:microsoft.com/office/officeart/2005/8/layout/list1"/>
    <dgm:cxn modelId="{6CB923EE-309B-415F-B503-73DF86B5492D}" type="presParOf" srcId="{B5F08703-8395-4C20-82FF-D1964AE5F1A1}" destId="{5D1CE0D5-2EA1-4FB6-924F-34419CDCCBC3}" srcOrd="11" destOrd="0" presId="urn:microsoft.com/office/officeart/2005/8/layout/list1"/>
    <dgm:cxn modelId="{72345B0E-2081-481A-8626-846CE0AB1BDC}" type="presParOf" srcId="{B5F08703-8395-4C20-82FF-D1964AE5F1A1}" destId="{4A2BBB37-9C64-45F4-8779-47576FA42531}" srcOrd="12" destOrd="0" presId="urn:microsoft.com/office/officeart/2005/8/layout/list1"/>
    <dgm:cxn modelId="{0C90997E-6467-4C7B-97FA-BB9E4057CD2E}" type="presParOf" srcId="{4A2BBB37-9C64-45F4-8779-47576FA42531}" destId="{2B3FBF33-B8C5-4BC0-B195-03A98C57DFA1}" srcOrd="0" destOrd="0" presId="urn:microsoft.com/office/officeart/2005/8/layout/list1"/>
    <dgm:cxn modelId="{0D33C308-E989-4729-AF25-8FDDB16DCF18}" type="presParOf" srcId="{4A2BBB37-9C64-45F4-8779-47576FA42531}" destId="{3793B5F5-6702-4B75-8521-FDF6112887CD}" srcOrd="1" destOrd="0" presId="urn:microsoft.com/office/officeart/2005/8/layout/list1"/>
    <dgm:cxn modelId="{2FFDB72C-9A73-48EA-B089-4B0347E29D75}" type="presParOf" srcId="{B5F08703-8395-4C20-82FF-D1964AE5F1A1}" destId="{B2037162-6552-4A32-9354-9DC75FA2E060}" srcOrd="13" destOrd="0" presId="urn:microsoft.com/office/officeart/2005/8/layout/list1"/>
    <dgm:cxn modelId="{D542D19E-F39A-4067-A275-35A759B95817}" type="presParOf" srcId="{B5F08703-8395-4C20-82FF-D1964AE5F1A1}" destId="{F100AF3A-DD61-4BB1-B05B-C61D349680A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96AB7C-70AA-4799-B104-C009DF754F6E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E87D60-7353-4381-B2B5-6F6C26AAE68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Quantitative modelling of Bristol food waste</a:t>
          </a:r>
          <a:endParaRPr lang="en-US" dirty="0"/>
        </a:p>
      </dgm:t>
    </dgm:pt>
    <dgm:pt modelId="{2140D69D-682F-4528-9866-A9A5108BF65D}" type="parTrans" cxnId="{98F999C5-9983-4C42-85CC-94C75FEE6052}">
      <dgm:prSet/>
      <dgm:spPr/>
      <dgm:t>
        <a:bodyPr/>
        <a:lstStyle/>
        <a:p>
          <a:endParaRPr lang="en-US"/>
        </a:p>
      </dgm:t>
    </dgm:pt>
    <dgm:pt modelId="{2C209602-8567-45AD-AC68-9AD455FB7FF3}" type="sibTrans" cxnId="{98F999C5-9983-4C42-85CC-94C75FEE605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28DD6AA-50F0-4759-92E8-E92F259D497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Consumption based approach (i.e. not territorial)</a:t>
          </a:r>
          <a:endParaRPr lang="en-US" dirty="0"/>
        </a:p>
      </dgm:t>
    </dgm:pt>
    <dgm:pt modelId="{178A8B01-71AE-4CC9-AA67-5A5851E21C92}" type="parTrans" cxnId="{F5220B42-FEC9-41BB-82C4-5D38AABB9FB0}">
      <dgm:prSet/>
      <dgm:spPr/>
      <dgm:t>
        <a:bodyPr/>
        <a:lstStyle/>
        <a:p>
          <a:endParaRPr lang="en-US"/>
        </a:p>
      </dgm:t>
    </dgm:pt>
    <dgm:pt modelId="{A8E3B8D0-D8EA-4B08-BFF0-B87B6EF88F4A}" type="sibTrans" cxnId="{F5220B42-FEC9-41BB-82C4-5D38AABB9FB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F7306D1-17F8-4C50-91BA-F22F8117C56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Food waste impacts on energy, water and GHG emissions</a:t>
          </a:r>
          <a:endParaRPr lang="en-US"/>
        </a:p>
      </dgm:t>
    </dgm:pt>
    <dgm:pt modelId="{3489EA0B-B319-4C81-8F7F-5E67FC895E2F}" type="parTrans" cxnId="{25BA536E-4E82-4910-ABF0-B62D058A6A9A}">
      <dgm:prSet/>
      <dgm:spPr/>
      <dgm:t>
        <a:bodyPr/>
        <a:lstStyle/>
        <a:p>
          <a:endParaRPr lang="en-US"/>
        </a:p>
      </dgm:t>
    </dgm:pt>
    <dgm:pt modelId="{ABB9DB99-7AE2-4E35-97D8-729F50C55CD6}" type="sibTrans" cxnId="{25BA536E-4E82-4910-ABF0-B62D058A6A9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DFB2536-9F07-49A4-9092-20FD7AA8E0E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Evaluation of policies and implication on policy design</a:t>
          </a:r>
        </a:p>
      </dgm:t>
    </dgm:pt>
    <dgm:pt modelId="{BA582328-2351-4403-B4FF-31AD62E8AC6B}" type="parTrans" cxnId="{C9C6DA57-4674-485E-847D-24A3EC0FD554}">
      <dgm:prSet/>
      <dgm:spPr/>
      <dgm:t>
        <a:bodyPr/>
        <a:lstStyle/>
        <a:p>
          <a:endParaRPr lang="en-US"/>
        </a:p>
      </dgm:t>
    </dgm:pt>
    <dgm:pt modelId="{EA72200D-D26F-4DB4-9143-627F0CB7203A}" type="sibTrans" cxnId="{C9C6DA57-4674-485E-847D-24A3EC0FD554}">
      <dgm:prSet/>
      <dgm:spPr/>
      <dgm:t>
        <a:bodyPr/>
        <a:lstStyle/>
        <a:p>
          <a:endParaRPr lang="en-US"/>
        </a:p>
      </dgm:t>
    </dgm:pt>
    <dgm:pt modelId="{772E6CE8-CEBE-42D2-B7B7-C1BF2DCC8989}" type="pres">
      <dgm:prSet presAssocID="{E596AB7C-70AA-4799-B104-C009DF754F6E}" presName="root" presStyleCnt="0">
        <dgm:presLayoutVars>
          <dgm:dir/>
          <dgm:resizeHandles val="exact"/>
        </dgm:presLayoutVars>
      </dgm:prSet>
      <dgm:spPr/>
    </dgm:pt>
    <dgm:pt modelId="{11A84D52-6B35-4551-AD6B-89A8FA5C2812}" type="pres">
      <dgm:prSet presAssocID="{E596AB7C-70AA-4799-B104-C009DF754F6E}" presName="container" presStyleCnt="0">
        <dgm:presLayoutVars>
          <dgm:dir/>
          <dgm:resizeHandles val="exact"/>
        </dgm:presLayoutVars>
      </dgm:prSet>
      <dgm:spPr/>
    </dgm:pt>
    <dgm:pt modelId="{E1F2650E-ACA6-40AF-8215-80C9ECA7BFFC}" type="pres">
      <dgm:prSet presAssocID="{02E87D60-7353-4381-B2B5-6F6C26AAE683}" presName="compNode" presStyleCnt="0"/>
      <dgm:spPr/>
    </dgm:pt>
    <dgm:pt modelId="{7FF6D436-C6F4-4B6C-85DB-63D8E688A3A1}" type="pres">
      <dgm:prSet presAssocID="{02E87D60-7353-4381-B2B5-6F6C26AAE683}" presName="iconBgRect" presStyleLbl="bgShp" presStyleIdx="0" presStyleCnt="4"/>
      <dgm:spPr/>
    </dgm:pt>
    <dgm:pt modelId="{7B2A5697-0662-4838-BFB6-C66E3EE10FAD}" type="pres">
      <dgm:prSet presAssocID="{02E87D60-7353-4381-B2B5-6F6C26AAE68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E1667DC6-1C6D-40E6-87B8-97A676318B82}" type="pres">
      <dgm:prSet presAssocID="{02E87D60-7353-4381-B2B5-6F6C26AAE683}" presName="spaceRect" presStyleCnt="0"/>
      <dgm:spPr/>
    </dgm:pt>
    <dgm:pt modelId="{F8B80DD1-5E6D-459F-8BBC-1AC0B0943475}" type="pres">
      <dgm:prSet presAssocID="{02E87D60-7353-4381-B2B5-6F6C26AAE683}" presName="textRect" presStyleLbl="revTx" presStyleIdx="0" presStyleCnt="4">
        <dgm:presLayoutVars>
          <dgm:chMax val="1"/>
          <dgm:chPref val="1"/>
        </dgm:presLayoutVars>
      </dgm:prSet>
      <dgm:spPr/>
    </dgm:pt>
    <dgm:pt modelId="{FD56AEFD-F0D6-46F9-B83E-5B87E7B95CCC}" type="pres">
      <dgm:prSet presAssocID="{2C209602-8567-45AD-AC68-9AD455FB7FF3}" presName="sibTrans" presStyleLbl="sibTrans2D1" presStyleIdx="0" presStyleCnt="0"/>
      <dgm:spPr/>
    </dgm:pt>
    <dgm:pt modelId="{F0CAE902-EF24-44A8-8C77-E239B2F3592C}" type="pres">
      <dgm:prSet presAssocID="{D28DD6AA-50F0-4759-92E8-E92F259D4979}" presName="compNode" presStyleCnt="0"/>
      <dgm:spPr/>
    </dgm:pt>
    <dgm:pt modelId="{254FC3E9-66A1-4020-95C1-830AD56693B5}" type="pres">
      <dgm:prSet presAssocID="{D28DD6AA-50F0-4759-92E8-E92F259D4979}" presName="iconBgRect" presStyleLbl="bgShp" presStyleIdx="1" presStyleCnt="4"/>
      <dgm:spPr/>
    </dgm:pt>
    <dgm:pt modelId="{DFB601A0-E6D6-4288-A181-5A5672DE200A}" type="pres">
      <dgm:prSet presAssocID="{D28DD6AA-50F0-4759-92E8-E92F259D4979}" presName="iconRect" presStyleLbl="node1" presStyleIdx="1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F3149D81-177A-4ADE-9EEC-F258DE226A39}" type="pres">
      <dgm:prSet presAssocID="{D28DD6AA-50F0-4759-92E8-E92F259D4979}" presName="spaceRect" presStyleCnt="0"/>
      <dgm:spPr/>
    </dgm:pt>
    <dgm:pt modelId="{6946FA68-6DE8-4105-9E97-34F4CD072672}" type="pres">
      <dgm:prSet presAssocID="{D28DD6AA-50F0-4759-92E8-E92F259D4979}" presName="textRect" presStyleLbl="revTx" presStyleIdx="1" presStyleCnt="4">
        <dgm:presLayoutVars>
          <dgm:chMax val="1"/>
          <dgm:chPref val="1"/>
        </dgm:presLayoutVars>
      </dgm:prSet>
      <dgm:spPr/>
    </dgm:pt>
    <dgm:pt modelId="{D940B23C-BD56-485F-80C3-40FBE1FF7C81}" type="pres">
      <dgm:prSet presAssocID="{A8E3B8D0-D8EA-4B08-BFF0-B87B6EF88F4A}" presName="sibTrans" presStyleLbl="sibTrans2D1" presStyleIdx="0" presStyleCnt="0"/>
      <dgm:spPr/>
    </dgm:pt>
    <dgm:pt modelId="{FF1BC12E-9786-4968-A7DB-CCF7F491F2B7}" type="pres">
      <dgm:prSet presAssocID="{2F7306D1-17F8-4C50-91BA-F22F8117C569}" presName="compNode" presStyleCnt="0"/>
      <dgm:spPr/>
    </dgm:pt>
    <dgm:pt modelId="{AB1211F7-40B7-461E-AEEC-4897A084B5E8}" type="pres">
      <dgm:prSet presAssocID="{2F7306D1-17F8-4C50-91BA-F22F8117C569}" presName="iconBgRect" presStyleLbl="bgShp" presStyleIdx="2" presStyleCnt="4"/>
      <dgm:spPr/>
    </dgm:pt>
    <dgm:pt modelId="{8126A0E7-AB73-48F9-A06B-6B9F65170113}" type="pres">
      <dgm:prSet presAssocID="{2F7306D1-17F8-4C50-91BA-F22F8117C56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54A2A6FF-B32C-4EE9-AFD5-20A08444EBFE}" type="pres">
      <dgm:prSet presAssocID="{2F7306D1-17F8-4C50-91BA-F22F8117C569}" presName="spaceRect" presStyleCnt="0"/>
      <dgm:spPr/>
    </dgm:pt>
    <dgm:pt modelId="{4E474ECA-5F4D-469F-A344-C12C770EBA21}" type="pres">
      <dgm:prSet presAssocID="{2F7306D1-17F8-4C50-91BA-F22F8117C569}" presName="textRect" presStyleLbl="revTx" presStyleIdx="2" presStyleCnt="4">
        <dgm:presLayoutVars>
          <dgm:chMax val="1"/>
          <dgm:chPref val="1"/>
        </dgm:presLayoutVars>
      </dgm:prSet>
      <dgm:spPr/>
    </dgm:pt>
    <dgm:pt modelId="{57E9834D-6E69-49F7-ABB4-5095AC21C130}" type="pres">
      <dgm:prSet presAssocID="{ABB9DB99-7AE2-4E35-97D8-729F50C55CD6}" presName="sibTrans" presStyleLbl="sibTrans2D1" presStyleIdx="0" presStyleCnt="0"/>
      <dgm:spPr/>
    </dgm:pt>
    <dgm:pt modelId="{ADA3F7C1-A0D3-4D24-9A1A-E5F154C7A946}" type="pres">
      <dgm:prSet presAssocID="{5DFB2536-9F07-49A4-9092-20FD7AA8E0EC}" presName="compNode" presStyleCnt="0"/>
      <dgm:spPr/>
    </dgm:pt>
    <dgm:pt modelId="{9D5C2FCA-9575-4595-BD0B-5C52519249A9}" type="pres">
      <dgm:prSet presAssocID="{5DFB2536-9F07-49A4-9092-20FD7AA8E0EC}" presName="iconBgRect" presStyleLbl="bgShp" presStyleIdx="3" presStyleCnt="4"/>
      <dgm:spPr/>
    </dgm:pt>
    <dgm:pt modelId="{B2543693-5679-4483-9BD1-76CC2420CBD1}" type="pres">
      <dgm:prSet presAssocID="{5DFB2536-9F07-49A4-9092-20FD7AA8E0E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s On with solid fill"/>
        </a:ext>
      </dgm:extLst>
    </dgm:pt>
    <dgm:pt modelId="{23E757FD-6C48-45D4-B8D9-65E8288D15B8}" type="pres">
      <dgm:prSet presAssocID="{5DFB2536-9F07-49A4-9092-20FD7AA8E0EC}" presName="spaceRect" presStyleCnt="0"/>
      <dgm:spPr/>
    </dgm:pt>
    <dgm:pt modelId="{7A5D6528-E8D5-4C38-82D9-6259CD983774}" type="pres">
      <dgm:prSet presAssocID="{5DFB2536-9F07-49A4-9092-20FD7AA8E0E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F6ABB0C-3B7B-43EE-95CA-38E349E1C1F1}" type="presOf" srcId="{02E87D60-7353-4381-B2B5-6F6C26AAE683}" destId="{F8B80DD1-5E6D-459F-8BBC-1AC0B0943475}" srcOrd="0" destOrd="0" presId="urn:microsoft.com/office/officeart/2018/2/layout/IconCircleList"/>
    <dgm:cxn modelId="{A9C5EF13-7267-45AF-973B-04DA75CB9D32}" type="presOf" srcId="{D28DD6AA-50F0-4759-92E8-E92F259D4979}" destId="{6946FA68-6DE8-4105-9E97-34F4CD072672}" srcOrd="0" destOrd="0" presId="urn:microsoft.com/office/officeart/2018/2/layout/IconCircleList"/>
    <dgm:cxn modelId="{E1D89614-BDFE-4AF6-BD87-3B17918B308E}" type="presOf" srcId="{2F7306D1-17F8-4C50-91BA-F22F8117C569}" destId="{4E474ECA-5F4D-469F-A344-C12C770EBA21}" srcOrd="0" destOrd="0" presId="urn:microsoft.com/office/officeart/2018/2/layout/IconCircleList"/>
    <dgm:cxn modelId="{CDA7131F-8388-4955-9094-8EFC7349CAE1}" type="presOf" srcId="{2C209602-8567-45AD-AC68-9AD455FB7FF3}" destId="{FD56AEFD-F0D6-46F9-B83E-5B87E7B95CCC}" srcOrd="0" destOrd="0" presId="urn:microsoft.com/office/officeart/2018/2/layout/IconCircleList"/>
    <dgm:cxn modelId="{F5220B42-FEC9-41BB-82C4-5D38AABB9FB0}" srcId="{E596AB7C-70AA-4799-B104-C009DF754F6E}" destId="{D28DD6AA-50F0-4759-92E8-E92F259D4979}" srcOrd="1" destOrd="0" parTransId="{178A8B01-71AE-4CC9-AA67-5A5851E21C92}" sibTransId="{A8E3B8D0-D8EA-4B08-BFF0-B87B6EF88F4A}"/>
    <dgm:cxn modelId="{D828A866-32EC-49FF-B36E-8C9F8FCD61E3}" type="presOf" srcId="{5DFB2536-9F07-49A4-9092-20FD7AA8E0EC}" destId="{7A5D6528-E8D5-4C38-82D9-6259CD983774}" srcOrd="0" destOrd="0" presId="urn:microsoft.com/office/officeart/2018/2/layout/IconCircleList"/>
    <dgm:cxn modelId="{5B302049-D7F6-4F56-AF2D-15A14527CF51}" type="presOf" srcId="{E596AB7C-70AA-4799-B104-C009DF754F6E}" destId="{772E6CE8-CEBE-42D2-B7B7-C1BF2DCC8989}" srcOrd="0" destOrd="0" presId="urn:microsoft.com/office/officeart/2018/2/layout/IconCircleList"/>
    <dgm:cxn modelId="{EDFF634E-B58E-4724-B3F1-14004F3651BB}" type="presOf" srcId="{A8E3B8D0-D8EA-4B08-BFF0-B87B6EF88F4A}" destId="{D940B23C-BD56-485F-80C3-40FBE1FF7C81}" srcOrd="0" destOrd="0" presId="urn:microsoft.com/office/officeart/2018/2/layout/IconCircleList"/>
    <dgm:cxn modelId="{25BA536E-4E82-4910-ABF0-B62D058A6A9A}" srcId="{E596AB7C-70AA-4799-B104-C009DF754F6E}" destId="{2F7306D1-17F8-4C50-91BA-F22F8117C569}" srcOrd="2" destOrd="0" parTransId="{3489EA0B-B319-4C81-8F7F-5E67FC895E2F}" sibTransId="{ABB9DB99-7AE2-4E35-97D8-729F50C55CD6}"/>
    <dgm:cxn modelId="{C9C6DA57-4674-485E-847D-24A3EC0FD554}" srcId="{E596AB7C-70AA-4799-B104-C009DF754F6E}" destId="{5DFB2536-9F07-49A4-9092-20FD7AA8E0EC}" srcOrd="3" destOrd="0" parTransId="{BA582328-2351-4403-B4FF-31AD62E8AC6B}" sibTransId="{EA72200D-D26F-4DB4-9143-627F0CB7203A}"/>
    <dgm:cxn modelId="{98F999C5-9983-4C42-85CC-94C75FEE6052}" srcId="{E596AB7C-70AA-4799-B104-C009DF754F6E}" destId="{02E87D60-7353-4381-B2B5-6F6C26AAE683}" srcOrd="0" destOrd="0" parTransId="{2140D69D-682F-4528-9866-A9A5108BF65D}" sibTransId="{2C209602-8567-45AD-AC68-9AD455FB7FF3}"/>
    <dgm:cxn modelId="{3174EFD4-2A7D-448C-937F-A24DC21E0BCF}" type="presOf" srcId="{ABB9DB99-7AE2-4E35-97D8-729F50C55CD6}" destId="{57E9834D-6E69-49F7-ABB4-5095AC21C130}" srcOrd="0" destOrd="0" presId="urn:microsoft.com/office/officeart/2018/2/layout/IconCircleList"/>
    <dgm:cxn modelId="{D9FF0F21-E5BE-46A0-8400-69C0339F12D7}" type="presParOf" srcId="{772E6CE8-CEBE-42D2-B7B7-C1BF2DCC8989}" destId="{11A84D52-6B35-4551-AD6B-89A8FA5C2812}" srcOrd="0" destOrd="0" presId="urn:microsoft.com/office/officeart/2018/2/layout/IconCircleList"/>
    <dgm:cxn modelId="{94C79CDF-CCF5-45C5-BC50-FC9A0675F688}" type="presParOf" srcId="{11A84D52-6B35-4551-AD6B-89A8FA5C2812}" destId="{E1F2650E-ACA6-40AF-8215-80C9ECA7BFFC}" srcOrd="0" destOrd="0" presId="urn:microsoft.com/office/officeart/2018/2/layout/IconCircleList"/>
    <dgm:cxn modelId="{4164CE22-1FC0-4A2A-839A-63280582FF7B}" type="presParOf" srcId="{E1F2650E-ACA6-40AF-8215-80C9ECA7BFFC}" destId="{7FF6D436-C6F4-4B6C-85DB-63D8E688A3A1}" srcOrd="0" destOrd="0" presId="urn:microsoft.com/office/officeart/2018/2/layout/IconCircleList"/>
    <dgm:cxn modelId="{E2513947-9C7C-47A8-9889-A92D2B256151}" type="presParOf" srcId="{E1F2650E-ACA6-40AF-8215-80C9ECA7BFFC}" destId="{7B2A5697-0662-4838-BFB6-C66E3EE10FAD}" srcOrd="1" destOrd="0" presId="urn:microsoft.com/office/officeart/2018/2/layout/IconCircleList"/>
    <dgm:cxn modelId="{6CDD8F1D-8A44-4D26-9D6C-F53968041297}" type="presParOf" srcId="{E1F2650E-ACA6-40AF-8215-80C9ECA7BFFC}" destId="{E1667DC6-1C6D-40E6-87B8-97A676318B82}" srcOrd="2" destOrd="0" presId="urn:microsoft.com/office/officeart/2018/2/layout/IconCircleList"/>
    <dgm:cxn modelId="{ED7689C3-8088-49D7-AB34-AE94BA8B66B7}" type="presParOf" srcId="{E1F2650E-ACA6-40AF-8215-80C9ECA7BFFC}" destId="{F8B80DD1-5E6D-459F-8BBC-1AC0B0943475}" srcOrd="3" destOrd="0" presId="urn:microsoft.com/office/officeart/2018/2/layout/IconCircleList"/>
    <dgm:cxn modelId="{A1F05A71-2BE6-46CC-966D-972DD470ED89}" type="presParOf" srcId="{11A84D52-6B35-4551-AD6B-89A8FA5C2812}" destId="{FD56AEFD-F0D6-46F9-B83E-5B87E7B95CCC}" srcOrd="1" destOrd="0" presId="urn:microsoft.com/office/officeart/2018/2/layout/IconCircleList"/>
    <dgm:cxn modelId="{963DC1E1-B5AC-4A8A-89EE-24342BD9CE48}" type="presParOf" srcId="{11A84D52-6B35-4551-AD6B-89A8FA5C2812}" destId="{F0CAE902-EF24-44A8-8C77-E239B2F3592C}" srcOrd="2" destOrd="0" presId="urn:microsoft.com/office/officeart/2018/2/layout/IconCircleList"/>
    <dgm:cxn modelId="{AF9D7E44-366B-492F-8EE8-210CC380A3B6}" type="presParOf" srcId="{F0CAE902-EF24-44A8-8C77-E239B2F3592C}" destId="{254FC3E9-66A1-4020-95C1-830AD56693B5}" srcOrd="0" destOrd="0" presId="urn:microsoft.com/office/officeart/2018/2/layout/IconCircleList"/>
    <dgm:cxn modelId="{EF249519-CD52-4A2C-9E04-2A60C958024B}" type="presParOf" srcId="{F0CAE902-EF24-44A8-8C77-E239B2F3592C}" destId="{DFB601A0-E6D6-4288-A181-5A5672DE200A}" srcOrd="1" destOrd="0" presId="urn:microsoft.com/office/officeart/2018/2/layout/IconCircleList"/>
    <dgm:cxn modelId="{F5554EE7-0728-49F9-B45A-DCAD92344DD2}" type="presParOf" srcId="{F0CAE902-EF24-44A8-8C77-E239B2F3592C}" destId="{F3149D81-177A-4ADE-9EEC-F258DE226A39}" srcOrd="2" destOrd="0" presId="urn:microsoft.com/office/officeart/2018/2/layout/IconCircleList"/>
    <dgm:cxn modelId="{6F2DEEC3-1716-490D-AF26-7D5D4252947D}" type="presParOf" srcId="{F0CAE902-EF24-44A8-8C77-E239B2F3592C}" destId="{6946FA68-6DE8-4105-9E97-34F4CD072672}" srcOrd="3" destOrd="0" presId="urn:microsoft.com/office/officeart/2018/2/layout/IconCircleList"/>
    <dgm:cxn modelId="{D8FB78EC-1C1D-4897-AF07-75D7A6CEC1AD}" type="presParOf" srcId="{11A84D52-6B35-4551-AD6B-89A8FA5C2812}" destId="{D940B23C-BD56-485F-80C3-40FBE1FF7C81}" srcOrd="3" destOrd="0" presId="urn:microsoft.com/office/officeart/2018/2/layout/IconCircleList"/>
    <dgm:cxn modelId="{DDF5020F-5D0E-45A7-A25E-5B12D147486F}" type="presParOf" srcId="{11A84D52-6B35-4551-AD6B-89A8FA5C2812}" destId="{FF1BC12E-9786-4968-A7DB-CCF7F491F2B7}" srcOrd="4" destOrd="0" presId="urn:microsoft.com/office/officeart/2018/2/layout/IconCircleList"/>
    <dgm:cxn modelId="{BFAA0CDD-F03C-4301-8A99-9C3C5F28FA4B}" type="presParOf" srcId="{FF1BC12E-9786-4968-A7DB-CCF7F491F2B7}" destId="{AB1211F7-40B7-461E-AEEC-4897A084B5E8}" srcOrd="0" destOrd="0" presId="urn:microsoft.com/office/officeart/2018/2/layout/IconCircleList"/>
    <dgm:cxn modelId="{2BB2FA64-9A05-463F-950A-FDE13B7CD3BF}" type="presParOf" srcId="{FF1BC12E-9786-4968-A7DB-CCF7F491F2B7}" destId="{8126A0E7-AB73-48F9-A06B-6B9F65170113}" srcOrd="1" destOrd="0" presId="urn:microsoft.com/office/officeart/2018/2/layout/IconCircleList"/>
    <dgm:cxn modelId="{BFF8044B-9F6F-4FED-8531-A3EFDF36FB82}" type="presParOf" srcId="{FF1BC12E-9786-4968-A7DB-CCF7F491F2B7}" destId="{54A2A6FF-B32C-4EE9-AFD5-20A08444EBFE}" srcOrd="2" destOrd="0" presId="urn:microsoft.com/office/officeart/2018/2/layout/IconCircleList"/>
    <dgm:cxn modelId="{9CBBE15B-B028-40AC-8D97-F9D4E4BE73A7}" type="presParOf" srcId="{FF1BC12E-9786-4968-A7DB-CCF7F491F2B7}" destId="{4E474ECA-5F4D-469F-A344-C12C770EBA21}" srcOrd="3" destOrd="0" presId="urn:microsoft.com/office/officeart/2018/2/layout/IconCircleList"/>
    <dgm:cxn modelId="{55A705ED-72B5-4DFD-A431-58BB22D5FBD3}" type="presParOf" srcId="{11A84D52-6B35-4551-AD6B-89A8FA5C2812}" destId="{57E9834D-6E69-49F7-ABB4-5095AC21C130}" srcOrd="5" destOrd="0" presId="urn:microsoft.com/office/officeart/2018/2/layout/IconCircleList"/>
    <dgm:cxn modelId="{37460AB4-B1B1-4585-BD03-9B29232CD8B7}" type="presParOf" srcId="{11A84D52-6B35-4551-AD6B-89A8FA5C2812}" destId="{ADA3F7C1-A0D3-4D24-9A1A-E5F154C7A946}" srcOrd="6" destOrd="0" presId="urn:microsoft.com/office/officeart/2018/2/layout/IconCircleList"/>
    <dgm:cxn modelId="{E91B12CC-D891-4133-A489-37A2C5869B49}" type="presParOf" srcId="{ADA3F7C1-A0D3-4D24-9A1A-E5F154C7A946}" destId="{9D5C2FCA-9575-4595-BD0B-5C52519249A9}" srcOrd="0" destOrd="0" presId="urn:microsoft.com/office/officeart/2018/2/layout/IconCircleList"/>
    <dgm:cxn modelId="{0189DD7C-68D6-4F73-BD65-2D1294887BBD}" type="presParOf" srcId="{ADA3F7C1-A0D3-4D24-9A1A-E5F154C7A946}" destId="{B2543693-5679-4483-9BD1-76CC2420CBD1}" srcOrd="1" destOrd="0" presId="urn:microsoft.com/office/officeart/2018/2/layout/IconCircleList"/>
    <dgm:cxn modelId="{DC3A9A4A-6CC1-46BF-88D2-9F9B711AB40E}" type="presParOf" srcId="{ADA3F7C1-A0D3-4D24-9A1A-E5F154C7A946}" destId="{23E757FD-6C48-45D4-B8D9-65E8288D15B8}" srcOrd="2" destOrd="0" presId="urn:microsoft.com/office/officeart/2018/2/layout/IconCircleList"/>
    <dgm:cxn modelId="{7A0AE98B-2380-4CFB-90E6-AAFA47B7322F}" type="presParOf" srcId="{ADA3F7C1-A0D3-4D24-9A1A-E5F154C7A946}" destId="{7A5D6528-E8D5-4C38-82D9-6259CD98377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F7AFB4-3866-46E8-A8CF-187F029BF751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0B075C1-BCB6-48BF-9B11-D9F6BDA5A19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Food Surplus &amp; Waste (FSW) </a:t>
          </a:r>
          <a:endParaRPr lang="en-US"/>
        </a:p>
      </dgm:t>
    </dgm:pt>
    <dgm:pt modelId="{56847303-A764-48F4-BF26-C7589C5EC5A7}" type="parTrans" cxnId="{56BA69F2-F7EB-45DD-89EA-D745BF72B7EA}">
      <dgm:prSet/>
      <dgm:spPr/>
      <dgm:t>
        <a:bodyPr/>
        <a:lstStyle/>
        <a:p>
          <a:endParaRPr lang="en-US"/>
        </a:p>
      </dgm:t>
    </dgm:pt>
    <dgm:pt modelId="{46F7E770-6893-4F45-BAE0-17C75B54983A}" type="sibTrans" cxnId="{56BA69F2-F7EB-45DD-89EA-D745BF72B7EA}">
      <dgm:prSet/>
      <dgm:spPr/>
      <dgm:t>
        <a:bodyPr/>
        <a:lstStyle/>
        <a:p>
          <a:endParaRPr lang="en-US"/>
        </a:p>
      </dgm:t>
    </dgm:pt>
    <dgm:pt modelId="{B67441D7-D60B-44DC-B357-4A6E943C82B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Sum of wasted food in:</a:t>
          </a:r>
        </a:p>
        <a:p>
          <a:pPr>
            <a:lnSpc>
              <a:spcPct val="100000"/>
            </a:lnSpc>
          </a:pPr>
          <a:endParaRPr lang="en-GB"/>
        </a:p>
        <a:p>
          <a:pPr>
            <a:lnSpc>
              <a:spcPct val="100000"/>
            </a:lnSpc>
          </a:pPr>
          <a:r>
            <a:rPr lang="en-GB"/>
            <a:t>1- Primary Production</a:t>
          </a:r>
        </a:p>
        <a:p>
          <a:pPr>
            <a:lnSpc>
              <a:spcPct val="100000"/>
            </a:lnSpc>
          </a:pPr>
          <a:r>
            <a:rPr lang="en-GB"/>
            <a:t>2- Food Manufacturers</a:t>
          </a:r>
        </a:p>
        <a:p>
          <a:pPr>
            <a:lnSpc>
              <a:spcPct val="100000"/>
            </a:lnSpc>
          </a:pPr>
          <a:r>
            <a:rPr lang="en-GB"/>
            <a:t>3- Retail and Wholesale</a:t>
          </a:r>
        </a:p>
        <a:p>
          <a:pPr>
            <a:lnSpc>
              <a:spcPct val="100000"/>
            </a:lnSpc>
          </a:pPr>
          <a:r>
            <a:rPr lang="en-GB"/>
            <a:t>4- Hospitality and Food Services</a:t>
          </a:r>
        </a:p>
        <a:p>
          <a:pPr>
            <a:lnSpc>
              <a:spcPct val="100000"/>
            </a:lnSpc>
          </a:pPr>
          <a:r>
            <a:rPr lang="en-GB"/>
            <a:t>5- Household</a:t>
          </a:r>
          <a:endParaRPr lang="en-US"/>
        </a:p>
      </dgm:t>
    </dgm:pt>
    <dgm:pt modelId="{0CAF54C7-11A1-4E68-9DFA-F5A19D148E60}" type="parTrans" cxnId="{AEB0401F-DFFA-4D25-841B-8716E0E3D46F}">
      <dgm:prSet/>
      <dgm:spPr/>
      <dgm:t>
        <a:bodyPr/>
        <a:lstStyle/>
        <a:p>
          <a:endParaRPr lang="en-US"/>
        </a:p>
      </dgm:t>
    </dgm:pt>
    <dgm:pt modelId="{5B619503-DE94-4AC2-A498-B898DC670E44}" type="sibTrans" cxnId="{AEB0401F-DFFA-4D25-841B-8716E0E3D46F}">
      <dgm:prSet/>
      <dgm:spPr/>
      <dgm:t>
        <a:bodyPr/>
        <a:lstStyle/>
        <a:p>
          <a:endParaRPr lang="en-US"/>
        </a:p>
      </dgm:t>
    </dgm:pt>
    <dgm:pt modelId="{6EE99D14-EF82-488A-84DF-7EBA4436A71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Energy Footprint </a:t>
          </a:r>
          <a:endParaRPr lang="en-US"/>
        </a:p>
      </dgm:t>
    </dgm:pt>
    <dgm:pt modelId="{069D6939-2832-4151-B020-5989DC229237}" type="parTrans" cxnId="{9987D758-D559-485D-B2B1-BCCE552A8B34}">
      <dgm:prSet/>
      <dgm:spPr/>
      <dgm:t>
        <a:bodyPr/>
        <a:lstStyle/>
        <a:p>
          <a:endParaRPr lang="en-US"/>
        </a:p>
      </dgm:t>
    </dgm:pt>
    <dgm:pt modelId="{CC1D2141-1D63-49EC-B195-D717A619A235}" type="sibTrans" cxnId="{9987D758-D559-485D-B2B1-BCCE552A8B34}">
      <dgm:prSet/>
      <dgm:spPr/>
      <dgm:t>
        <a:bodyPr/>
        <a:lstStyle/>
        <a:p>
          <a:endParaRPr lang="en-US"/>
        </a:p>
      </dgm:t>
    </dgm:pt>
    <dgm:pt modelId="{C3D5292F-1644-4154-BE5F-CFB95BFF7D3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Sum of electricity and fuel use in:</a:t>
          </a:r>
        </a:p>
        <a:p>
          <a:pPr>
            <a:lnSpc>
              <a:spcPct val="100000"/>
            </a:lnSpc>
          </a:pPr>
          <a:endParaRPr lang="en-GB"/>
        </a:p>
        <a:p>
          <a:pPr>
            <a:lnSpc>
              <a:spcPct val="100000"/>
            </a:lnSpc>
          </a:pPr>
          <a:r>
            <a:rPr lang="en-GB"/>
            <a:t>1- Primary Production &amp; transport</a:t>
          </a:r>
        </a:p>
        <a:p>
          <a:pPr>
            <a:lnSpc>
              <a:spcPct val="100000"/>
            </a:lnSpc>
          </a:pPr>
          <a:r>
            <a:rPr lang="en-GB"/>
            <a:t>2- Food Manufacturing</a:t>
          </a:r>
        </a:p>
        <a:p>
          <a:pPr>
            <a:lnSpc>
              <a:spcPct val="100000"/>
            </a:lnSpc>
          </a:pPr>
          <a:r>
            <a:rPr lang="en-GB"/>
            <a:t>3- Retail Refrigeration &amp; Transport</a:t>
          </a:r>
        </a:p>
        <a:p>
          <a:pPr>
            <a:lnSpc>
              <a:spcPct val="100000"/>
            </a:lnSpc>
          </a:pPr>
          <a:r>
            <a:rPr lang="en-GB"/>
            <a:t>4- HaFS Refrigeration &amp; Catering</a:t>
          </a:r>
        </a:p>
        <a:p>
          <a:pPr>
            <a:lnSpc>
              <a:spcPct val="100000"/>
            </a:lnSpc>
          </a:pPr>
          <a:r>
            <a:rPr lang="en-GB"/>
            <a:t>5- Household Cooking, Cooling, dishwashing &amp; Transport</a:t>
          </a:r>
          <a:endParaRPr lang="en-US"/>
        </a:p>
      </dgm:t>
    </dgm:pt>
    <dgm:pt modelId="{E25D4DE9-F0DD-4DCA-BB43-E20D497F0F3C}" type="parTrans" cxnId="{852BB3A4-216D-4DA6-A22F-59348B87C583}">
      <dgm:prSet/>
      <dgm:spPr/>
      <dgm:t>
        <a:bodyPr/>
        <a:lstStyle/>
        <a:p>
          <a:endParaRPr lang="en-US"/>
        </a:p>
      </dgm:t>
    </dgm:pt>
    <dgm:pt modelId="{E3F3DCD6-7DF0-4B48-BC36-D0CD2D709E42}" type="sibTrans" cxnId="{852BB3A4-216D-4DA6-A22F-59348B87C583}">
      <dgm:prSet/>
      <dgm:spPr/>
      <dgm:t>
        <a:bodyPr/>
        <a:lstStyle/>
        <a:p>
          <a:endParaRPr lang="en-US"/>
        </a:p>
      </dgm:t>
    </dgm:pt>
    <dgm:pt modelId="{66E83290-ECEB-4617-8901-C7476C24BEB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Water Footprint</a:t>
          </a:r>
        </a:p>
      </dgm:t>
    </dgm:pt>
    <dgm:pt modelId="{F360044F-4F37-409D-97D5-BDCC7AD38555}" type="parTrans" cxnId="{D619B7F4-66D0-4FD9-B60A-15E9A710FF01}">
      <dgm:prSet/>
      <dgm:spPr/>
      <dgm:t>
        <a:bodyPr/>
        <a:lstStyle/>
        <a:p>
          <a:endParaRPr lang="en-US"/>
        </a:p>
      </dgm:t>
    </dgm:pt>
    <dgm:pt modelId="{223F90D7-2803-4ADB-9EFA-AA9AB680745D}" type="sibTrans" cxnId="{D619B7F4-66D0-4FD9-B60A-15E9A710FF01}">
      <dgm:prSet/>
      <dgm:spPr/>
      <dgm:t>
        <a:bodyPr/>
        <a:lstStyle/>
        <a:p>
          <a:endParaRPr lang="en-US"/>
        </a:p>
      </dgm:t>
    </dgm:pt>
    <dgm:pt modelId="{95118F1D-30D8-48B0-B894-78D51F4D761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Sum of water abstraction/ use in:</a:t>
          </a:r>
        </a:p>
        <a:p>
          <a:pPr>
            <a:lnSpc>
              <a:spcPct val="100000"/>
            </a:lnSpc>
          </a:pPr>
          <a:endParaRPr lang="en-GB"/>
        </a:p>
        <a:p>
          <a:pPr>
            <a:lnSpc>
              <a:spcPct val="100000"/>
            </a:lnSpc>
          </a:pPr>
          <a:r>
            <a:rPr lang="en-GB"/>
            <a:t>1- Agricultural Production </a:t>
          </a:r>
          <a:endParaRPr lang="en-US"/>
        </a:p>
      </dgm:t>
    </dgm:pt>
    <dgm:pt modelId="{55D4EDD4-7297-442E-B446-48242B1EA4D0}" type="parTrans" cxnId="{2DD0DC3F-E9B9-4811-A1B8-61D1C21FFA74}">
      <dgm:prSet/>
      <dgm:spPr/>
      <dgm:t>
        <a:bodyPr/>
        <a:lstStyle/>
        <a:p>
          <a:endParaRPr lang="en-US"/>
        </a:p>
      </dgm:t>
    </dgm:pt>
    <dgm:pt modelId="{3A01941A-DBF8-424E-80B4-0EC993A8B091}" type="sibTrans" cxnId="{2DD0DC3F-E9B9-4811-A1B8-61D1C21FFA74}">
      <dgm:prSet/>
      <dgm:spPr/>
      <dgm:t>
        <a:bodyPr/>
        <a:lstStyle/>
        <a:p>
          <a:endParaRPr lang="en-US"/>
        </a:p>
      </dgm:t>
    </dgm:pt>
    <dgm:pt modelId="{0FEAA64C-20CD-430F-B812-8083BE6CCF9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2- Food Manufacturing</a:t>
          </a:r>
          <a:endParaRPr lang="en-US"/>
        </a:p>
      </dgm:t>
    </dgm:pt>
    <dgm:pt modelId="{93A63A6E-0C79-46D9-B79A-36792A161188}" type="parTrans" cxnId="{18FD8DFA-8A14-43E2-B2BD-6BB07B226AC2}">
      <dgm:prSet/>
      <dgm:spPr/>
      <dgm:t>
        <a:bodyPr/>
        <a:lstStyle/>
        <a:p>
          <a:endParaRPr lang="en-US"/>
        </a:p>
      </dgm:t>
    </dgm:pt>
    <dgm:pt modelId="{7FDC137A-9D5A-43A5-AEFB-FAF833BCC191}" type="sibTrans" cxnId="{18FD8DFA-8A14-43E2-B2BD-6BB07B226AC2}">
      <dgm:prSet/>
      <dgm:spPr/>
      <dgm:t>
        <a:bodyPr/>
        <a:lstStyle/>
        <a:p>
          <a:endParaRPr lang="en-US"/>
        </a:p>
      </dgm:t>
    </dgm:pt>
    <dgm:pt modelId="{01C35CBC-F8B7-4378-B907-01AE12FDDD0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3- Retail and Wholesale</a:t>
          </a:r>
          <a:endParaRPr lang="en-US"/>
        </a:p>
      </dgm:t>
    </dgm:pt>
    <dgm:pt modelId="{7A3CF119-DFB7-4EE1-AA16-81BBA5DDE6B6}" type="parTrans" cxnId="{37C37AF0-9E08-42DB-83B1-2C5BBA82F4D1}">
      <dgm:prSet/>
      <dgm:spPr/>
      <dgm:t>
        <a:bodyPr/>
        <a:lstStyle/>
        <a:p>
          <a:endParaRPr lang="en-US"/>
        </a:p>
      </dgm:t>
    </dgm:pt>
    <dgm:pt modelId="{81DA90B8-7873-4165-B93E-6E58EC45D632}" type="sibTrans" cxnId="{37C37AF0-9E08-42DB-83B1-2C5BBA82F4D1}">
      <dgm:prSet/>
      <dgm:spPr/>
      <dgm:t>
        <a:bodyPr/>
        <a:lstStyle/>
        <a:p>
          <a:endParaRPr lang="en-US"/>
        </a:p>
      </dgm:t>
    </dgm:pt>
    <dgm:pt modelId="{98A62BB9-663B-459F-8B46-B4A56E0F399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4- Hospitality and Food Services</a:t>
          </a:r>
          <a:endParaRPr lang="en-US"/>
        </a:p>
      </dgm:t>
    </dgm:pt>
    <dgm:pt modelId="{2DAA1A47-09F8-4862-BB25-98D56F39369D}" type="parTrans" cxnId="{B2B05909-AEC5-4A68-977C-B386A1F8A7EC}">
      <dgm:prSet/>
      <dgm:spPr/>
      <dgm:t>
        <a:bodyPr/>
        <a:lstStyle/>
        <a:p>
          <a:endParaRPr lang="en-US"/>
        </a:p>
      </dgm:t>
    </dgm:pt>
    <dgm:pt modelId="{13F8462A-8FB0-47D7-9547-964730A60233}" type="sibTrans" cxnId="{B2B05909-AEC5-4A68-977C-B386A1F8A7EC}">
      <dgm:prSet/>
      <dgm:spPr/>
      <dgm:t>
        <a:bodyPr/>
        <a:lstStyle/>
        <a:p>
          <a:endParaRPr lang="en-US"/>
        </a:p>
      </dgm:t>
    </dgm:pt>
    <dgm:pt modelId="{C9CB1ED0-B9AC-4F14-AC30-389D53680C8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5- Household Cooking &amp; Dishwashing</a:t>
          </a:r>
          <a:endParaRPr lang="en-US"/>
        </a:p>
      </dgm:t>
    </dgm:pt>
    <dgm:pt modelId="{7CD1DAAC-25E7-41EA-BC62-072B2511D8A4}" type="parTrans" cxnId="{ECFEEC47-8ECD-4F30-9BCB-BF3F57E6513C}">
      <dgm:prSet/>
      <dgm:spPr/>
      <dgm:t>
        <a:bodyPr/>
        <a:lstStyle/>
        <a:p>
          <a:endParaRPr lang="en-US"/>
        </a:p>
      </dgm:t>
    </dgm:pt>
    <dgm:pt modelId="{04E7CCB6-6E72-4B0F-A0CE-88ADA7B44F1D}" type="sibTrans" cxnId="{ECFEEC47-8ECD-4F30-9BCB-BF3F57E6513C}">
      <dgm:prSet/>
      <dgm:spPr/>
      <dgm:t>
        <a:bodyPr/>
        <a:lstStyle/>
        <a:p>
          <a:endParaRPr lang="en-US"/>
        </a:p>
      </dgm:t>
    </dgm:pt>
    <dgm:pt modelId="{13EC11DE-1A04-48AC-BEB8-9D8CFA9B5A8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Carbon Footprint </a:t>
          </a:r>
          <a:endParaRPr lang="en-US"/>
        </a:p>
      </dgm:t>
    </dgm:pt>
    <dgm:pt modelId="{4735FD1A-8DCA-461D-A9CD-19AA0AFEB9C6}" type="parTrans" cxnId="{15C4F115-04BC-4EF0-9F1B-6E5942A3F8AE}">
      <dgm:prSet/>
      <dgm:spPr/>
      <dgm:t>
        <a:bodyPr/>
        <a:lstStyle/>
        <a:p>
          <a:endParaRPr lang="en-US"/>
        </a:p>
      </dgm:t>
    </dgm:pt>
    <dgm:pt modelId="{5156B0A0-C62B-4B48-886F-A5442F2A9893}" type="sibTrans" cxnId="{15C4F115-04BC-4EF0-9F1B-6E5942A3F8AE}">
      <dgm:prSet/>
      <dgm:spPr/>
      <dgm:t>
        <a:bodyPr/>
        <a:lstStyle/>
        <a:p>
          <a:endParaRPr lang="en-US"/>
        </a:p>
      </dgm:t>
    </dgm:pt>
    <dgm:pt modelId="{242325AD-2D09-4C07-A2ED-846D0642B56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Sum of GHG emission in:</a:t>
          </a:r>
        </a:p>
        <a:p>
          <a:pPr>
            <a:lnSpc>
              <a:spcPct val="100000"/>
            </a:lnSpc>
          </a:pPr>
          <a:endParaRPr lang="en-GB"/>
        </a:p>
        <a:p>
          <a:pPr>
            <a:lnSpc>
              <a:spcPct val="100000"/>
            </a:lnSpc>
          </a:pPr>
          <a:r>
            <a:rPr lang="en-GB"/>
            <a:t>1- Agriculture Sector, Transport, </a:t>
          </a:r>
          <a:r>
            <a:rPr lang="en-GB">
              <a:solidFill>
                <a:schemeClr val="bg1">
                  <a:lumMod val="50000"/>
                </a:schemeClr>
              </a:solidFill>
            </a:rPr>
            <a:t>Packaging</a:t>
          </a:r>
          <a:r>
            <a:rPr lang="en-GB"/>
            <a:t> </a:t>
          </a:r>
          <a:r>
            <a:rPr lang="en-GB">
              <a:solidFill>
                <a:schemeClr val="bg1">
                  <a:lumMod val="50000"/>
                </a:schemeClr>
              </a:solidFill>
            </a:rPr>
            <a:t>&amp; Fertilizer Production</a:t>
          </a:r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B2220FE9-FB1F-49EC-875E-08A3D504C767}" type="parTrans" cxnId="{124E301F-8561-4580-A3D1-09DC641FBB36}">
      <dgm:prSet/>
      <dgm:spPr/>
      <dgm:t>
        <a:bodyPr/>
        <a:lstStyle/>
        <a:p>
          <a:endParaRPr lang="en-US"/>
        </a:p>
      </dgm:t>
    </dgm:pt>
    <dgm:pt modelId="{DEAE5DDA-6ACD-4AE8-AC44-3C30C31DE791}" type="sibTrans" cxnId="{124E301F-8561-4580-A3D1-09DC641FBB36}">
      <dgm:prSet/>
      <dgm:spPr/>
      <dgm:t>
        <a:bodyPr/>
        <a:lstStyle/>
        <a:p>
          <a:endParaRPr lang="en-US"/>
        </a:p>
      </dgm:t>
    </dgm:pt>
    <dgm:pt modelId="{4BCFD8BA-2B49-47E0-BF62-BF8E9D04F12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2- Food Manufacturing &amp; </a:t>
          </a:r>
          <a:r>
            <a:rPr lang="en-GB">
              <a:solidFill>
                <a:schemeClr val="bg1">
                  <a:lumMod val="50000"/>
                </a:schemeClr>
              </a:solidFill>
            </a:rPr>
            <a:t>Packaging</a:t>
          </a:r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5DF4B8BD-867A-4686-B6DB-268ADA3D06AC}" type="parTrans" cxnId="{DB1007C8-739F-4E3E-A0A6-148A515E0B9F}">
      <dgm:prSet/>
      <dgm:spPr/>
      <dgm:t>
        <a:bodyPr/>
        <a:lstStyle/>
        <a:p>
          <a:endParaRPr lang="en-US"/>
        </a:p>
      </dgm:t>
    </dgm:pt>
    <dgm:pt modelId="{EBD59738-864D-4A7A-905D-538D313EE0DC}" type="sibTrans" cxnId="{DB1007C8-739F-4E3E-A0A6-148A515E0B9F}">
      <dgm:prSet/>
      <dgm:spPr/>
      <dgm:t>
        <a:bodyPr/>
        <a:lstStyle/>
        <a:p>
          <a:endParaRPr lang="en-US"/>
        </a:p>
      </dgm:t>
    </dgm:pt>
    <dgm:pt modelId="{7B99B68C-7768-46E9-ADB2-C18997C925A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3- Retail Refrigeration &amp; Transport</a:t>
          </a:r>
          <a:endParaRPr lang="en-US"/>
        </a:p>
      </dgm:t>
    </dgm:pt>
    <dgm:pt modelId="{1727E4ED-195B-41F2-8BE1-561029EDD64B}" type="parTrans" cxnId="{79D286E7-766D-47D2-874C-88B3F26C9440}">
      <dgm:prSet/>
      <dgm:spPr/>
      <dgm:t>
        <a:bodyPr/>
        <a:lstStyle/>
        <a:p>
          <a:endParaRPr lang="en-US"/>
        </a:p>
      </dgm:t>
    </dgm:pt>
    <dgm:pt modelId="{D16226AA-56B1-4B64-BC09-906C84FCB49B}" type="sibTrans" cxnId="{79D286E7-766D-47D2-874C-88B3F26C9440}">
      <dgm:prSet/>
      <dgm:spPr/>
      <dgm:t>
        <a:bodyPr/>
        <a:lstStyle/>
        <a:p>
          <a:endParaRPr lang="en-US"/>
        </a:p>
      </dgm:t>
    </dgm:pt>
    <dgm:pt modelId="{D9114076-7D66-4203-9D43-1B1CBD1E4F1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4- Hospitality &amp; </a:t>
          </a:r>
          <a:r>
            <a:rPr lang="en-GB">
              <a:solidFill>
                <a:schemeClr val="bg1">
                  <a:lumMod val="50000"/>
                </a:schemeClr>
              </a:solidFill>
            </a:rPr>
            <a:t>Packaging</a:t>
          </a:r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94EE2238-1B6E-4003-8737-9C73F8FF2B24}" type="parTrans" cxnId="{953BFB44-F7DB-4DF4-9F0D-53631FE273B0}">
      <dgm:prSet/>
      <dgm:spPr/>
      <dgm:t>
        <a:bodyPr/>
        <a:lstStyle/>
        <a:p>
          <a:endParaRPr lang="en-US"/>
        </a:p>
      </dgm:t>
    </dgm:pt>
    <dgm:pt modelId="{A3BFFDA9-4E47-424B-92E0-6307EED6F6A4}" type="sibTrans" cxnId="{953BFB44-F7DB-4DF4-9F0D-53631FE273B0}">
      <dgm:prSet/>
      <dgm:spPr/>
      <dgm:t>
        <a:bodyPr/>
        <a:lstStyle/>
        <a:p>
          <a:endParaRPr lang="en-US"/>
        </a:p>
      </dgm:t>
    </dgm:pt>
    <dgm:pt modelId="{B94E68BE-F3D7-4E0E-88F1-CABCE81CC66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5- Household Cooking, Cooling, dishwashing &amp; Transport</a:t>
          </a:r>
          <a:endParaRPr lang="en-US"/>
        </a:p>
      </dgm:t>
    </dgm:pt>
    <dgm:pt modelId="{CFE8991A-2B16-4984-BCD6-4A084CA94C27}" type="parTrans" cxnId="{007C639F-E52D-4579-BF01-7DDE1767AF5A}">
      <dgm:prSet/>
      <dgm:spPr/>
      <dgm:t>
        <a:bodyPr/>
        <a:lstStyle/>
        <a:p>
          <a:endParaRPr lang="en-US"/>
        </a:p>
      </dgm:t>
    </dgm:pt>
    <dgm:pt modelId="{DD098CC8-1C92-4D24-8600-E70F2C347777}" type="sibTrans" cxnId="{007C639F-E52D-4579-BF01-7DDE1767AF5A}">
      <dgm:prSet/>
      <dgm:spPr/>
      <dgm:t>
        <a:bodyPr/>
        <a:lstStyle/>
        <a:p>
          <a:endParaRPr lang="en-US"/>
        </a:p>
      </dgm:t>
    </dgm:pt>
    <dgm:pt modelId="{C1BE3ADB-147E-4A03-BD0A-D2A69383AAFE}" type="pres">
      <dgm:prSet presAssocID="{EBF7AFB4-3866-46E8-A8CF-187F029BF751}" presName="root" presStyleCnt="0">
        <dgm:presLayoutVars>
          <dgm:dir/>
          <dgm:resizeHandles val="exact"/>
        </dgm:presLayoutVars>
      </dgm:prSet>
      <dgm:spPr/>
    </dgm:pt>
    <dgm:pt modelId="{6D14AFB1-C15D-4C6F-9750-FB0B134C59C7}" type="pres">
      <dgm:prSet presAssocID="{30B075C1-BCB6-48BF-9B11-D9F6BDA5A19C}" presName="compNode" presStyleCnt="0"/>
      <dgm:spPr/>
    </dgm:pt>
    <dgm:pt modelId="{AA6F5C1B-09F3-4ED2-90D9-0930488C05A4}" type="pres">
      <dgm:prSet presAssocID="{30B075C1-BCB6-48BF-9B11-D9F6BDA5A19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le with solid fill"/>
        </a:ext>
      </dgm:extLst>
    </dgm:pt>
    <dgm:pt modelId="{9F79C7C8-F1C8-4411-AAFC-25CE60E63009}" type="pres">
      <dgm:prSet presAssocID="{30B075C1-BCB6-48BF-9B11-D9F6BDA5A19C}" presName="iconSpace" presStyleCnt="0"/>
      <dgm:spPr/>
    </dgm:pt>
    <dgm:pt modelId="{81386728-3A45-4929-96F3-1BB364128A9A}" type="pres">
      <dgm:prSet presAssocID="{30B075C1-BCB6-48BF-9B11-D9F6BDA5A19C}" presName="parTx" presStyleLbl="revTx" presStyleIdx="0" presStyleCnt="8">
        <dgm:presLayoutVars>
          <dgm:chMax val="0"/>
          <dgm:chPref val="0"/>
        </dgm:presLayoutVars>
      </dgm:prSet>
      <dgm:spPr/>
    </dgm:pt>
    <dgm:pt modelId="{E78A5300-256F-4361-B638-17A325D42110}" type="pres">
      <dgm:prSet presAssocID="{30B075C1-BCB6-48BF-9B11-D9F6BDA5A19C}" presName="txSpace" presStyleCnt="0"/>
      <dgm:spPr/>
    </dgm:pt>
    <dgm:pt modelId="{A4484612-FC96-4129-92BC-337026175F16}" type="pres">
      <dgm:prSet presAssocID="{30B075C1-BCB6-48BF-9B11-D9F6BDA5A19C}" presName="desTx" presStyleLbl="revTx" presStyleIdx="1" presStyleCnt="8">
        <dgm:presLayoutVars/>
      </dgm:prSet>
      <dgm:spPr/>
    </dgm:pt>
    <dgm:pt modelId="{D67035D5-9E81-47BA-B683-D062CD220B8A}" type="pres">
      <dgm:prSet presAssocID="{46F7E770-6893-4F45-BAE0-17C75B54983A}" presName="sibTrans" presStyleCnt="0"/>
      <dgm:spPr/>
    </dgm:pt>
    <dgm:pt modelId="{0F70AADC-367E-4588-AE10-374C6E5C9B6E}" type="pres">
      <dgm:prSet presAssocID="{6EE99D14-EF82-488A-84DF-7EBA4436A71F}" presName="compNode" presStyleCnt="0"/>
      <dgm:spPr/>
    </dgm:pt>
    <dgm:pt modelId="{6C9BE989-74B3-4DC7-A845-1681899C5343}" type="pres">
      <dgm:prSet presAssocID="{6EE99D14-EF82-488A-84DF-7EBA4436A71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 voltage with solid fill"/>
        </a:ext>
      </dgm:extLst>
    </dgm:pt>
    <dgm:pt modelId="{29B7D9D7-90F5-4E4D-8544-FC1B0DC18833}" type="pres">
      <dgm:prSet presAssocID="{6EE99D14-EF82-488A-84DF-7EBA4436A71F}" presName="iconSpace" presStyleCnt="0"/>
      <dgm:spPr/>
    </dgm:pt>
    <dgm:pt modelId="{84139B76-4399-4C18-8E00-E5DFCF1D6697}" type="pres">
      <dgm:prSet presAssocID="{6EE99D14-EF82-488A-84DF-7EBA4436A71F}" presName="parTx" presStyleLbl="revTx" presStyleIdx="2" presStyleCnt="8">
        <dgm:presLayoutVars>
          <dgm:chMax val="0"/>
          <dgm:chPref val="0"/>
        </dgm:presLayoutVars>
      </dgm:prSet>
      <dgm:spPr/>
    </dgm:pt>
    <dgm:pt modelId="{C2356CD0-B953-4767-9428-F11E2C3C27A7}" type="pres">
      <dgm:prSet presAssocID="{6EE99D14-EF82-488A-84DF-7EBA4436A71F}" presName="txSpace" presStyleCnt="0"/>
      <dgm:spPr/>
    </dgm:pt>
    <dgm:pt modelId="{757925B1-AC26-41C3-9725-7FD4B5953381}" type="pres">
      <dgm:prSet presAssocID="{6EE99D14-EF82-488A-84DF-7EBA4436A71F}" presName="desTx" presStyleLbl="revTx" presStyleIdx="3" presStyleCnt="8">
        <dgm:presLayoutVars/>
      </dgm:prSet>
      <dgm:spPr/>
    </dgm:pt>
    <dgm:pt modelId="{8F61C29A-D5B0-49D2-B3B8-8710EBC7BA18}" type="pres">
      <dgm:prSet presAssocID="{CC1D2141-1D63-49EC-B195-D717A619A235}" presName="sibTrans" presStyleCnt="0"/>
      <dgm:spPr/>
    </dgm:pt>
    <dgm:pt modelId="{85D3363B-C62A-47D5-B2AD-1D9E75348743}" type="pres">
      <dgm:prSet presAssocID="{66E83290-ECEB-4617-8901-C7476C24BEB4}" presName="compNode" presStyleCnt="0"/>
      <dgm:spPr/>
    </dgm:pt>
    <dgm:pt modelId="{123E5CBF-B6DB-4D20-9A3B-2F22DF9F94E5}" type="pres">
      <dgm:prSet presAssocID="{66E83290-ECEB-4617-8901-C7476C24BEB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B61F5798-2D96-4F89-8FDB-C85937B3847F}" type="pres">
      <dgm:prSet presAssocID="{66E83290-ECEB-4617-8901-C7476C24BEB4}" presName="iconSpace" presStyleCnt="0"/>
      <dgm:spPr/>
    </dgm:pt>
    <dgm:pt modelId="{80E0FEB1-2E3F-433B-93EC-45EFFFB26474}" type="pres">
      <dgm:prSet presAssocID="{66E83290-ECEB-4617-8901-C7476C24BEB4}" presName="parTx" presStyleLbl="revTx" presStyleIdx="4" presStyleCnt="8">
        <dgm:presLayoutVars>
          <dgm:chMax val="0"/>
          <dgm:chPref val="0"/>
        </dgm:presLayoutVars>
      </dgm:prSet>
      <dgm:spPr/>
    </dgm:pt>
    <dgm:pt modelId="{62201E8E-F055-4BC4-BD40-E7AD63B897FB}" type="pres">
      <dgm:prSet presAssocID="{66E83290-ECEB-4617-8901-C7476C24BEB4}" presName="txSpace" presStyleCnt="0"/>
      <dgm:spPr/>
    </dgm:pt>
    <dgm:pt modelId="{83E1F7BF-7BB5-457C-B67F-22DAE4DCA5F6}" type="pres">
      <dgm:prSet presAssocID="{66E83290-ECEB-4617-8901-C7476C24BEB4}" presName="desTx" presStyleLbl="revTx" presStyleIdx="5" presStyleCnt="8">
        <dgm:presLayoutVars/>
      </dgm:prSet>
      <dgm:spPr/>
    </dgm:pt>
    <dgm:pt modelId="{0E166648-7FFB-4882-A580-DB7C8750B9BF}" type="pres">
      <dgm:prSet presAssocID="{223F90D7-2803-4ADB-9EFA-AA9AB680745D}" presName="sibTrans" presStyleCnt="0"/>
      <dgm:spPr/>
    </dgm:pt>
    <dgm:pt modelId="{E2D9B7AC-C980-4308-85F3-81ACFA7F86C3}" type="pres">
      <dgm:prSet presAssocID="{13EC11DE-1A04-48AC-BEB8-9D8CFA9B5A89}" presName="compNode" presStyleCnt="0"/>
      <dgm:spPr/>
    </dgm:pt>
    <dgm:pt modelId="{6791FADE-ABF0-449D-BE6C-777E2477A268}" type="pres">
      <dgm:prSet presAssocID="{13EC11DE-1A04-48AC-BEB8-9D8CFA9B5A8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wer Plant with solid fill"/>
        </a:ext>
      </dgm:extLst>
    </dgm:pt>
    <dgm:pt modelId="{22BEBCE7-9179-4C2D-854F-E8C9AFA001DF}" type="pres">
      <dgm:prSet presAssocID="{13EC11DE-1A04-48AC-BEB8-9D8CFA9B5A89}" presName="iconSpace" presStyleCnt="0"/>
      <dgm:spPr/>
    </dgm:pt>
    <dgm:pt modelId="{702F074D-51AD-4E6E-B283-8EE6D9EF45BE}" type="pres">
      <dgm:prSet presAssocID="{13EC11DE-1A04-48AC-BEB8-9D8CFA9B5A89}" presName="parTx" presStyleLbl="revTx" presStyleIdx="6" presStyleCnt="8">
        <dgm:presLayoutVars>
          <dgm:chMax val="0"/>
          <dgm:chPref val="0"/>
        </dgm:presLayoutVars>
      </dgm:prSet>
      <dgm:spPr/>
    </dgm:pt>
    <dgm:pt modelId="{634AE9E4-A336-4B56-A023-1155B4169620}" type="pres">
      <dgm:prSet presAssocID="{13EC11DE-1A04-48AC-BEB8-9D8CFA9B5A89}" presName="txSpace" presStyleCnt="0"/>
      <dgm:spPr/>
    </dgm:pt>
    <dgm:pt modelId="{BDB7AD0C-1705-4FAE-A39E-EB96CC04064E}" type="pres">
      <dgm:prSet presAssocID="{13EC11DE-1A04-48AC-BEB8-9D8CFA9B5A89}" presName="desTx" presStyleLbl="revTx" presStyleIdx="7" presStyleCnt="8">
        <dgm:presLayoutVars/>
      </dgm:prSet>
      <dgm:spPr/>
    </dgm:pt>
  </dgm:ptLst>
  <dgm:cxnLst>
    <dgm:cxn modelId="{F3D65405-511C-4FB2-8515-C56D794FEAA8}" type="presOf" srcId="{30B075C1-BCB6-48BF-9B11-D9F6BDA5A19C}" destId="{81386728-3A45-4929-96F3-1BB364128A9A}" srcOrd="0" destOrd="0" presId="urn:microsoft.com/office/officeart/2018/5/layout/CenteredIconLabelDescriptionList"/>
    <dgm:cxn modelId="{B2B05909-AEC5-4A68-977C-B386A1F8A7EC}" srcId="{66E83290-ECEB-4617-8901-C7476C24BEB4}" destId="{98A62BB9-663B-459F-8B46-B4A56E0F399F}" srcOrd="3" destOrd="0" parTransId="{2DAA1A47-09F8-4862-BB25-98D56F39369D}" sibTransId="{13F8462A-8FB0-47D7-9547-964730A60233}"/>
    <dgm:cxn modelId="{3674DC0E-E83E-4473-B757-D8A5E42D3DC4}" type="presOf" srcId="{01C35CBC-F8B7-4378-B907-01AE12FDDD05}" destId="{83E1F7BF-7BB5-457C-B67F-22DAE4DCA5F6}" srcOrd="0" destOrd="2" presId="urn:microsoft.com/office/officeart/2018/5/layout/CenteredIconLabelDescriptionList"/>
    <dgm:cxn modelId="{15C4F115-04BC-4EF0-9F1B-6E5942A3F8AE}" srcId="{EBF7AFB4-3866-46E8-A8CF-187F029BF751}" destId="{13EC11DE-1A04-48AC-BEB8-9D8CFA9B5A89}" srcOrd="3" destOrd="0" parTransId="{4735FD1A-8DCA-461D-A9CD-19AA0AFEB9C6}" sibTransId="{5156B0A0-C62B-4B48-886F-A5442F2A9893}"/>
    <dgm:cxn modelId="{F854921B-4943-440E-B2A5-9C2965167A3A}" type="presOf" srcId="{66E83290-ECEB-4617-8901-C7476C24BEB4}" destId="{80E0FEB1-2E3F-433B-93EC-45EFFFB26474}" srcOrd="0" destOrd="0" presId="urn:microsoft.com/office/officeart/2018/5/layout/CenteredIconLabelDescriptionList"/>
    <dgm:cxn modelId="{124E301F-8561-4580-A3D1-09DC641FBB36}" srcId="{13EC11DE-1A04-48AC-BEB8-9D8CFA9B5A89}" destId="{242325AD-2D09-4C07-A2ED-846D0642B56A}" srcOrd="0" destOrd="0" parTransId="{B2220FE9-FB1F-49EC-875E-08A3D504C767}" sibTransId="{DEAE5DDA-6ACD-4AE8-AC44-3C30C31DE791}"/>
    <dgm:cxn modelId="{AEB0401F-DFFA-4D25-841B-8716E0E3D46F}" srcId="{30B075C1-BCB6-48BF-9B11-D9F6BDA5A19C}" destId="{B67441D7-D60B-44DC-B357-4A6E943C82B5}" srcOrd="0" destOrd="0" parTransId="{0CAF54C7-11A1-4E68-9DFA-F5A19D148E60}" sibTransId="{5B619503-DE94-4AC2-A498-B898DC670E44}"/>
    <dgm:cxn modelId="{7990C225-40AD-4F0D-98B1-86356249CB7F}" type="presOf" srcId="{13EC11DE-1A04-48AC-BEB8-9D8CFA9B5A89}" destId="{702F074D-51AD-4E6E-B283-8EE6D9EF45BE}" srcOrd="0" destOrd="0" presId="urn:microsoft.com/office/officeart/2018/5/layout/CenteredIconLabelDescriptionList"/>
    <dgm:cxn modelId="{8D17242E-94F2-4804-A718-B49BA134A026}" type="presOf" srcId="{B94E68BE-F3D7-4E0E-88F1-CABCE81CC66D}" destId="{BDB7AD0C-1705-4FAE-A39E-EB96CC04064E}" srcOrd="0" destOrd="4" presId="urn:microsoft.com/office/officeart/2018/5/layout/CenteredIconLabelDescriptionList"/>
    <dgm:cxn modelId="{2DD0DC3F-E9B9-4811-A1B8-61D1C21FFA74}" srcId="{66E83290-ECEB-4617-8901-C7476C24BEB4}" destId="{95118F1D-30D8-48B0-B894-78D51F4D7613}" srcOrd="0" destOrd="0" parTransId="{55D4EDD4-7297-442E-B446-48242B1EA4D0}" sibTransId="{3A01941A-DBF8-424E-80B4-0EC993A8B091}"/>
    <dgm:cxn modelId="{A53ABD61-3372-4DB5-8D33-C07355FD223A}" type="presOf" srcId="{242325AD-2D09-4C07-A2ED-846D0642B56A}" destId="{BDB7AD0C-1705-4FAE-A39E-EB96CC04064E}" srcOrd="0" destOrd="0" presId="urn:microsoft.com/office/officeart/2018/5/layout/CenteredIconLabelDescriptionList"/>
    <dgm:cxn modelId="{953BFB44-F7DB-4DF4-9F0D-53631FE273B0}" srcId="{13EC11DE-1A04-48AC-BEB8-9D8CFA9B5A89}" destId="{D9114076-7D66-4203-9D43-1B1CBD1E4F17}" srcOrd="3" destOrd="0" parTransId="{94EE2238-1B6E-4003-8737-9C73F8FF2B24}" sibTransId="{A3BFFDA9-4E47-424B-92E0-6307EED6F6A4}"/>
    <dgm:cxn modelId="{ECFEEC47-8ECD-4F30-9BCB-BF3F57E6513C}" srcId="{66E83290-ECEB-4617-8901-C7476C24BEB4}" destId="{C9CB1ED0-B9AC-4F14-AC30-389D53680C8F}" srcOrd="4" destOrd="0" parTransId="{7CD1DAAC-25E7-41EA-BC62-072B2511D8A4}" sibTransId="{04E7CCB6-6E72-4B0F-A0CE-88ADA7B44F1D}"/>
    <dgm:cxn modelId="{0C477251-76E1-4E7F-982D-83858950D641}" type="presOf" srcId="{C3D5292F-1644-4154-BE5F-CFB95BFF7D33}" destId="{757925B1-AC26-41C3-9725-7FD4B5953381}" srcOrd="0" destOrd="0" presId="urn:microsoft.com/office/officeart/2018/5/layout/CenteredIconLabelDescriptionList"/>
    <dgm:cxn modelId="{9987D758-D559-485D-B2B1-BCCE552A8B34}" srcId="{EBF7AFB4-3866-46E8-A8CF-187F029BF751}" destId="{6EE99D14-EF82-488A-84DF-7EBA4436A71F}" srcOrd="1" destOrd="0" parTransId="{069D6939-2832-4151-B020-5989DC229237}" sibTransId="{CC1D2141-1D63-49EC-B195-D717A619A235}"/>
    <dgm:cxn modelId="{11A0587E-0D4C-4325-9DAE-141857007527}" type="presOf" srcId="{95118F1D-30D8-48B0-B894-78D51F4D7613}" destId="{83E1F7BF-7BB5-457C-B67F-22DAE4DCA5F6}" srcOrd="0" destOrd="0" presId="urn:microsoft.com/office/officeart/2018/5/layout/CenteredIconLabelDescriptionList"/>
    <dgm:cxn modelId="{B66D2083-9FBA-40E5-A539-BC4FB29250D1}" type="presOf" srcId="{C9CB1ED0-B9AC-4F14-AC30-389D53680C8F}" destId="{83E1F7BF-7BB5-457C-B67F-22DAE4DCA5F6}" srcOrd="0" destOrd="4" presId="urn:microsoft.com/office/officeart/2018/5/layout/CenteredIconLabelDescriptionList"/>
    <dgm:cxn modelId="{3DD67C93-0802-4AE3-B725-9AA81BA5DC6A}" type="presOf" srcId="{B67441D7-D60B-44DC-B357-4A6E943C82B5}" destId="{A4484612-FC96-4129-92BC-337026175F16}" srcOrd="0" destOrd="0" presId="urn:microsoft.com/office/officeart/2018/5/layout/CenteredIconLabelDescriptionList"/>
    <dgm:cxn modelId="{E18CAB94-8166-4BB7-B08A-FB2C73F594B9}" type="presOf" srcId="{EBF7AFB4-3866-46E8-A8CF-187F029BF751}" destId="{C1BE3ADB-147E-4A03-BD0A-D2A69383AAFE}" srcOrd="0" destOrd="0" presId="urn:microsoft.com/office/officeart/2018/5/layout/CenteredIconLabelDescriptionList"/>
    <dgm:cxn modelId="{007C639F-E52D-4579-BF01-7DDE1767AF5A}" srcId="{13EC11DE-1A04-48AC-BEB8-9D8CFA9B5A89}" destId="{B94E68BE-F3D7-4E0E-88F1-CABCE81CC66D}" srcOrd="4" destOrd="0" parTransId="{CFE8991A-2B16-4984-BCD6-4A084CA94C27}" sibTransId="{DD098CC8-1C92-4D24-8600-E70F2C347777}"/>
    <dgm:cxn modelId="{852BB3A4-216D-4DA6-A22F-59348B87C583}" srcId="{6EE99D14-EF82-488A-84DF-7EBA4436A71F}" destId="{C3D5292F-1644-4154-BE5F-CFB95BFF7D33}" srcOrd="0" destOrd="0" parTransId="{E25D4DE9-F0DD-4DCA-BB43-E20D497F0F3C}" sibTransId="{E3F3DCD6-7DF0-4B48-BC36-D0CD2D709E42}"/>
    <dgm:cxn modelId="{DB1007C8-739F-4E3E-A0A6-148A515E0B9F}" srcId="{13EC11DE-1A04-48AC-BEB8-9D8CFA9B5A89}" destId="{4BCFD8BA-2B49-47E0-BF62-BF8E9D04F12F}" srcOrd="1" destOrd="0" parTransId="{5DF4B8BD-867A-4686-B6DB-268ADA3D06AC}" sibTransId="{EBD59738-864D-4A7A-905D-538D313EE0DC}"/>
    <dgm:cxn modelId="{355C27C8-0C48-4700-AFA0-1D81F1A999DA}" type="presOf" srcId="{98A62BB9-663B-459F-8B46-B4A56E0F399F}" destId="{83E1F7BF-7BB5-457C-B67F-22DAE4DCA5F6}" srcOrd="0" destOrd="3" presId="urn:microsoft.com/office/officeart/2018/5/layout/CenteredIconLabelDescriptionList"/>
    <dgm:cxn modelId="{6138A6D6-4FE3-4B22-9DC3-86E4B6243CB4}" type="presOf" srcId="{7B99B68C-7768-46E9-ADB2-C18997C925AC}" destId="{BDB7AD0C-1705-4FAE-A39E-EB96CC04064E}" srcOrd="0" destOrd="2" presId="urn:microsoft.com/office/officeart/2018/5/layout/CenteredIconLabelDescriptionList"/>
    <dgm:cxn modelId="{79D286E7-766D-47D2-874C-88B3F26C9440}" srcId="{13EC11DE-1A04-48AC-BEB8-9D8CFA9B5A89}" destId="{7B99B68C-7768-46E9-ADB2-C18997C925AC}" srcOrd="2" destOrd="0" parTransId="{1727E4ED-195B-41F2-8BE1-561029EDD64B}" sibTransId="{D16226AA-56B1-4B64-BC09-906C84FCB49B}"/>
    <dgm:cxn modelId="{BDC76EE8-DCA0-4CA5-8D9E-5E054D849302}" type="presOf" srcId="{6EE99D14-EF82-488A-84DF-7EBA4436A71F}" destId="{84139B76-4399-4C18-8E00-E5DFCF1D6697}" srcOrd="0" destOrd="0" presId="urn:microsoft.com/office/officeart/2018/5/layout/CenteredIconLabelDescriptionList"/>
    <dgm:cxn modelId="{C9D006EE-5747-4D27-A65F-C6F6F5AA5271}" type="presOf" srcId="{D9114076-7D66-4203-9D43-1B1CBD1E4F17}" destId="{BDB7AD0C-1705-4FAE-A39E-EB96CC04064E}" srcOrd="0" destOrd="3" presId="urn:microsoft.com/office/officeart/2018/5/layout/CenteredIconLabelDescriptionList"/>
    <dgm:cxn modelId="{37C37AF0-9E08-42DB-83B1-2C5BBA82F4D1}" srcId="{66E83290-ECEB-4617-8901-C7476C24BEB4}" destId="{01C35CBC-F8B7-4378-B907-01AE12FDDD05}" srcOrd="2" destOrd="0" parTransId="{7A3CF119-DFB7-4EE1-AA16-81BBA5DDE6B6}" sibTransId="{81DA90B8-7873-4165-B93E-6E58EC45D632}"/>
    <dgm:cxn modelId="{864923F1-6206-448D-9B49-3CD9A07BBF88}" type="presOf" srcId="{0FEAA64C-20CD-430F-B812-8083BE6CCF92}" destId="{83E1F7BF-7BB5-457C-B67F-22DAE4DCA5F6}" srcOrd="0" destOrd="1" presId="urn:microsoft.com/office/officeart/2018/5/layout/CenteredIconLabelDescriptionList"/>
    <dgm:cxn modelId="{56BA69F2-F7EB-45DD-89EA-D745BF72B7EA}" srcId="{EBF7AFB4-3866-46E8-A8CF-187F029BF751}" destId="{30B075C1-BCB6-48BF-9B11-D9F6BDA5A19C}" srcOrd="0" destOrd="0" parTransId="{56847303-A764-48F4-BF26-C7589C5EC5A7}" sibTransId="{46F7E770-6893-4F45-BAE0-17C75B54983A}"/>
    <dgm:cxn modelId="{D619B7F4-66D0-4FD9-B60A-15E9A710FF01}" srcId="{EBF7AFB4-3866-46E8-A8CF-187F029BF751}" destId="{66E83290-ECEB-4617-8901-C7476C24BEB4}" srcOrd="2" destOrd="0" parTransId="{F360044F-4F37-409D-97D5-BDCC7AD38555}" sibTransId="{223F90D7-2803-4ADB-9EFA-AA9AB680745D}"/>
    <dgm:cxn modelId="{DE00D1F4-FB3A-413D-ADE3-5FB78C540A48}" type="presOf" srcId="{4BCFD8BA-2B49-47E0-BF62-BF8E9D04F12F}" destId="{BDB7AD0C-1705-4FAE-A39E-EB96CC04064E}" srcOrd="0" destOrd="1" presId="urn:microsoft.com/office/officeart/2018/5/layout/CenteredIconLabelDescriptionList"/>
    <dgm:cxn modelId="{18FD8DFA-8A14-43E2-B2BD-6BB07B226AC2}" srcId="{66E83290-ECEB-4617-8901-C7476C24BEB4}" destId="{0FEAA64C-20CD-430F-B812-8083BE6CCF92}" srcOrd="1" destOrd="0" parTransId="{93A63A6E-0C79-46D9-B79A-36792A161188}" sibTransId="{7FDC137A-9D5A-43A5-AEFB-FAF833BCC191}"/>
    <dgm:cxn modelId="{3D1AE994-C5E7-42C5-8903-9F4653E0D594}" type="presParOf" srcId="{C1BE3ADB-147E-4A03-BD0A-D2A69383AAFE}" destId="{6D14AFB1-C15D-4C6F-9750-FB0B134C59C7}" srcOrd="0" destOrd="0" presId="urn:microsoft.com/office/officeart/2018/5/layout/CenteredIconLabelDescriptionList"/>
    <dgm:cxn modelId="{9A2279F6-F3A6-4279-8CC9-ECF63EEAE786}" type="presParOf" srcId="{6D14AFB1-C15D-4C6F-9750-FB0B134C59C7}" destId="{AA6F5C1B-09F3-4ED2-90D9-0930488C05A4}" srcOrd="0" destOrd="0" presId="urn:microsoft.com/office/officeart/2018/5/layout/CenteredIconLabelDescriptionList"/>
    <dgm:cxn modelId="{F42D4422-DAF0-421C-BE28-EFD1A016B231}" type="presParOf" srcId="{6D14AFB1-C15D-4C6F-9750-FB0B134C59C7}" destId="{9F79C7C8-F1C8-4411-AAFC-25CE60E63009}" srcOrd="1" destOrd="0" presId="urn:microsoft.com/office/officeart/2018/5/layout/CenteredIconLabelDescriptionList"/>
    <dgm:cxn modelId="{E6AF41D4-B9BB-4072-88F4-66C198BA0B45}" type="presParOf" srcId="{6D14AFB1-C15D-4C6F-9750-FB0B134C59C7}" destId="{81386728-3A45-4929-96F3-1BB364128A9A}" srcOrd="2" destOrd="0" presId="urn:microsoft.com/office/officeart/2018/5/layout/CenteredIconLabelDescriptionList"/>
    <dgm:cxn modelId="{F2CF190E-80B2-4C49-BC16-7FFF7C66EBF7}" type="presParOf" srcId="{6D14AFB1-C15D-4C6F-9750-FB0B134C59C7}" destId="{E78A5300-256F-4361-B638-17A325D42110}" srcOrd="3" destOrd="0" presId="urn:microsoft.com/office/officeart/2018/5/layout/CenteredIconLabelDescriptionList"/>
    <dgm:cxn modelId="{D7DE70BE-485B-483E-AAE3-E6409B0EA29A}" type="presParOf" srcId="{6D14AFB1-C15D-4C6F-9750-FB0B134C59C7}" destId="{A4484612-FC96-4129-92BC-337026175F16}" srcOrd="4" destOrd="0" presId="urn:microsoft.com/office/officeart/2018/5/layout/CenteredIconLabelDescriptionList"/>
    <dgm:cxn modelId="{55D77D3E-7C59-4D31-9152-BBCFE37A5874}" type="presParOf" srcId="{C1BE3ADB-147E-4A03-BD0A-D2A69383AAFE}" destId="{D67035D5-9E81-47BA-B683-D062CD220B8A}" srcOrd="1" destOrd="0" presId="urn:microsoft.com/office/officeart/2018/5/layout/CenteredIconLabelDescriptionList"/>
    <dgm:cxn modelId="{16001FB7-D968-4D9D-BCE2-41473223B277}" type="presParOf" srcId="{C1BE3ADB-147E-4A03-BD0A-D2A69383AAFE}" destId="{0F70AADC-367E-4588-AE10-374C6E5C9B6E}" srcOrd="2" destOrd="0" presId="urn:microsoft.com/office/officeart/2018/5/layout/CenteredIconLabelDescriptionList"/>
    <dgm:cxn modelId="{F56A3398-7EDE-4B95-B6F0-41652172D1DC}" type="presParOf" srcId="{0F70AADC-367E-4588-AE10-374C6E5C9B6E}" destId="{6C9BE989-74B3-4DC7-A845-1681899C5343}" srcOrd="0" destOrd="0" presId="urn:microsoft.com/office/officeart/2018/5/layout/CenteredIconLabelDescriptionList"/>
    <dgm:cxn modelId="{43FD90BB-C9C5-4F67-8616-8BD796D6FD1D}" type="presParOf" srcId="{0F70AADC-367E-4588-AE10-374C6E5C9B6E}" destId="{29B7D9D7-90F5-4E4D-8544-FC1B0DC18833}" srcOrd="1" destOrd="0" presId="urn:microsoft.com/office/officeart/2018/5/layout/CenteredIconLabelDescriptionList"/>
    <dgm:cxn modelId="{99A2B8B5-FFEC-4084-A968-874B9C9D3E9E}" type="presParOf" srcId="{0F70AADC-367E-4588-AE10-374C6E5C9B6E}" destId="{84139B76-4399-4C18-8E00-E5DFCF1D6697}" srcOrd="2" destOrd="0" presId="urn:microsoft.com/office/officeart/2018/5/layout/CenteredIconLabelDescriptionList"/>
    <dgm:cxn modelId="{542A8E1D-232D-4C97-9CC2-8FEBE28FFE40}" type="presParOf" srcId="{0F70AADC-367E-4588-AE10-374C6E5C9B6E}" destId="{C2356CD0-B953-4767-9428-F11E2C3C27A7}" srcOrd="3" destOrd="0" presId="urn:microsoft.com/office/officeart/2018/5/layout/CenteredIconLabelDescriptionList"/>
    <dgm:cxn modelId="{92BB96E2-359D-4CD2-9968-A60ACA10E2C9}" type="presParOf" srcId="{0F70AADC-367E-4588-AE10-374C6E5C9B6E}" destId="{757925B1-AC26-41C3-9725-7FD4B5953381}" srcOrd="4" destOrd="0" presId="urn:microsoft.com/office/officeart/2018/5/layout/CenteredIconLabelDescriptionList"/>
    <dgm:cxn modelId="{AFC987C7-1AC5-4C51-A8E9-D2074A3AFCC4}" type="presParOf" srcId="{C1BE3ADB-147E-4A03-BD0A-D2A69383AAFE}" destId="{8F61C29A-D5B0-49D2-B3B8-8710EBC7BA18}" srcOrd="3" destOrd="0" presId="urn:microsoft.com/office/officeart/2018/5/layout/CenteredIconLabelDescriptionList"/>
    <dgm:cxn modelId="{A05CF58A-3CC2-41E2-AF28-3C5B19568E3A}" type="presParOf" srcId="{C1BE3ADB-147E-4A03-BD0A-D2A69383AAFE}" destId="{85D3363B-C62A-47D5-B2AD-1D9E75348743}" srcOrd="4" destOrd="0" presId="urn:microsoft.com/office/officeart/2018/5/layout/CenteredIconLabelDescriptionList"/>
    <dgm:cxn modelId="{7BF1B219-15B6-46CB-8F67-F3D7FEBF7F25}" type="presParOf" srcId="{85D3363B-C62A-47D5-B2AD-1D9E75348743}" destId="{123E5CBF-B6DB-4D20-9A3B-2F22DF9F94E5}" srcOrd="0" destOrd="0" presId="urn:microsoft.com/office/officeart/2018/5/layout/CenteredIconLabelDescriptionList"/>
    <dgm:cxn modelId="{BCA78A62-716F-44A3-B4FD-010276C2D671}" type="presParOf" srcId="{85D3363B-C62A-47D5-B2AD-1D9E75348743}" destId="{B61F5798-2D96-4F89-8FDB-C85937B3847F}" srcOrd="1" destOrd="0" presId="urn:microsoft.com/office/officeart/2018/5/layout/CenteredIconLabelDescriptionList"/>
    <dgm:cxn modelId="{DD9EFF28-8C99-40A9-B9D0-3AC5B504BD91}" type="presParOf" srcId="{85D3363B-C62A-47D5-B2AD-1D9E75348743}" destId="{80E0FEB1-2E3F-433B-93EC-45EFFFB26474}" srcOrd="2" destOrd="0" presId="urn:microsoft.com/office/officeart/2018/5/layout/CenteredIconLabelDescriptionList"/>
    <dgm:cxn modelId="{A38748B8-D165-47FB-93C1-874231F7384B}" type="presParOf" srcId="{85D3363B-C62A-47D5-B2AD-1D9E75348743}" destId="{62201E8E-F055-4BC4-BD40-E7AD63B897FB}" srcOrd="3" destOrd="0" presId="urn:microsoft.com/office/officeart/2018/5/layout/CenteredIconLabelDescriptionList"/>
    <dgm:cxn modelId="{7989326D-2F1A-4C60-B361-91D9FEE7AB03}" type="presParOf" srcId="{85D3363B-C62A-47D5-B2AD-1D9E75348743}" destId="{83E1F7BF-7BB5-457C-B67F-22DAE4DCA5F6}" srcOrd="4" destOrd="0" presId="urn:microsoft.com/office/officeart/2018/5/layout/CenteredIconLabelDescriptionList"/>
    <dgm:cxn modelId="{9682A76B-3667-4E5B-8925-0FA1853F81F3}" type="presParOf" srcId="{C1BE3ADB-147E-4A03-BD0A-D2A69383AAFE}" destId="{0E166648-7FFB-4882-A580-DB7C8750B9BF}" srcOrd="5" destOrd="0" presId="urn:microsoft.com/office/officeart/2018/5/layout/CenteredIconLabelDescriptionList"/>
    <dgm:cxn modelId="{F2B83A98-67D6-4A75-BA04-94CDD9FEC305}" type="presParOf" srcId="{C1BE3ADB-147E-4A03-BD0A-D2A69383AAFE}" destId="{E2D9B7AC-C980-4308-85F3-81ACFA7F86C3}" srcOrd="6" destOrd="0" presId="urn:microsoft.com/office/officeart/2018/5/layout/CenteredIconLabelDescriptionList"/>
    <dgm:cxn modelId="{8589BE5C-7711-41F8-9224-0E132EDE5D66}" type="presParOf" srcId="{E2D9B7AC-C980-4308-85F3-81ACFA7F86C3}" destId="{6791FADE-ABF0-449D-BE6C-777E2477A268}" srcOrd="0" destOrd="0" presId="urn:microsoft.com/office/officeart/2018/5/layout/CenteredIconLabelDescriptionList"/>
    <dgm:cxn modelId="{1610EB54-07BB-46FD-A7B3-49D70116A389}" type="presParOf" srcId="{E2D9B7AC-C980-4308-85F3-81ACFA7F86C3}" destId="{22BEBCE7-9179-4C2D-854F-E8C9AFA001DF}" srcOrd="1" destOrd="0" presId="urn:microsoft.com/office/officeart/2018/5/layout/CenteredIconLabelDescriptionList"/>
    <dgm:cxn modelId="{9AE3DC1A-4B5A-4913-BFEB-0D8DF45C1804}" type="presParOf" srcId="{E2D9B7AC-C980-4308-85F3-81ACFA7F86C3}" destId="{702F074D-51AD-4E6E-B283-8EE6D9EF45BE}" srcOrd="2" destOrd="0" presId="urn:microsoft.com/office/officeart/2018/5/layout/CenteredIconLabelDescriptionList"/>
    <dgm:cxn modelId="{A3CBCA7A-FA22-422C-880E-0C2E6B796A4B}" type="presParOf" srcId="{E2D9B7AC-C980-4308-85F3-81ACFA7F86C3}" destId="{634AE9E4-A336-4B56-A023-1155B4169620}" srcOrd="3" destOrd="0" presId="urn:microsoft.com/office/officeart/2018/5/layout/CenteredIconLabelDescriptionList"/>
    <dgm:cxn modelId="{3D8910A0-57E0-49D3-A4BD-B6CE274E72E6}" type="presParOf" srcId="{E2D9B7AC-C980-4308-85F3-81ACFA7F86C3}" destId="{BDB7AD0C-1705-4FAE-A39E-EB96CC04064E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F3B5B-F753-403D-977E-34793E77DAA1}">
      <dsp:nvSpPr>
        <dsp:cNvPr id="0" name=""/>
        <dsp:cNvSpPr/>
      </dsp:nvSpPr>
      <dsp:spPr>
        <a:xfrm>
          <a:off x="0" y="495849"/>
          <a:ext cx="8066079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017" tIns="249936" rIns="62601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Dynamics Modelling of FEW Nexus in Urban Circular Economies</a:t>
          </a:r>
        </a:p>
      </dsp:txBody>
      <dsp:txXfrm>
        <a:off x="0" y="495849"/>
        <a:ext cx="8066079" cy="510300"/>
      </dsp:txXfrm>
    </dsp:sp>
    <dsp:sp modelId="{81E54E4E-FEF0-4468-B271-9B35881CA814}">
      <dsp:nvSpPr>
        <dsp:cNvPr id="0" name=""/>
        <dsp:cNvSpPr/>
      </dsp:nvSpPr>
      <dsp:spPr>
        <a:xfrm>
          <a:off x="403303" y="318729"/>
          <a:ext cx="5646255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415" tIns="0" rIns="21341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Title:</a:t>
          </a:r>
        </a:p>
      </dsp:txBody>
      <dsp:txXfrm>
        <a:off x="420596" y="336022"/>
        <a:ext cx="5611669" cy="319654"/>
      </dsp:txXfrm>
    </dsp:sp>
    <dsp:sp modelId="{CD02ABA5-0251-4F87-9E4A-24092A82FA6D}">
      <dsp:nvSpPr>
        <dsp:cNvPr id="0" name=""/>
        <dsp:cNvSpPr/>
      </dsp:nvSpPr>
      <dsp:spPr>
        <a:xfrm>
          <a:off x="0" y="1248069"/>
          <a:ext cx="8066079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017" tIns="249936" rIns="62601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Studying the interrelation between urban FEW resources for waste minimisation</a:t>
          </a:r>
          <a:endParaRPr lang="en-US" sz="1200" kern="1200"/>
        </a:p>
      </dsp:txBody>
      <dsp:txXfrm>
        <a:off x="0" y="1248069"/>
        <a:ext cx="8066079" cy="510300"/>
      </dsp:txXfrm>
    </dsp:sp>
    <dsp:sp modelId="{E7C0A64F-43F9-49B4-B222-406A76549A0A}">
      <dsp:nvSpPr>
        <dsp:cNvPr id="0" name=""/>
        <dsp:cNvSpPr/>
      </dsp:nvSpPr>
      <dsp:spPr>
        <a:xfrm>
          <a:off x="403303" y="1070949"/>
          <a:ext cx="5646255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415" tIns="0" rIns="21341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Aim: </a:t>
          </a:r>
          <a:endParaRPr lang="en-US" sz="1200" kern="1200"/>
        </a:p>
      </dsp:txBody>
      <dsp:txXfrm>
        <a:off x="420596" y="1088242"/>
        <a:ext cx="5611669" cy="319654"/>
      </dsp:txXfrm>
    </dsp:sp>
    <dsp:sp modelId="{B97DF1DA-EB46-4EDC-85E9-DAAFC5834D30}">
      <dsp:nvSpPr>
        <dsp:cNvPr id="0" name=""/>
        <dsp:cNvSpPr/>
      </dsp:nvSpPr>
      <dsp:spPr>
        <a:xfrm>
          <a:off x="0" y="2000289"/>
          <a:ext cx="8042203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017" tIns="249936" rIns="62601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What is the impact of FEW waste (and waste minimisation) on other nexus resources and GHG emission?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How can intersectoral policies help to reduce food, energy, water and carbon footprint in urban areas?</a:t>
          </a:r>
          <a:endParaRPr lang="en-US" sz="1200" kern="1200" dirty="0"/>
        </a:p>
      </dsp:txBody>
      <dsp:txXfrm>
        <a:off x="0" y="2000289"/>
        <a:ext cx="8042203" cy="699300"/>
      </dsp:txXfrm>
    </dsp:sp>
    <dsp:sp modelId="{F8A2FCED-0CFA-4F62-932B-BB0F7B6FFB03}">
      <dsp:nvSpPr>
        <dsp:cNvPr id="0" name=""/>
        <dsp:cNvSpPr/>
      </dsp:nvSpPr>
      <dsp:spPr>
        <a:xfrm>
          <a:off x="403303" y="1823169"/>
          <a:ext cx="5646255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415" tIns="0" rIns="21341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Question: </a:t>
          </a:r>
          <a:endParaRPr lang="en-US" sz="1200" kern="1200"/>
        </a:p>
      </dsp:txBody>
      <dsp:txXfrm>
        <a:off x="420596" y="1840462"/>
        <a:ext cx="5611669" cy="319654"/>
      </dsp:txXfrm>
    </dsp:sp>
    <dsp:sp modelId="{F100AF3A-DD61-4BB1-B05B-C61D349680A9}">
      <dsp:nvSpPr>
        <dsp:cNvPr id="0" name=""/>
        <dsp:cNvSpPr/>
      </dsp:nvSpPr>
      <dsp:spPr>
        <a:xfrm>
          <a:off x="0" y="2941509"/>
          <a:ext cx="806607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017" tIns="249936" rIns="62601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1" kern="1200"/>
            <a:t>Bristol City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Rotterdam (Blue City)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Cape Town (Stellenbosch Water Hub)</a:t>
          </a:r>
          <a:endParaRPr lang="en-US" sz="1200" kern="1200" dirty="0"/>
        </a:p>
      </dsp:txBody>
      <dsp:txXfrm>
        <a:off x="0" y="2941509"/>
        <a:ext cx="8066079" cy="907200"/>
      </dsp:txXfrm>
    </dsp:sp>
    <dsp:sp modelId="{3793B5F5-6702-4B75-8521-FDF6112887CD}">
      <dsp:nvSpPr>
        <dsp:cNvPr id="0" name=""/>
        <dsp:cNvSpPr/>
      </dsp:nvSpPr>
      <dsp:spPr>
        <a:xfrm>
          <a:off x="403303" y="2764388"/>
          <a:ext cx="5646255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415" tIns="0" rIns="21341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Case Studies:</a:t>
          </a:r>
          <a:endParaRPr lang="en-US" sz="1200" kern="1200"/>
        </a:p>
      </dsp:txBody>
      <dsp:txXfrm>
        <a:off x="420596" y="2781681"/>
        <a:ext cx="5611669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D436-C6F4-4B6C-85DB-63D8E688A3A1}">
      <dsp:nvSpPr>
        <dsp:cNvPr id="0" name=""/>
        <dsp:cNvSpPr/>
      </dsp:nvSpPr>
      <dsp:spPr>
        <a:xfrm>
          <a:off x="30164" y="626220"/>
          <a:ext cx="819583" cy="81958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A5697-0662-4838-BFB6-C66E3EE10FAD}">
      <dsp:nvSpPr>
        <dsp:cNvPr id="0" name=""/>
        <dsp:cNvSpPr/>
      </dsp:nvSpPr>
      <dsp:spPr>
        <a:xfrm>
          <a:off x="202277" y="798332"/>
          <a:ext cx="475358" cy="4753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80DD1-5E6D-459F-8BBC-1AC0B0943475}">
      <dsp:nvSpPr>
        <dsp:cNvPr id="0" name=""/>
        <dsp:cNvSpPr/>
      </dsp:nvSpPr>
      <dsp:spPr>
        <a:xfrm>
          <a:off x="1025372" y="626220"/>
          <a:ext cx="1931874" cy="819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Quantitative modelling of Bristol food waste</a:t>
          </a:r>
          <a:endParaRPr lang="en-US" sz="1700" kern="1200" dirty="0"/>
        </a:p>
      </dsp:txBody>
      <dsp:txXfrm>
        <a:off x="1025372" y="626220"/>
        <a:ext cx="1931874" cy="819583"/>
      </dsp:txXfrm>
    </dsp:sp>
    <dsp:sp modelId="{254FC3E9-66A1-4020-95C1-830AD56693B5}">
      <dsp:nvSpPr>
        <dsp:cNvPr id="0" name=""/>
        <dsp:cNvSpPr/>
      </dsp:nvSpPr>
      <dsp:spPr>
        <a:xfrm>
          <a:off x="3293862" y="626220"/>
          <a:ext cx="819583" cy="81958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601A0-E6D6-4288-A181-5A5672DE200A}">
      <dsp:nvSpPr>
        <dsp:cNvPr id="0" name=""/>
        <dsp:cNvSpPr/>
      </dsp:nvSpPr>
      <dsp:spPr>
        <a:xfrm>
          <a:off x="3465974" y="798332"/>
          <a:ext cx="475358" cy="475358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6FA68-6DE8-4105-9E97-34F4CD072672}">
      <dsp:nvSpPr>
        <dsp:cNvPr id="0" name=""/>
        <dsp:cNvSpPr/>
      </dsp:nvSpPr>
      <dsp:spPr>
        <a:xfrm>
          <a:off x="4289070" y="626220"/>
          <a:ext cx="1931874" cy="819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Consumption based approach (i.e. not territorial)</a:t>
          </a:r>
          <a:endParaRPr lang="en-US" sz="1700" kern="1200" dirty="0"/>
        </a:p>
      </dsp:txBody>
      <dsp:txXfrm>
        <a:off x="4289070" y="626220"/>
        <a:ext cx="1931874" cy="819583"/>
      </dsp:txXfrm>
    </dsp:sp>
    <dsp:sp modelId="{AB1211F7-40B7-461E-AEEC-4897A084B5E8}">
      <dsp:nvSpPr>
        <dsp:cNvPr id="0" name=""/>
        <dsp:cNvSpPr/>
      </dsp:nvSpPr>
      <dsp:spPr>
        <a:xfrm>
          <a:off x="30164" y="2038060"/>
          <a:ext cx="819583" cy="81958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6A0E7-AB73-48F9-A06B-6B9F65170113}">
      <dsp:nvSpPr>
        <dsp:cNvPr id="0" name=""/>
        <dsp:cNvSpPr/>
      </dsp:nvSpPr>
      <dsp:spPr>
        <a:xfrm>
          <a:off x="202277" y="2210172"/>
          <a:ext cx="475358" cy="4753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74ECA-5F4D-469F-A344-C12C770EBA21}">
      <dsp:nvSpPr>
        <dsp:cNvPr id="0" name=""/>
        <dsp:cNvSpPr/>
      </dsp:nvSpPr>
      <dsp:spPr>
        <a:xfrm>
          <a:off x="1025372" y="2038060"/>
          <a:ext cx="1931874" cy="819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Food waste impacts on energy, water and GHG emissions</a:t>
          </a:r>
          <a:endParaRPr lang="en-US" sz="1700" kern="1200"/>
        </a:p>
      </dsp:txBody>
      <dsp:txXfrm>
        <a:off x="1025372" y="2038060"/>
        <a:ext cx="1931874" cy="819583"/>
      </dsp:txXfrm>
    </dsp:sp>
    <dsp:sp modelId="{9D5C2FCA-9575-4595-BD0B-5C52519249A9}">
      <dsp:nvSpPr>
        <dsp:cNvPr id="0" name=""/>
        <dsp:cNvSpPr/>
      </dsp:nvSpPr>
      <dsp:spPr>
        <a:xfrm>
          <a:off x="3293862" y="2038060"/>
          <a:ext cx="819583" cy="81958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43693-5679-4483-9BD1-76CC2420CBD1}">
      <dsp:nvSpPr>
        <dsp:cNvPr id="0" name=""/>
        <dsp:cNvSpPr/>
      </dsp:nvSpPr>
      <dsp:spPr>
        <a:xfrm>
          <a:off x="3465974" y="2210172"/>
          <a:ext cx="475358" cy="47535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D6528-E8D5-4C38-82D9-6259CD983774}">
      <dsp:nvSpPr>
        <dsp:cNvPr id="0" name=""/>
        <dsp:cNvSpPr/>
      </dsp:nvSpPr>
      <dsp:spPr>
        <a:xfrm>
          <a:off x="4289070" y="2038060"/>
          <a:ext cx="1931874" cy="819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Evaluation of policies and implication on policy design</a:t>
          </a:r>
        </a:p>
      </dsp:txBody>
      <dsp:txXfrm>
        <a:off x="4289070" y="2038060"/>
        <a:ext cx="1931874" cy="8195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F5C1B-09F3-4ED2-90D9-0930488C05A4}">
      <dsp:nvSpPr>
        <dsp:cNvPr id="0" name=""/>
        <dsp:cNvSpPr/>
      </dsp:nvSpPr>
      <dsp:spPr>
        <a:xfrm>
          <a:off x="793050" y="338918"/>
          <a:ext cx="843768" cy="8437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86728-3A45-4929-96F3-1BB364128A9A}">
      <dsp:nvSpPr>
        <dsp:cNvPr id="0" name=""/>
        <dsp:cNvSpPr/>
      </dsp:nvSpPr>
      <dsp:spPr>
        <a:xfrm>
          <a:off x="9550" y="1333831"/>
          <a:ext cx="2410768" cy="361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/>
            <a:t>Food Surplus &amp; Waste (FSW) </a:t>
          </a:r>
          <a:endParaRPr lang="en-US" sz="1600" kern="1200"/>
        </a:p>
      </dsp:txBody>
      <dsp:txXfrm>
        <a:off x="9550" y="1333831"/>
        <a:ext cx="2410768" cy="361615"/>
      </dsp:txXfrm>
    </dsp:sp>
    <dsp:sp modelId="{A4484612-FC96-4129-92BC-337026175F16}">
      <dsp:nvSpPr>
        <dsp:cNvPr id="0" name=""/>
        <dsp:cNvSpPr/>
      </dsp:nvSpPr>
      <dsp:spPr>
        <a:xfrm>
          <a:off x="9550" y="1765745"/>
          <a:ext cx="2410768" cy="2088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Sum of wasted food in: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1- Primary Production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2- Food Manufacturers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3- Retail and Wholesale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4- Hospitality and Food Services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5- Household</a:t>
          </a:r>
          <a:endParaRPr lang="en-US" sz="1200" kern="1200"/>
        </a:p>
      </dsp:txBody>
      <dsp:txXfrm>
        <a:off x="9550" y="1765745"/>
        <a:ext cx="2410768" cy="2088140"/>
      </dsp:txXfrm>
    </dsp:sp>
    <dsp:sp modelId="{6C9BE989-74B3-4DC7-A845-1681899C5343}">
      <dsp:nvSpPr>
        <dsp:cNvPr id="0" name=""/>
        <dsp:cNvSpPr/>
      </dsp:nvSpPr>
      <dsp:spPr>
        <a:xfrm>
          <a:off x="3625703" y="338918"/>
          <a:ext cx="843768" cy="8437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39B76-4399-4C18-8E00-E5DFCF1D6697}">
      <dsp:nvSpPr>
        <dsp:cNvPr id="0" name=""/>
        <dsp:cNvSpPr/>
      </dsp:nvSpPr>
      <dsp:spPr>
        <a:xfrm>
          <a:off x="2842203" y="1333831"/>
          <a:ext cx="2410768" cy="361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/>
            <a:t>Energy Footprint </a:t>
          </a:r>
          <a:endParaRPr lang="en-US" sz="1600" kern="1200"/>
        </a:p>
      </dsp:txBody>
      <dsp:txXfrm>
        <a:off x="2842203" y="1333831"/>
        <a:ext cx="2410768" cy="361615"/>
      </dsp:txXfrm>
    </dsp:sp>
    <dsp:sp modelId="{757925B1-AC26-41C3-9725-7FD4B5953381}">
      <dsp:nvSpPr>
        <dsp:cNvPr id="0" name=""/>
        <dsp:cNvSpPr/>
      </dsp:nvSpPr>
      <dsp:spPr>
        <a:xfrm>
          <a:off x="2842203" y="1765745"/>
          <a:ext cx="2410768" cy="2088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Sum of electricity and fuel use in: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1- Primary Production &amp; transport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2- Food Manufacturing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3- Retail Refrigeration &amp; Transport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4- HaFS Refrigeration &amp; Catering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5- Household Cooking, Cooling, dishwashing &amp; Transport</a:t>
          </a:r>
          <a:endParaRPr lang="en-US" sz="1200" kern="1200"/>
        </a:p>
      </dsp:txBody>
      <dsp:txXfrm>
        <a:off x="2842203" y="1765745"/>
        <a:ext cx="2410768" cy="2088140"/>
      </dsp:txXfrm>
    </dsp:sp>
    <dsp:sp modelId="{123E5CBF-B6DB-4D20-9A3B-2F22DF9F94E5}">
      <dsp:nvSpPr>
        <dsp:cNvPr id="0" name=""/>
        <dsp:cNvSpPr/>
      </dsp:nvSpPr>
      <dsp:spPr>
        <a:xfrm>
          <a:off x="6458356" y="338918"/>
          <a:ext cx="843768" cy="8437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0FEB1-2E3F-433B-93EC-45EFFFB26474}">
      <dsp:nvSpPr>
        <dsp:cNvPr id="0" name=""/>
        <dsp:cNvSpPr/>
      </dsp:nvSpPr>
      <dsp:spPr>
        <a:xfrm>
          <a:off x="5674856" y="1333831"/>
          <a:ext cx="2410768" cy="361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/>
            <a:t>Water Footprint</a:t>
          </a:r>
        </a:p>
      </dsp:txBody>
      <dsp:txXfrm>
        <a:off x="5674856" y="1333831"/>
        <a:ext cx="2410768" cy="361615"/>
      </dsp:txXfrm>
    </dsp:sp>
    <dsp:sp modelId="{83E1F7BF-7BB5-457C-B67F-22DAE4DCA5F6}">
      <dsp:nvSpPr>
        <dsp:cNvPr id="0" name=""/>
        <dsp:cNvSpPr/>
      </dsp:nvSpPr>
      <dsp:spPr>
        <a:xfrm>
          <a:off x="5674856" y="1765745"/>
          <a:ext cx="2410768" cy="2088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Sum of water abstraction/ use in: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1- Agricultural Production </a:t>
          </a:r>
          <a:endParaRPr lang="en-US" sz="1200" kern="1200"/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2- Food Manufacturing</a:t>
          </a:r>
          <a:endParaRPr lang="en-US" sz="1200" kern="1200"/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3- Retail and Wholesale</a:t>
          </a:r>
          <a:endParaRPr lang="en-US" sz="1200" kern="1200"/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4- Hospitality and Food Services</a:t>
          </a:r>
          <a:endParaRPr lang="en-US" sz="1200" kern="1200"/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5- Household Cooking &amp; Dishwashing</a:t>
          </a:r>
          <a:endParaRPr lang="en-US" sz="1200" kern="1200"/>
        </a:p>
      </dsp:txBody>
      <dsp:txXfrm>
        <a:off x="5674856" y="1765745"/>
        <a:ext cx="2410768" cy="2088140"/>
      </dsp:txXfrm>
    </dsp:sp>
    <dsp:sp modelId="{6791FADE-ABF0-449D-BE6C-777E2477A268}">
      <dsp:nvSpPr>
        <dsp:cNvPr id="0" name=""/>
        <dsp:cNvSpPr/>
      </dsp:nvSpPr>
      <dsp:spPr>
        <a:xfrm>
          <a:off x="9291009" y="338918"/>
          <a:ext cx="843768" cy="8437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F074D-51AD-4E6E-B283-8EE6D9EF45BE}">
      <dsp:nvSpPr>
        <dsp:cNvPr id="0" name=""/>
        <dsp:cNvSpPr/>
      </dsp:nvSpPr>
      <dsp:spPr>
        <a:xfrm>
          <a:off x="8507509" y="1333831"/>
          <a:ext cx="2410768" cy="361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/>
            <a:t>Carbon Footprint </a:t>
          </a:r>
          <a:endParaRPr lang="en-US" sz="1600" kern="1200"/>
        </a:p>
      </dsp:txBody>
      <dsp:txXfrm>
        <a:off x="8507509" y="1333831"/>
        <a:ext cx="2410768" cy="361615"/>
      </dsp:txXfrm>
    </dsp:sp>
    <dsp:sp modelId="{BDB7AD0C-1705-4FAE-A39E-EB96CC04064E}">
      <dsp:nvSpPr>
        <dsp:cNvPr id="0" name=""/>
        <dsp:cNvSpPr/>
      </dsp:nvSpPr>
      <dsp:spPr>
        <a:xfrm>
          <a:off x="8507509" y="1765745"/>
          <a:ext cx="2410768" cy="2088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Sum of GHG emission in: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1- Agriculture Sector, Transport, </a:t>
          </a:r>
          <a:r>
            <a:rPr lang="en-GB" sz="1200" kern="1200">
              <a:solidFill>
                <a:schemeClr val="bg1">
                  <a:lumMod val="50000"/>
                </a:schemeClr>
              </a:solidFill>
            </a:rPr>
            <a:t>Packaging</a:t>
          </a:r>
          <a:r>
            <a:rPr lang="en-GB" sz="1200" kern="1200"/>
            <a:t> </a:t>
          </a:r>
          <a:r>
            <a:rPr lang="en-GB" sz="1200" kern="1200">
              <a:solidFill>
                <a:schemeClr val="bg1">
                  <a:lumMod val="50000"/>
                </a:schemeClr>
              </a:solidFill>
            </a:rPr>
            <a:t>&amp; Fertilizer Production</a:t>
          </a:r>
          <a:endParaRPr lang="en-US" sz="1200" kern="1200">
            <a:solidFill>
              <a:schemeClr val="bg1">
                <a:lumMod val="50000"/>
              </a:schemeClr>
            </a:solidFill>
          </a:endParaRP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2- Food Manufacturing &amp; </a:t>
          </a:r>
          <a:r>
            <a:rPr lang="en-GB" sz="1200" kern="1200">
              <a:solidFill>
                <a:schemeClr val="bg1">
                  <a:lumMod val="50000"/>
                </a:schemeClr>
              </a:solidFill>
            </a:rPr>
            <a:t>Packaging</a:t>
          </a:r>
          <a:endParaRPr lang="en-US" sz="1200" kern="1200">
            <a:solidFill>
              <a:schemeClr val="bg1">
                <a:lumMod val="50000"/>
              </a:schemeClr>
            </a:solidFill>
          </a:endParaRP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3- Retail Refrigeration &amp; Transport</a:t>
          </a:r>
          <a:endParaRPr lang="en-US" sz="1200" kern="1200"/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4- Hospitality &amp; </a:t>
          </a:r>
          <a:r>
            <a:rPr lang="en-GB" sz="1200" kern="1200">
              <a:solidFill>
                <a:schemeClr val="bg1">
                  <a:lumMod val="50000"/>
                </a:schemeClr>
              </a:solidFill>
            </a:rPr>
            <a:t>Packaging</a:t>
          </a:r>
          <a:endParaRPr lang="en-US" sz="1200" kern="1200">
            <a:solidFill>
              <a:schemeClr val="bg1">
                <a:lumMod val="50000"/>
              </a:schemeClr>
            </a:solidFill>
          </a:endParaRP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5- Household Cooking, Cooling, dishwashing &amp; Transport</a:t>
          </a:r>
          <a:endParaRPr lang="en-US" sz="1200" kern="1200"/>
        </a:p>
      </dsp:txBody>
      <dsp:txXfrm>
        <a:off x="8507509" y="1765745"/>
        <a:ext cx="2410768" cy="2088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AA3F5-67C0-4F75-80AC-CDB652304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DF3F4C-1BA6-4AF7-99C8-867ABF2DA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A38B6-81E6-4B1F-8CD2-361B1D214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167C-2FD7-40CE-9B86-306B7B7734B8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B9DC6-E023-4DC8-BC76-4C9213591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8B6C3-7FF4-4052-B607-4063C1125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F611-AB86-449F-BF0C-BBA90767F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57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11B48-F06F-49B3-98AE-742CB3CD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FED8C7-BB0A-4B6B-A557-F878DE61D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4DB4C-F30F-4B92-8B91-7CCF86100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167C-2FD7-40CE-9B86-306B7B7734B8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5CE18-068F-4572-B557-217F8F2E8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9F065-A911-43CF-9CA4-417C8A46E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F611-AB86-449F-BF0C-BBA90767F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14D2BA-A05E-4332-898C-DE8F66FD4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8D880A-780E-4352-AC3A-3443420D3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95B0D-879F-454D-A47F-1F9A29B2F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167C-2FD7-40CE-9B86-306B7B7734B8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B4BD2-1A42-4F7C-9EA0-D1EB8A2CE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5C84D-5B07-420B-ADC7-A84F0944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F611-AB86-449F-BF0C-BBA90767F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806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372C267-1D3F-A642-9FD6-0192604797D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63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12" y="450253"/>
            <a:ext cx="10515600" cy="958583"/>
          </a:xfrm>
        </p:spPr>
        <p:txBody>
          <a:bodyPr anchor="t" anchorCtr="0">
            <a:normAutofit/>
          </a:bodyPr>
          <a:lstStyle>
            <a:lvl1pPr>
              <a:defRPr sz="2933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27" y="1485995"/>
            <a:ext cx="10515600" cy="4351339"/>
          </a:xfrm>
        </p:spPr>
        <p:txBody>
          <a:bodyPr>
            <a:normAutofit/>
          </a:bodyPr>
          <a:lstStyle>
            <a:lvl1pPr marL="228594" indent="-228594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2133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67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372C267-1D3F-A642-9FD6-0192604797D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43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372C267-1D3F-A642-9FD6-0192604797D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64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109" y="1825625"/>
            <a:ext cx="5181600" cy="4351339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4169" y="1825625"/>
            <a:ext cx="5811799" cy="4351339"/>
          </a:xfrm>
        </p:spPr>
        <p:txBody>
          <a:bodyPr>
            <a:normAutofit/>
          </a:bodyPr>
          <a:lstStyle>
            <a:lvl1pPr marL="380990" indent="-380990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372C267-1D3F-A642-9FD6-0192604797D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21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372C267-1D3F-A642-9FD6-0192604797D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372C267-1D3F-A642-9FD6-0192604797D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75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94487"/>
            <a:ext cx="6172200" cy="4666564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372C267-1D3F-A642-9FD6-0192604797D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24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43914"/>
            <a:ext cx="6172200" cy="4617137"/>
          </a:xfrm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372C267-1D3F-A642-9FD6-0192604797D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17AFF1-1D8A-394A-898D-E0FE5235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5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EF560-1187-4819-8489-4D1846FA0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97BDB-D6F3-4D04-8181-019513F06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CC382-C0CD-46AF-B97B-31BF31AF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167C-2FD7-40CE-9B86-306B7B7734B8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3558A-B07B-41AB-ABC9-33D5CA69F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7F78-413A-4C8F-B913-9B09240EC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F611-AB86-449F-BF0C-BBA90767F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9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F94F9-3A4B-4D4D-8A23-465A11E8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6671C-B0D2-4263-9E2D-135503323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83493-D9B0-47FA-809E-438B65C9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167C-2FD7-40CE-9B86-306B7B7734B8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AECEA-1BE3-4670-B272-1796B25F6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AC841-4D39-4092-A9D3-DF9750B6D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F611-AB86-449F-BF0C-BBA90767F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53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247F5-77B9-4DC4-AC5C-17EA3E954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EF647-0B09-446D-94AD-01E36A31F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E50C1-99F3-4798-B30A-8E1F643A8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14389-E412-4163-8E71-3F9E17302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167C-2FD7-40CE-9B86-306B7B7734B8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2179C-DFC1-452D-A7C8-8A0EEAEB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5A0BF-C8B1-447B-B68A-4A3D3F1F4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F611-AB86-449F-BF0C-BBA90767F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37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CDC1-DAF5-4D92-A1E1-C4DD1AAA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33B49-8F4F-4881-996E-5414A6389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E3339-C7B4-4AF2-B3D9-87B58F379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6987C-19BF-4512-87F9-EDB057B2E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01CD94-2AE4-4911-8411-CF5211ECD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FB0A26-425F-4B2F-A189-1D21C0316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167C-2FD7-40CE-9B86-306B7B7734B8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CC8EE4-132B-419D-8835-79DB4CC11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6BBF61-B82B-47A7-B237-CC090C656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F611-AB86-449F-BF0C-BBA90767F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83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2A3C4-6178-400A-BDBA-CFD853A68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8CE5DE-8610-4CDE-A330-3D7DA26CE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167C-2FD7-40CE-9B86-306B7B7734B8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477168-7082-4067-B67C-93CFC3922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4C908-D58C-46A2-B1BF-7A3CD1E9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F611-AB86-449F-BF0C-BBA90767F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33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F03F0E-5B86-4D7E-87AF-987531EA4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167C-2FD7-40CE-9B86-306B7B7734B8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EFE907-5639-459A-86F9-5FC18162B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0F60F3-3716-4E84-9CA5-26B2B504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F611-AB86-449F-BF0C-BBA90767F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75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56487-84B8-490A-BF9D-527E334B3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3C2F5-12DE-4C2D-8593-73F2FEF97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25E5-B029-4AD5-9114-94EC295CF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FD62F-71EF-4797-A201-8C5EA7CA1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167C-2FD7-40CE-9B86-306B7B7734B8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54E70-71EE-46DD-A963-965C905F6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CE01F-F182-4D67-9008-0C36A9596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F611-AB86-449F-BF0C-BBA90767F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11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9E15E-3D95-41A5-97AF-66DC1614E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94EB8D-F91E-497C-B4C8-E256CC5C6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255D5-FE07-41E1-8C0C-2AC43137B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82415-A107-414A-9033-FD128BE17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167C-2FD7-40CE-9B86-306B7B7734B8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E7A18-0994-4722-A0D5-B965DD983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D9CC6-260E-4EC1-94D0-7BB85C7B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F611-AB86-449F-BF0C-BBA90767F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46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4EF422-8DF3-47DB-858B-25B61840D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C06BF-0F48-4641-862B-D85EBD413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178F7-6C9F-4796-94BB-1D4A24393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E167C-2FD7-40CE-9B86-306B7B7734B8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023A1-039C-4D1D-99ED-5C9014840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F8401-E790-4458-9169-85EDE825E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1F611-AB86-449F-BF0C-BBA90767FD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82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458" y="2088814"/>
            <a:ext cx="4039356" cy="476918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81" y="1627921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109" y="685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5244" y="428534"/>
            <a:ext cx="2278696" cy="6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2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9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tif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tif"/><Relationship Id="rId1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xchange.iseesystems.com/public/aliparsa/food-waste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6835372A-558C-401C-8458-DB3877DF7FD2}"/>
              </a:ext>
            </a:extLst>
          </p:cNvPr>
          <p:cNvGrpSpPr/>
          <p:nvPr/>
        </p:nvGrpSpPr>
        <p:grpSpPr>
          <a:xfrm>
            <a:off x="1940529" y="5138126"/>
            <a:ext cx="8310939" cy="411611"/>
            <a:chOff x="719658" y="7004931"/>
            <a:chExt cx="12829663" cy="635406"/>
          </a:xfrm>
        </p:grpSpPr>
        <p:pic>
          <p:nvPicPr>
            <p:cNvPr id="34" name="BFN colour RGB.jpg" descr="BFN colour RGB.jpg">
              <a:extLst>
                <a:ext uri="{FF2B5EF4-FFF2-40B4-BE49-F238E27FC236}">
                  <a16:creationId xmlns:a16="http://schemas.microsoft.com/office/drawing/2014/main" id="{7409F544-6D53-4A49-8B04-EC52EC57D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88289" y="7091357"/>
              <a:ext cx="676779" cy="52281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5" name="Bristol-Waste-Logo.jpg" descr="Bristol-Waste-Logo.jpg">
              <a:extLst>
                <a:ext uri="{FF2B5EF4-FFF2-40B4-BE49-F238E27FC236}">
                  <a16:creationId xmlns:a16="http://schemas.microsoft.com/office/drawing/2014/main" id="{CADDFD33-7C0D-4B4F-AB4E-0E7C6C4C5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1098" y="7029485"/>
              <a:ext cx="1010681" cy="61085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6" name="resourceFuturesLogo-sm.png" descr="resourceFuturesLogo-sm.png">
              <a:extLst>
                <a:ext uri="{FF2B5EF4-FFF2-40B4-BE49-F238E27FC236}">
                  <a16:creationId xmlns:a16="http://schemas.microsoft.com/office/drawing/2014/main" id="{B173CE7C-6EB8-4B93-88A8-BE7BBEF50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92115" y="7040916"/>
              <a:ext cx="2057206" cy="4279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7" name="Wessex Water_New Logo.png" descr="Wessex Water_New Logo.png">
              <a:extLst>
                <a:ext uri="{FF2B5EF4-FFF2-40B4-BE49-F238E27FC236}">
                  <a16:creationId xmlns:a16="http://schemas.microsoft.com/office/drawing/2014/main" id="{FDCBD1EC-BF34-4A94-86DC-7C200A9C0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48162"/>
            <a:stretch>
              <a:fillRect/>
            </a:stretch>
          </p:blipFill>
          <p:spPr>
            <a:xfrm>
              <a:off x="2909379" y="7073391"/>
              <a:ext cx="2594071" cy="52294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8" name="Geneco logo.jpg" descr="Geneco logo.jpg">
              <a:extLst>
                <a:ext uri="{FF2B5EF4-FFF2-40B4-BE49-F238E27FC236}">
                  <a16:creationId xmlns:a16="http://schemas.microsoft.com/office/drawing/2014/main" id="{0E31D10F-6298-4C9C-ABA1-B7FA441DB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34675" b="36850"/>
            <a:stretch>
              <a:fillRect/>
            </a:stretch>
          </p:blipFill>
          <p:spPr>
            <a:xfrm>
              <a:off x="5991657" y="7086269"/>
              <a:ext cx="1746038" cy="49716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9" name="Image" descr="Image">
              <a:extLst>
                <a:ext uri="{FF2B5EF4-FFF2-40B4-BE49-F238E27FC236}">
                  <a16:creationId xmlns:a16="http://schemas.microsoft.com/office/drawing/2014/main" id="{59B84AAC-EC6B-44B3-86DB-8D2BC5103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9658" y="7004931"/>
              <a:ext cx="1599275" cy="629052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E606C13-405B-4D7E-A370-6F9D201C89E4}"/>
              </a:ext>
            </a:extLst>
          </p:cNvPr>
          <p:cNvSpPr txBox="1"/>
          <p:nvPr/>
        </p:nvSpPr>
        <p:spPr>
          <a:xfrm>
            <a:off x="714988" y="4994497"/>
            <a:ext cx="681276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GB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Partners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4085BD-4B74-480C-9848-FF9253A630D3}"/>
              </a:ext>
            </a:extLst>
          </p:cNvPr>
          <p:cNvSpPr txBox="1"/>
          <p:nvPr/>
        </p:nvSpPr>
        <p:spPr>
          <a:xfrm>
            <a:off x="754265" y="5800961"/>
            <a:ext cx="933939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GB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 team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5D544A9-5182-4394-B07A-9F54C7FB6180}"/>
              </a:ext>
            </a:extLst>
          </p:cNvPr>
          <p:cNvGrpSpPr/>
          <p:nvPr/>
        </p:nvGrpSpPr>
        <p:grpSpPr>
          <a:xfrm>
            <a:off x="1641980" y="6014381"/>
            <a:ext cx="8926699" cy="458679"/>
            <a:chOff x="1232950" y="8714908"/>
            <a:chExt cx="10435384" cy="536199"/>
          </a:xfrm>
        </p:grpSpPr>
        <p:pic>
          <p:nvPicPr>
            <p:cNvPr id="43" name="image2.png" descr="image2.png">
              <a:extLst>
                <a:ext uri="{FF2B5EF4-FFF2-40B4-BE49-F238E27FC236}">
                  <a16:creationId xmlns:a16="http://schemas.microsoft.com/office/drawing/2014/main" id="{A59AE468-B5B7-44BA-B26C-5AC582FA2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303072" y="8758558"/>
              <a:ext cx="365262" cy="4503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4" name="Image" descr="Image">
              <a:extLst>
                <a:ext uri="{FF2B5EF4-FFF2-40B4-BE49-F238E27FC236}">
                  <a16:creationId xmlns:a16="http://schemas.microsoft.com/office/drawing/2014/main" id="{1636E9BA-A6CD-4A0E-8CD9-0747F66FB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33830" b="33830"/>
            <a:stretch>
              <a:fillRect/>
            </a:stretch>
          </p:blipFill>
          <p:spPr>
            <a:xfrm>
              <a:off x="6608890" y="8843238"/>
              <a:ext cx="1261244" cy="40786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5" name="Image" descr="Image">
              <a:extLst>
                <a:ext uri="{FF2B5EF4-FFF2-40B4-BE49-F238E27FC236}">
                  <a16:creationId xmlns:a16="http://schemas.microsoft.com/office/drawing/2014/main" id="{E7F8635A-7EA4-47BF-B19E-BFF00D67C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66058" y="8714908"/>
              <a:ext cx="908750" cy="51581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6" name="University_of_California_Santa_Cruz_logo.jpg" descr="University_of_California_Santa_Cruz_logo.jpg">
              <a:extLst>
                <a:ext uri="{FF2B5EF4-FFF2-40B4-BE49-F238E27FC236}">
                  <a16:creationId xmlns:a16="http://schemas.microsoft.com/office/drawing/2014/main" id="{399EBC9F-67AD-45D4-92F9-8258AD9D7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596551" y="8896292"/>
              <a:ext cx="1096693" cy="30166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7" name="800px-University_of_Reading_logo.svg.png" descr="800px-University_of_Reading_logo.svg.png">
              <a:extLst>
                <a:ext uri="{FF2B5EF4-FFF2-40B4-BE49-F238E27FC236}">
                  <a16:creationId xmlns:a16="http://schemas.microsoft.com/office/drawing/2014/main" id="{32539633-B380-4656-90F4-A2D421515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187480" y="8907200"/>
              <a:ext cx="928188" cy="30166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8" name="Picture 2" descr="University of Bath - Wikipedia">
              <a:extLst>
                <a:ext uri="{FF2B5EF4-FFF2-40B4-BE49-F238E27FC236}">
                  <a16:creationId xmlns:a16="http://schemas.microsoft.com/office/drawing/2014/main" id="{66235BDD-A07A-4D71-AA88-0E14062B4E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618" y="8868137"/>
              <a:ext cx="996094" cy="357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469BCF25-AC1F-422A-B402-95B5F632B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950" y="8886066"/>
              <a:ext cx="2317414" cy="322112"/>
            </a:xfrm>
            <a:prstGeom prst="rect">
              <a:avLst/>
            </a:prstGeom>
          </p:spPr>
        </p:pic>
      </p:grpSp>
      <p:pic>
        <p:nvPicPr>
          <p:cNvPr id="50" name="WASTE FEW ULL_Project Title Logo.png" descr="WASTE FEW ULL_Project Title Logo.png">
            <a:extLst>
              <a:ext uri="{FF2B5EF4-FFF2-40B4-BE49-F238E27FC236}">
                <a16:creationId xmlns:a16="http://schemas.microsoft.com/office/drawing/2014/main" id="{08E3924B-D10A-4D58-AEA9-16CBD5FAA2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05277" y="668016"/>
            <a:ext cx="3181443" cy="685608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EB3CC5F6-BF6D-4DDC-B355-CF700D38CEFE}"/>
              </a:ext>
            </a:extLst>
          </p:cNvPr>
          <p:cNvSpPr txBox="1"/>
          <p:nvPr/>
        </p:nvSpPr>
        <p:spPr>
          <a:xfrm>
            <a:off x="4792564" y="3816024"/>
            <a:ext cx="261651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en-GB" sz="12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200" b="0" dirty="0">
                <a:solidFill>
                  <a:schemeClr val="accent1">
                    <a:lumMod val="50000"/>
                  </a:schemeClr>
                </a:solidFill>
              </a:rPr>
              <a:t>Watershed, Bristol, 11</a:t>
            </a:r>
            <a:r>
              <a:rPr lang="en-GB" sz="1200" b="0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GB" sz="1200" b="0" dirty="0">
                <a:solidFill>
                  <a:schemeClr val="accent1">
                    <a:lumMod val="50000"/>
                  </a:schemeClr>
                </a:solidFill>
              </a:rPr>
              <a:t> November 2021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300FFBB-C242-4572-97E3-2F5359E1A668}"/>
              </a:ext>
            </a:extLst>
          </p:cNvPr>
          <p:cNvSpPr txBox="1"/>
          <p:nvPr/>
        </p:nvSpPr>
        <p:spPr>
          <a:xfrm>
            <a:off x="2253277" y="1855128"/>
            <a:ext cx="7403278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kumimoji="0" lang="en-GB" sz="2800" b="0" i="0" u="none" strike="noStrike" cap="none" spc="0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ea typeface="Helvetica Neue"/>
                <a:cs typeface="Helvetica Neue"/>
                <a:sym typeface="Helvetica Neue"/>
              </a:rPr>
              <a:t>Dynamics Modelling of Food Waste </a:t>
            </a:r>
            <a:r>
              <a:rPr lang="en-GB" sz="2800" b="0" dirty="0">
                <a:solidFill>
                  <a:schemeClr val="accent1">
                    <a:lumMod val="50000"/>
                  </a:schemeClr>
                </a:solidFill>
              </a:rPr>
              <a:t>Impacts on Food-Energy-Water-Climate Nexus in Bristol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DBDA38-4772-4936-A50F-39FACF59AC0D}"/>
              </a:ext>
            </a:extLst>
          </p:cNvPr>
          <p:cNvSpPr txBox="1"/>
          <p:nvPr/>
        </p:nvSpPr>
        <p:spPr>
          <a:xfrm>
            <a:off x="4049955" y="3487881"/>
            <a:ext cx="4092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Ali Parsa, Marco Van De Wiel, Ulrich Schmutz</a:t>
            </a:r>
          </a:p>
          <a:p>
            <a:pPr algn="ctr"/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Coventry University</a:t>
            </a:r>
          </a:p>
        </p:txBody>
      </p:sp>
    </p:spTree>
    <p:extLst>
      <p:ext uri="{BB962C8B-B14F-4D97-AF65-F5344CB8AC3E}">
        <p14:creationId xmlns:p14="http://schemas.microsoft.com/office/powerpoint/2010/main" val="3435439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1D3AA2C-3325-485D-AA72-888DA691A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126259" cy="1481328"/>
          </a:xfrm>
        </p:spPr>
        <p:txBody>
          <a:bodyPr anchor="b">
            <a:normAutofit fontScale="90000"/>
          </a:bodyPr>
          <a:lstStyle/>
          <a:p>
            <a:r>
              <a:rPr lang="en-GB" sz="5400" dirty="0"/>
              <a:t>Preliminary Findings</a:t>
            </a:r>
          </a:p>
        </p:txBody>
      </p:sp>
      <p:sp>
        <p:nvSpPr>
          <p:cNvPr id="5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4BE42D-C039-43E2-96C1-E737689DC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761488"/>
            <a:ext cx="3941064" cy="3650886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300" b="1" dirty="0">
                <a:solidFill>
                  <a:prstClr val="black"/>
                </a:solidFill>
                <a:latin typeface="Calibri Light" panose="020F0302020204030204"/>
                <a:ea typeface="+mj-ea"/>
              </a:rPr>
              <a:t>Quantification of Embodied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anose="020B0604020202020204" pitchFamily="34" charset="0"/>
              </a:rPr>
              <a:t> Energy in Bristol Food and Food </a:t>
            </a:r>
            <a:r>
              <a:rPr lang="en-US" sz="3300" b="1" dirty="0">
                <a:solidFill>
                  <a:prstClr val="black"/>
                </a:solidFill>
                <a:latin typeface="Calibri Light" panose="020F0302020204030204"/>
                <a:ea typeface="+mj-ea"/>
              </a:rPr>
              <a:t>Waste (pre-treatment)</a:t>
            </a:r>
          </a:p>
          <a:p>
            <a:pPr marL="0" indent="0">
              <a:lnSpc>
                <a:spcPct val="90000"/>
              </a:lnSpc>
              <a:buNone/>
            </a:pPr>
            <a:endParaRPr lang="en-US" sz="3300" b="1" dirty="0">
              <a:solidFill>
                <a:prstClr val="black"/>
              </a:solidFill>
              <a:latin typeface="Calibri Light" panose="020F0302020204030204"/>
              <a:ea typeface="+mj-ea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3300" b="1" dirty="0">
              <a:solidFill>
                <a:prstClr val="black"/>
              </a:solidFill>
              <a:latin typeface="Calibri Light" panose="020F0302020204030204"/>
              <a:ea typeface="+mj-ea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3300" b="1" dirty="0">
              <a:solidFill>
                <a:prstClr val="black"/>
              </a:solidFill>
              <a:latin typeface="Calibri Light" panose="020F0302020204030204"/>
              <a:ea typeface="+mj-e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/>
                <a:ea typeface="+mj-ea"/>
              </a:rPr>
              <a:t>BEIS </a:t>
            </a:r>
            <a:r>
              <a:rPr lang="en-GB" sz="1600" dirty="0">
                <a:solidFill>
                  <a:prstClr val="black"/>
                </a:solidFill>
                <a:latin typeface="Calibri Light" panose="020F0302020204030204"/>
                <a:ea typeface="+mj-ea"/>
              </a:rPr>
              <a:t>Sub-national total final energy consumption in the UK, 2018</a:t>
            </a:r>
            <a:endParaRPr lang="en-GB" sz="1600" dirty="0"/>
          </a:p>
        </p:txBody>
      </p: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251A483B-B73A-484B-9878-2B90ED6BF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460709"/>
              </p:ext>
            </p:extLst>
          </p:nvPr>
        </p:nvGraphicFramePr>
        <p:xfrm>
          <a:off x="4757195" y="742291"/>
          <a:ext cx="4371974" cy="56965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24780">
                  <a:extLst>
                    <a:ext uri="{9D8B030D-6E8A-4147-A177-3AD203B41FA5}">
                      <a16:colId xmlns:a16="http://schemas.microsoft.com/office/drawing/2014/main" val="4084032886"/>
                    </a:ext>
                  </a:extLst>
                </a:gridCol>
                <a:gridCol w="947194">
                  <a:extLst>
                    <a:ext uri="{9D8B030D-6E8A-4147-A177-3AD203B41FA5}">
                      <a16:colId xmlns:a16="http://schemas.microsoft.com/office/drawing/2014/main" val="2324804701"/>
                    </a:ext>
                  </a:extLst>
                </a:gridCol>
              </a:tblGrid>
              <a:tr h="436617">
                <a:tc>
                  <a:txBody>
                    <a:bodyPr/>
                    <a:lstStyle/>
                    <a:p>
                      <a:r>
                        <a:rPr lang="en-GB" sz="1200" dirty="0"/>
                        <a:t>Variable</a:t>
                      </a:r>
                    </a:p>
                  </a:txBody>
                  <a:tcPr marL="62859" marR="62859" marT="31430" marB="31430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Volume (MWh)</a:t>
                      </a:r>
                    </a:p>
                  </a:txBody>
                  <a:tcPr marL="62859" marR="62859" marT="31430" marB="31430"/>
                </a:tc>
                <a:extLst>
                  <a:ext uri="{0D108BD9-81ED-4DB2-BD59-A6C34878D82A}">
                    <a16:rowId xmlns:a16="http://schemas.microsoft.com/office/drawing/2014/main" val="1477377030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Average embodied energy per tonne of food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body-text_-_font-family)"/>
                        </a:rPr>
                        <a:t>3.6</a:t>
                      </a: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1114326644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algn="l"/>
                      <a:r>
                        <a:rPr lang="en-GB" sz="1200" i="1" dirty="0">
                          <a:effectLst/>
                        </a:rPr>
                        <a:t>    Energy embodied per tonne of household food</a:t>
                      </a:r>
                      <a:endParaRPr lang="en-GB" sz="1200" i="1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1" dirty="0">
                          <a:effectLst/>
                        </a:rPr>
                        <a:t>2.53</a:t>
                      </a:r>
                      <a:endParaRPr lang="en-GB" sz="1200" i="1" dirty="0">
                        <a:effectLst/>
                        <a:latin typeface="var(--table-body-text_-_font-family)"/>
                      </a:endParaRP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1931342098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algn="l"/>
                      <a:r>
                        <a:rPr lang="en-GB" sz="1200" i="1" dirty="0">
                          <a:effectLst/>
                        </a:rPr>
                        <a:t>    Energy embodied per tonne of </a:t>
                      </a:r>
                      <a:r>
                        <a:rPr lang="en-GB" sz="1200" i="1" dirty="0" err="1">
                          <a:effectLst/>
                        </a:rPr>
                        <a:t>HaFS</a:t>
                      </a:r>
                      <a:r>
                        <a:rPr lang="en-GB" sz="1200" i="1" dirty="0">
                          <a:effectLst/>
                        </a:rPr>
                        <a:t> food</a:t>
                      </a:r>
                      <a:endParaRPr lang="en-GB" sz="1200" i="1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1" dirty="0">
                          <a:effectLst/>
                        </a:rPr>
                        <a:t>6.51</a:t>
                      </a:r>
                      <a:endParaRPr lang="en-GB" sz="1200" i="1" dirty="0">
                        <a:effectLst/>
                        <a:latin typeface="var(--table-body-text_-_font-family)"/>
                      </a:endParaRP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2200857445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Total energy footprint of Bristol food consumed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1.38 M</a:t>
                      </a:r>
                      <a:endParaRPr lang="en-GB" sz="1200" dirty="0">
                        <a:effectLst/>
                        <a:latin typeface="var(--table-body-text_-_font-family)"/>
                      </a:endParaRP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923469252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    Total energy footprint of household food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704 K</a:t>
                      </a:r>
                      <a:endParaRPr lang="en-GB" sz="1200" dirty="0">
                        <a:effectLst/>
                        <a:latin typeface="var(--table-body-text_-_font-family)"/>
                      </a:endParaRP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2225037604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    Total energy footprint of </a:t>
                      </a:r>
                      <a:r>
                        <a:rPr lang="en-GB" sz="1200" dirty="0" err="1">
                          <a:effectLst/>
                        </a:rPr>
                        <a:t>HaFS</a:t>
                      </a:r>
                      <a:r>
                        <a:rPr lang="en-GB" sz="1200" dirty="0">
                          <a:effectLst/>
                        </a:rPr>
                        <a:t> food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678 K</a:t>
                      </a:r>
                      <a:endParaRPr lang="en-GB" sz="1200" dirty="0">
                        <a:effectLst/>
                        <a:latin typeface="var(--table-body-text_-_font-family)"/>
                      </a:endParaRP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2667662046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Total energy footprint of Bristol food waste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body-text_-_font-family)"/>
                        </a:rPr>
                        <a:t>252 k</a:t>
                      </a: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3788258785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    Energy footprint of household food waste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113 K</a:t>
                      </a:r>
                      <a:endParaRPr lang="en-GB" sz="1200" dirty="0">
                        <a:effectLst/>
                        <a:latin typeface="var(--table-body-text_-_font-family)"/>
                      </a:endParaRP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2322243221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    Energy footprint of </a:t>
                      </a:r>
                      <a:r>
                        <a:rPr lang="en-GB" sz="1200" dirty="0" err="1">
                          <a:effectLst/>
                        </a:rPr>
                        <a:t>HaFS</a:t>
                      </a:r>
                      <a:r>
                        <a:rPr lang="en-GB" sz="1200" dirty="0">
                          <a:effectLst/>
                        </a:rPr>
                        <a:t> food waste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body-text_-_font-family)"/>
                        </a:rPr>
                        <a:t>108 K</a:t>
                      </a: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2001430903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    Energy footprint of retail food waste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body-text_-_font-family)"/>
                        </a:rPr>
                        <a:t>4.4 K</a:t>
                      </a: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3534800413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    Energy footprint of manufacturing food waste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body-text_-_font-family)"/>
                        </a:rPr>
                        <a:t>10 K</a:t>
                      </a: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3154494345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    Energy footprint of agricultural food waste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16.3 K</a:t>
                      </a:r>
                      <a:endParaRPr lang="en-GB" sz="1200" dirty="0">
                        <a:effectLst/>
                        <a:latin typeface="var(--table-body-text_-_font-family)"/>
                      </a:endParaRP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1089045563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header-text_-_font-family)"/>
                        </a:rPr>
                        <a:t>Total Bristol energy consumption </a:t>
                      </a:r>
                      <a:r>
                        <a:rPr lang="en-GB" sz="1200" baseline="30000" dirty="0">
                          <a:effectLst/>
                          <a:latin typeface="var(--table-header-text_-_font-family)"/>
                        </a:rPr>
                        <a:t>1 </a:t>
                      </a:r>
                      <a:r>
                        <a:rPr lang="en-GB" sz="1200" dirty="0">
                          <a:effectLst/>
                        </a:rPr>
                        <a:t>(20% for comparison!)</a:t>
                      </a:r>
                      <a:endParaRPr lang="en-GB" sz="1200" baseline="300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body-text_-_font-family)"/>
                        </a:rPr>
                        <a:t>6.875 M</a:t>
                      </a: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2666225825"/>
                  </a:ext>
                </a:extLst>
              </a:tr>
            </a:tbl>
          </a:graphicData>
        </a:graphic>
      </p:graphicFrame>
      <p:graphicFrame>
        <p:nvGraphicFramePr>
          <p:cNvPr id="14" name="Content Placeholder 10">
            <a:extLst>
              <a:ext uri="{FF2B5EF4-FFF2-40B4-BE49-F238E27FC236}">
                <a16:creationId xmlns:a16="http://schemas.microsoft.com/office/drawing/2014/main" id="{A1F9DB88-4F98-4656-8FBD-F8D315F72D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014586"/>
              </p:ext>
            </p:extLst>
          </p:nvPr>
        </p:nvGraphicFramePr>
        <p:xfrm>
          <a:off x="9382408" y="0"/>
          <a:ext cx="239553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4735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1D3AA2C-3325-485D-AA72-888DA691A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126259" cy="1481328"/>
          </a:xfrm>
        </p:spPr>
        <p:txBody>
          <a:bodyPr anchor="b">
            <a:normAutofit fontScale="90000"/>
          </a:bodyPr>
          <a:lstStyle/>
          <a:p>
            <a:r>
              <a:rPr lang="en-GB" sz="5400" dirty="0"/>
              <a:t>Preliminary Findings</a:t>
            </a:r>
          </a:p>
        </p:txBody>
      </p:sp>
      <p:sp>
        <p:nvSpPr>
          <p:cNvPr id="5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4BE42D-C039-43E2-96C1-E737689DC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761488"/>
            <a:ext cx="3941064" cy="3650886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anose="020B0604020202020204" pitchFamily="34" charset="0"/>
              </a:rPr>
              <a:t>Quantification of </a:t>
            </a:r>
            <a:r>
              <a:rPr lang="en-US" sz="3300" b="1" dirty="0">
                <a:solidFill>
                  <a:prstClr val="black"/>
                </a:solidFill>
                <a:latin typeface="Calibri Light" panose="020F0302020204030204"/>
                <a:ea typeface="+mj-ea"/>
              </a:rPr>
              <a:t>Embodied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anose="020B0604020202020204" pitchFamily="34" charset="0"/>
              </a:rPr>
              <a:t> Water in Bristol Food and Food </a:t>
            </a:r>
            <a:r>
              <a:rPr lang="en-US" sz="3300" b="1" dirty="0">
                <a:solidFill>
                  <a:prstClr val="black"/>
                </a:solidFill>
                <a:latin typeface="Calibri Light" panose="020F0302020204030204"/>
                <a:ea typeface="+mj-ea"/>
              </a:rPr>
              <a:t>Waste (pre-treatment)</a:t>
            </a:r>
          </a:p>
          <a:p>
            <a:pPr marL="0" indent="0">
              <a:lnSpc>
                <a:spcPct val="90000"/>
              </a:lnSpc>
              <a:buNone/>
            </a:pPr>
            <a:endParaRPr lang="en-US" sz="3300" b="1" dirty="0">
              <a:solidFill>
                <a:prstClr val="black"/>
              </a:solidFill>
              <a:latin typeface="Calibri Light" panose="020F0302020204030204"/>
              <a:ea typeface="+mj-ea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3300" b="1" dirty="0">
              <a:solidFill>
                <a:prstClr val="black"/>
              </a:solidFill>
              <a:latin typeface="Calibri Light" panose="020F0302020204030204"/>
              <a:ea typeface="+mj-ea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3300" b="1" dirty="0">
              <a:solidFill>
                <a:prstClr val="black"/>
              </a:solidFill>
              <a:latin typeface="Calibri Light" panose="020F0302020204030204"/>
              <a:ea typeface="+mj-e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/>
                <a:ea typeface="+mj-ea"/>
              </a:rPr>
              <a:t>* DEFRA Regional Water Abstraction Tables</a:t>
            </a:r>
            <a:r>
              <a:rPr lang="en-GB" sz="1600" dirty="0">
                <a:solidFill>
                  <a:prstClr val="black"/>
                </a:solidFill>
                <a:latin typeface="Calibri Light" panose="020F0302020204030204"/>
                <a:ea typeface="+mj-ea"/>
              </a:rPr>
              <a:t>, 2017 (based on England average)</a:t>
            </a:r>
            <a:endParaRPr lang="en-GB" sz="1600" dirty="0"/>
          </a:p>
        </p:txBody>
      </p: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251A483B-B73A-484B-9878-2B90ED6BF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016401"/>
              </p:ext>
            </p:extLst>
          </p:nvPr>
        </p:nvGraphicFramePr>
        <p:xfrm>
          <a:off x="4757195" y="742291"/>
          <a:ext cx="4371974" cy="56932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68507">
                  <a:extLst>
                    <a:ext uri="{9D8B030D-6E8A-4147-A177-3AD203B41FA5}">
                      <a16:colId xmlns:a16="http://schemas.microsoft.com/office/drawing/2014/main" val="4084032886"/>
                    </a:ext>
                  </a:extLst>
                </a:gridCol>
                <a:gridCol w="1203467">
                  <a:extLst>
                    <a:ext uri="{9D8B030D-6E8A-4147-A177-3AD203B41FA5}">
                      <a16:colId xmlns:a16="http://schemas.microsoft.com/office/drawing/2014/main" val="2324804701"/>
                    </a:ext>
                  </a:extLst>
                </a:gridCol>
              </a:tblGrid>
              <a:tr h="436617">
                <a:tc>
                  <a:txBody>
                    <a:bodyPr/>
                    <a:lstStyle/>
                    <a:p>
                      <a:r>
                        <a:rPr lang="en-GB" sz="1200" dirty="0"/>
                        <a:t>Variable</a:t>
                      </a:r>
                    </a:p>
                  </a:txBody>
                  <a:tcPr marL="62859" marR="62859" marT="31430" marB="31430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Volume (m3)</a:t>
                      </a:r>
                    </a:p>
                  </a:txBody>
                  <a:tcPr marL="62859" marR="62859" marT="31430" marB="31430"/>
                </a:tc>
                <a:extLst>
                  <a:ext uri="{0D108BD9-81ED-4DB2-BD59-A6C34878D82A}">
                    <a16:rowId xmlns:a16="http://schemas.microsoft.com/office/drawing/2014/main" val="1477377030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Average embodied water per tonne of food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body-text_-_font-family)"/>
                        </a:rPr>
                        <a:t>26.6</a:t>
                      </a: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1114326644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Water embodied per tonne of household food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15.9</a:t>
                      </a:r>
                      <a:endParaRPr lang="en-GB" sz="1200" dirty="0">
                        <a:effectLst/>
                        <a:latin typeface="var(--table-body-text_-_font-family)"/>
                      </a:endParaRP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1931342098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Water embodied per tonne of </a:t>
                      </a:r>
                      <a:r>
                        <a:rPr lang="en-GB" sz="1200" dirty="0" err="1">
                          <a:effectLst/>
                        </a:rPr>
                        <a:t>HaFS</a:t>
                      </a:r>
                      <a:r>
                        <a:rPr lang="en-GB" sz="1200" dirty="0">
                          <a:effectLst/>
                        </a:rPr>
                        <a:t> food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35.3</a:t>
                      </a:r>
                      <a:endParaRPr lang="en-GB" sz="1200" dirty="0">
                        <a:effectLst/>
                        <a:latin typeface="var(--table-body-text_-_font-family)"/>
                      </a:endParaRP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2200857445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Total water footprint of Bristol food consumed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8.16 M</a:t>
                      </a:r>
                      <a:endParaRPr lang="en-GB" sz="1200" dirty="0">
                        <a:effectLst/>
                        <a:latin typeface="var(--table-body-text_-_font-family)"/>
                      </a:endParaRP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923469252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Total water footprint of household food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body-text_-_font-family)"/>
                        </a:rPr>
                        <a:t>3.65 M</a:t>
                      </a: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2225037604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Total water footprint of </a:t>
                      </a:r>
                      <a:r>
                        <a:rPr lang="en-GB" sz="1200" dirty="0" err="1">
                          <a:effectLst/>
                        </a:rPr>
                        <a:t>HaFS</a:t>
                      </a:r>
                      <a:r>
                        <a:rPr lang="en-GB" sz="1200" dirty="0">
                          <a:effectLst/>
                        </a:rPr>
                        <a:t> food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4.5 M</a:t>
                      </a:r>
                      <a:endParaRPr lang="en-GB" sz="1200" dirty="0">
                        <a:effectLst/>
                        <a:latin typeface="var(--table-body-text_-_font-family)"/>
                      </a:endParaRP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2667662046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Total water footprint of Bristol food waste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body-text_-_font-family)"/>
                        </a:rPr>
                        <a:t>1.49 M</a:t>
                      </a: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3788258785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Water footprint of household food waste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705 K</a:t>
                      </a:r>
                      <a:endParaRPr lang="en-GB" sz="1200" dirty="0">
                        <a:effectLst/>
                        <a:latin typeface="var(--table-body-text_-_font-family)"/>
                      </a:endParaRP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2322243221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Water footprint of </a:t>
                      </a:r>
                      <a:r>
                        <a:rPr lang="en-GB" sz="1200" dirty="0" err="1">
                          <a:effectLst/>
                        </a:rPr>
                        <a:t>HaFS</a:t>
                      </a:r>
                      <a:r>
                        <a:rPr lang="en-GB" sz="1200" dirty="0">
                          <a:effectLst/>
                        </a:rPr>
                        <a:t> food waste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body-text_-_font-family)"/>
                        </a:rPr>
                        <a:t>588 K</a:t>
                      </a: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2001430903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Water footprint of retail food waste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body-text_-_font-family)"/>
                        </a:rPr>
                        <a:t>20 K</a:t>
                      </a: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3534800413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Water footprint of manufacturing food waste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body-text_-_font-family)"/>
                        </a:rPr>
                        <a:t>71 K</a:t>
                      </a: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3154494345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Water footprint of agricultural food waste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110 K</a:t>
                      </a:r>
                      <a:endParaRPr lang="en-GB" sz="1200" dirty="0">
                        <a:effectLst/>
                        <a:latin typeface="var(--table-body-text_-_font-family)"/>
                      </a:endParaRP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1089045563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header-text_-_font-family)"/>
                        </a:rPr>
                        <a:t>Total Bristol water abstraction*</a:t>
                      </a: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body-text_-_font-family)"/>
                        </a:rPr>
                        <a:t>82.8 M</a:t>
                      </a: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2666225825"/>
                  </a:ext>
                </a:extLst>
              </a:tr>
            </a:tbl>
          </a:graphicData>
        </a:graphic>
      </p:graphicFrame>
      <p:graphicFrame>
        <p:nvGraphicFramePr>
          <p:cNvPr id="14" name="Content Placeholder 10">
            <a:extLst>
              <a:ext uri="{FF2B5EF4-FFF2-40B4-BE49-F238E27FC236}">
                <a16:creationId xmlns:a16="http://schemas.microsoft.com/office/drawing/2014/main" id="{A1F9DB88-4F98-4656-8FBD-F8D315F72D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413272"/>
              </p:ext>
            </p:extLst>
          </p:nvPr>
        </p:nvGraphicFramePr>
        <p:xfrm>
          <a:off x="9382408" y="0"/>
          <a:ext cx="239553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4821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1D3AA2C-3325-485D-AA72-888DA691A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126259" cy="1481328"/>
          </a:xfrm>
        </p:spPr>
        <p:txBody>
          <a:bodyPr anchor="b">
            <a:normAutofit fontScale="90000"/>
          </a:bodyPr>
          <a:lstStyle/>
          <a:p>
            <a:r>
              <a:rPr lang="en-GB" sz="5400" dirty="0"/>
              <a:t>Preliminary Findings</a:t>
            </a:r>
          </a:p>
        </p:txBody>
      </p:sp>
      <p:sp>
        <p:nvSpPr>
          <p:cNvPr id="5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4BE42D-C039-43E2-96C1-E737689DC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761488"/>
            <a:ext cx="3941064" cy="3650886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anose="020B0604020202020204" pitchFamily="34" charset="0"/>
              </a:rPr>
              <a:t>Quantification of </a:t>
            </a:r>
            <a:r>
              <a:rPr lang="en-US" sz="3300" b="1" dirty="0">
                <a:solidFill>
                  <a:prstClr val="black"/>
                </a:solidFill>
                <a:latin typeface="Calibri Light" panose="020F0302020204030204"/>
                <a:ea typeface="+mj-ea"/>
              </a:rPr>
              <a:t>CO2e Footprint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anose="020B0604020202020204" pitchFamily="34" charset="0"/>
              </a:rPr>
              <a:t> in Bristol Food and Food </a:t>
            </a:r>
            <a:r>
              <a:rPr lang="en-US" sz="3300" b="1" dirty="0">
                <a:solidFill>
                  <a:prstClr val="black"/>
                </a:solidFill>
                <a:latin typeface="Calibri Light" panose="020F0302020204030204"/>
                <a:ea typeface="+mj-ea"/>
              </a:rPr>
              <a:t>Waste (pre-treatment)</a:t>
            </a:r>
          </a:p>
          <a:p>
            <a:pPr marL="0" indent="0">
              <a:lnSpc>
                <a:spcPct val="90000"/>
              </a:lnSpc>
              <a:buNone/>
            </a:pPr>
            <a:endParaRPr lang="en-US" sz="3300" b="1" dirty="0">
              <a:solidFill>
                <a:prstClr val="black"/>
              </a:solidFill>
              <a:latin typeface="Calibri Light" panose="020F0302020204030204"/>
              <a:ea typeface="+mj-ea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3300" b="1" dirty="0">
              <a:solidFill>
                <a:prstClr val="black"/>
              </a:solidFill>
              <a:latin typeface="Calibri Light" panose="020F0302020204030204"/>
              <a:ea typeface="+mj-e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/>
                <a:ea typeface="+mj-ea"/>
              </a:rPr>
              <a:t>* BEIS 2005-19 UK Local and Regional CO2 Emissions (2021)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600" dirty="0">
                <a:latin typeface="+mj-lt"/>
              </a:rPr>
              <a:t>** Second estimate doesn’t include fertilizer production and packaging.</a:t>
            </a:r>
          </a:p>
        </p:txBody>
      </p: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251A483B-B73A-484B-9878-2B90ED6BF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109766"/>
              </p:ext>
            </p:extLst>
          </p:nvPr>
        </p:nvGraphicFramePr>
        <p:xfrm>
          <a:off x="4757195" y="742291"/>
          <a:ext cx="4371974" cy="572303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84580">
                  <a:extLst>
                    <a:ext uri="{9D8B030D-6E8A-4147-A177-3AD203B41FA5}">
                      <a16:colId xmlns:a16="http://schemas.microsoft.com/office/drawing/2014/main" val="4084032886"/>
                    </a:ext>
                  </a:extLst>
                </a:gridCol>
                <a:gridCol w="943697">
                  <a:extLst>
                    <a:ext uri="{9D8B030D-6E8A-4147-A177-3AD203B41FA5}">
                      <a16:colId xmlns:a16="http://schemas.microsoft.com/office/drawing/2014/main" val="2324804701"/>
                    </a:ext>
                  </a:extLst>
                </a:gridCol>
                <a:gridCol w="943697">
                  <a:extLst>
                    <a:ext uri="{9D8B030D-6E8A-4147-A177-3AD203B41FA5}">
                      <a16:colId xmlns:a16="http://schemas.microsoft.com/office/drawing/2014/main" val="2878708154"/>
                    </a:ext>
                  </a:extLst>
                </a:gridCol>
              </a:tblGrid>
              <a:tr h="436617">
                <a:tc>
                  <a:txBody>
                    <a:bodyPr/>
                    <a:lstStyle/>
                    <a:p>
                      <a:r>
                        <a:rPr lang="en-GB" sz="1200" dirty="0"/>
                        <a:t>Variable</a:t>
                      </a:r>
                    </a:p>
                  </a:txBody>
                  <a:tcPr marL="62859" marR="62859" marT="31430" marB="31430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Volume (tonne)</a:t>
                      </a:r>
                    </a:p>
                  </a:txBody>
                  <a:tcPr marL="62859" marR="62859" marT="31430" marB="31430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Volume (tonne)**</a:t>
                      </a:r>
                    </a:p>
                  </a:txBody>
                  <a:tcPr marL="62859" marR="62859" marT="31430" marB="31430"/>
                </a:tc>
                <a:extLst>
                  <a:ext uri="{0D108BD9-81ED-4DB2-BD59-A6C34878D82A}">
                    <a16:rowId xmlns:a16="http://schemas.microsoft.com/office/drawing/2014/main" val="1477377030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Average embodied emission per tonne of food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body-text_-_font-family)"/>
                        </a:rPr>
                        <a:t>2.24</a:t>
                      </a: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body-text_-_font-family)"/>
                        </a:rPr>
                        <a:t>1.98</a:t>
                      </a: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1114326644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Embodied CO2e per tonne of household food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1.89</a:t>
                      </a:r>
                      <a:endParaRPr lang="en-GB" sz="1200" dirty="0">
                        <a:effectLst/>
                        <a:latin typeface="var(--table-body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body-text_-_font-family)"/>
                        </a:rPr>
                        <a:t>1.72</a:t>
                      </a: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1931342098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Embodied CO2e per tonne of </a:t>
                      </a:r>
                      <a:r>
                        <a:rPr lang="en-GB" sz="1200" dirty="0" err="1">
                          <a:effectLst/>
                        </a:rPr>
                        <a:t>HaFS</a:t>
                      </a:r>
                      <a:r>
                        <a:rPr lang="en-GB" sz="1200" dirty="0">
                          <a:effectLst/>
                        </a:rPr>
                        <a:t> food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3.2</a:t>
                      </a:r>
                      <a:endParaRPr lang="en-GB" sz="1200" dirty="0">
                        <a:effectLst/>
                        <a:latin typeface="var(--table-body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body-text_-_font-family)"/>
                        </a:rPr>
                        <a:t>2.7</a:t>
                      </a: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2200857445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Total carbon footprint of Bristol food consumed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873 K</a:t>
                      </a:r>
                      <a:endParaRPr lang="en-GB" sz="1200" dirty="0">
                        <a:effectLst/>
                        <a:latin typeface="var(--table-body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body-text_-_font-family)"/>
                        </a:rPr>
                        <a:t>771 K</a:t>
                      </a: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923469252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Total carbon footprint of household food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body-text_-_font-family)"/>
                        </a:rPr>
                        <a:t>537 K</a:t>
                      </a: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body-text_-_font-family)"/>
                        </a:rPr>
                        <a:t>488 K</a:t>
                      </a: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2225037604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Total carbon footprint of </a:t>
                      </a:r>
                      <a:r>
                        <a:rPr lang="en-GB" sz="1200" dirty="0" err="1">
                          <a:effectLst/>
                        </a:rPr>
                        <a:t>HaFS</a:t>
                      </a:r>
                      <a:r>
                        <a:rPr lang="en-GB" sz="1200" dirty="0">
                          <a:effectLst/>
                        </a:rPr>
                        <a:t> food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336 K</a:t>
                      </a:r>
                      <a:endParaRPr lang="en-GB" sz="1200" dirty="0">
                        <a:effectLst/>
                        <a:latin typeface="var(--table-body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body-text_-_font-family)"/>
                        </a:rPr>
                        <a:t>283 K</a:t>
                      </a: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2667662046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Total carbon footprint of Bristol food waste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body-text_-_font-family)"/>
                        </a:rPr>
                        <a:t>193 K</a:t>
                      </a: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body-text_-_font-family)"/>
                        </a:rPr>
                        <a:t>173 K</a:t>
                      </a: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3788258785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Carbon footprint of household food waste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84 K</a:t>
                      </a:r>
                      <a:endParaRPr lang="en-GB" sz="1200" dirty="0">
                        <a:effectLst/>
                        <a:latin typeface="var(--table-body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body-text_-_font-family)"/>
                        </a:rPr>
                        <a:t>76.3 K</a:t>
                      </a: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2322243221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Carbon footprint of </a:t>
                      </a:r>
                      <a:r>
                        <a:rPr lang="en-GB" sz="1200" dirty="0" err="1">
                          <a:effectLst/>
                        </a:rPr>
                        <a:t>HaFS</a:t>
                      </a:r>
                      <a:r>
                        <a:rPr lang="en-GB" sz="1200" dirty="0">
                          <a:effectLst/>
                        </a:rPr>
                        <a:t> food waste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body-text_-_font-family)"/>
                        </a:rPr>
                        <a:t>53.3 K</a:t>
                      </a: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body-text_-_font-family)"/>
                        </a:rPr>
                        <a:t>45 K</a:t>
                      </a: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2001430903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Carbon footprint of retail food waste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body-text_-_font-family)"/>
                        </a:rPr>
                        <a:t>4.5 K</a:t>
                      </a: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body-text_-_font-family)"/>
                        </a:rPr>
                        <a:t>4 K</a:t>
                      </a: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3534800413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Carbon footprint of manufacturing food waste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body-text_-_font-family)"/>
                        </a:rPr>
                        <a:t>15 K</a:t>
                      </a: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body-text_-_font-family)"/>
                        </a:rPr>
                        <a:t>13.3 K</a:t>
                      </a: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3154494345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Carbon footprint of agricultural food waste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36.6 K</a:t>
                      </a:r>
                      <a:endParaRPr lang="en-GB" sz="1200" dirty="0">
                        <a:effectLst/>
                        <a:latin typeface="var(--table-body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body-text_-_font-family)"/>
                        </a:rPr>
                        <a:t>34.2 K</a:t>
                      </a: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1089045563"/>
                  </a:ext>
                </a:extLst>
              </a:tr>
              <a:tr h="404355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header-text_-_font-family)"/>
                        </a:rPr>
                        <a:t>Total Bristol carbon footprint*</a:t>
                      </a: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  <a:latin typeface="var(--table-body-text_-_font-family)"/>
                        </a:rPr>
                        <a:t>82.8 M</a:t>
                      </a: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var(--table-body-text_-_font-family)"/>
                        </a:rPr>
                        <a:t>82.8 M</a:t>
                      </a: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2666225825"/>
                  </a:ext>
                </a:extLst>
              </a:tr>
            </a:tbl>
          </a:graphicData>
        </a:graphic>
      </p:graphicFrame>
      <p:graphicFrame>
        <p:nvGraphicFramePr>
          <p:cNvPr id="14" name="Content Placeholder 10">
            <a:extLst>
              <a:ext uri="{FF2B5EF4-FFF2-40B4-BE49-F238E27FC236}">
                <a16:creationId xmlns:a16="http://schemas.microsoft.com/office/drawing/2014/main" id="{A1F9DB88-4F98-4656-8FBD-F8D315F72D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76211"/>
              </p:ext>
            </p:extLst>
          </p:nvPr>
        </p:nvGraphicFramePr>
        <p:xfrm>
          <a:off x="9382408" y="0"/>
          <a:ext cx="239553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1672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922AFB-0DAD-4E76-B88E-987C52AAD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23" t="19168" r="21252" b="7765"/>
          <a:stretch/>
        </p:blipFill>
        <p:spPr>
          <a:xfrm>
            <a:off x="3589685" y="3190987"/>
            <a:ext cx="4853067" cy="343158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1D3AA2C-3325-485D-AA72-888DA691A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89368"/>
            <a:ext cx="3819259" cy="1481328"/>
          </a:xfrm>
        </p:spPr>
        <p:txBody>
          <a:bodyPr anchor="b">
            <a:normAutofit/>
          </a:bodyPr>
          <a:lstStyle/>
          <a:p>
            <a:r>
              <a:rPr lang="en-GB" sz="3200" dirty="0"/>
              <a:t>Scenario Building &amp; Policy Analysis</a:t>
            </a:r>
            <a:br>
              <a:rPr lang="en-GB" sz="3200" dirty="0"/>
            </a:br>
            <a:r>
              <a:rPr lang="en-GB" sz="2400" b="0" dirty="0"/>
              <a:t>(work in progress)</a:t>
            </a:r>
          </a:p>
        </p:txBody>
      </p:sp>
      <p:sp>
        <p:nvSpPr>
          <p:cNvPr id="5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4BE42D-C039-43E2-96C1-E737689DC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370" y="2481917"/>
            <a:ext cx="3651345" cy="3438144"/>
          </a:xfrm>
        </p:spPr>
        <p:txBody>
          <a:bodyPr anchor="t">
            <a:noAutofit/>
          </a:bodyPr>
          <a:lstStyle/>
          <a:p>
            <a:r>
              <a:rPr lang="en-GB" sz="1400" i="0" dirty="0">
                <a:solidFill>
                  <a:srgbClr val="323232"/>
                </a:solidFill>
                <a:effectLst/>
                <a:latin typeface="Open Sans" panose="020B0606030504020204" pitchFamily="34" charset="0"/>
              </a:rPr>
              <a:t>50% per capita reduction in food waste by 2030 vs the UK 2007 baseline (UN SDG 12.3).</a:t>
            </a:r>
          </a:p>
          <a:p>
            <a:r>
              <a:rPr lang="en-GB" sz="1400" dirty="0">
                <a:solidFill>
                  <a:srgbClr val="323232"/>
                </a:solidFill>
                <a:latin typeface="Open Sans" panose="020B0606030504020204" pitchFamily="34" charset="0"/>
              </a:rPr>
              <a:t>20% reduction compared to 2015  based on </a:t>
            </a:r>
            <a:r>
              <a:rPr lang="en-GB" sz="1400" dirty="0" err="1">
                <a:solidFill>
                  <a:srgbClr val="323232"/>
                </a:solidFill>
                <a:latin typeface="Open Sans" panose="020B0606030504020204" pitchFamily="34" charset="0"/>
              </a:rPr>
              <a:t>Courtauld</a:t>
            </a:r>
            <a:r>
              <a:rPr lang="en-GB" sz="1400" dirty="0">
                <a:solidFill>
                  <a:srgbClr val="323232"/>
                </a:solidFill>
                <a:latin typeface="Open Sans" panose="020B0606030504020204" pitchFamily="34" charset="0"/>
              </a:rPr>
              <a:t> </a:t>
            </a:r>
            <a:r>
              <a:rPr lang="en-GB" sz="1400" b="0" i="0" dirty="0">
                <a:solidFill>
                  <a:srgbClr val="323232"/>
                </a:solidFill>
                <a:effectLst/>
                <a:latin typeface="Open Sans" panose="020B0606030504020204" pitchFamily="34" charset="0"/>
              </a:rPr>
              <a:t>Commitment 2025</a:t>
            </a:r>
          </a:p>
          <a:p>
            <a:r>
              <a:rPr lang="en-GB" sz="1400" b="0" i="0" dirty="0">
                <a:solidFill>
                  <a:srgbClr val="323232"/>
                </a:solidFill>
                <a:effectLst/>
                <a:latin typeface="Open Sans" panose="020B0606030504020204" pitchFamily="34" charset="0"/>
              </a:rPr>
              <a:t>50% absolute reduction in GHG emissions associated with food and drink consumed in the UK by 2030 (against a 2015 baseline).</a:t>
            </a:r>
          </a:p>
          <a:p>
            <a:r>
              <a:rPr lang="en-GB" sz="1100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3"/>
              </a:rPr>
              <a:t>https://exchange.iseesystems.com/public/aliparsa/food-waste</a:t>
            </a:r>
            <a:endParaRPr lang="en-GB" sz="1400" b="0" i="0" dirty="0">
              <a:solidFill>
                <a:srgbClr val="323232"/>
              </a:solidFill>
              <a:effectLst/>
              <a:latin typeface="Open Sans" panose="020B0606030504020204" pitchFamily="34" charset="0"/>
            </a:endParaRPr>
          </a:p>
          <a:p>
            <a:endParaRPr lang="en-GB" sz="1400" b="0" i="0" dirty="0">
              <a:solidFill>
                <a:srgbClr val="323232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D8854986-8F1D-4C7D-8445-B777C950B8BB}"/>
              </a:ext>
            </a:extLst>
          </p:cNvPr>
          <p:cNvSpPr txBox="1">
            <a:spLocks/>
          </p:cNvSpPr>
          <p:nvPr/>
        </p:nvSpPr>
        <p:spPr>
          <a:xfrm>
            <a:off x="4227536" y="2567034"/>
            <a:ext cx="3941064" cy="36508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2133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67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467" b="0" i="0" dirty="0">
              <a:solidFill>
                <a:srgbClr val="323232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1E306C-BEDF-4DEE-8A5F-A614B23FFE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62" t="18889" r="35597" b="4445"/>
          <a:stretch/>
        </p:blipFill>
        <p:spPr>
          <a:xfrm>
            <a:off x="7367050" y="0"/>
            <a:ext cx="482495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C71D56-F9F7-4FC9-8CDA-9600B6D0F0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672" t="18889" r="19922" b="4445"/>
          <a:stretch/>
        </p:blipFill>
        <p:spPr>
          <a:xfrm>
            <a:off x="4450195" y="182039"/>
            <a:ext cx="4334455" cy="304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5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FFC392-7B28-4F88-84C0-75F5CCA6C6C4}"/>
              </a:ext>
            </a:extLst>
          </p:cNvPr>
          <p:cNvSpPr/>
          <p:nvPr/>
        </p:nvSpPr>
        <p:spPr>
          <a:xfrm>
            <a:off x="8569285" y="4319094"/>
            <a:ext cx="30816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0" dirty="0">
                <a:solidFill>
                  <a:schemeClr val="accent1">
                    <a:lumMod val="50000"/>
                  </a:schemeClr>
                </a:solidFill>
                <a:latin typeface="Helvetica Light" panose="020B0403020202020204" pitchFamily="34" charset="0"/>
              </a:rPr>
              <a:t>The WASTE FEW ULL project was funded by JPI Europe and the Belmont Forum’s Sustainable Urbanization Global Initiative </a:t>
            </a:r>
          </a:p>
          <a:p>
            <a:pPr algn="r"/>
            <a:r>
              <a:rPr lang="en-GB" sz="1600" b="0" dirty="0">
                <a:solidFill>
                  <a:schemeClr val="accent1">
                    <a:lumMod val="50000"/>
                  </a:schemeClr>
                </a:solidFill>
                <a:latin typeface="Helvetica Light" panose="020B0403020202020204" pitchFamily="34" charset="0"/>
              </a:rPr>
              <a:t>(UK project funders: ESRC, AHRC, Innovate UK, Research Council Norway, National Science Foundation).</a:t>
            </a:r>
            <a:endParaRPr lang="en-US" sz="1600" b="0" dirty="0">
              <a:solidFill>
                <a:schemeClr val="accent1">
                  <a:lumMod val="5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3C8EB-3139-4CA2-A610-5A964BCB4953}"/>
              </a:ext>
            </a:extLst>
          </p:cNvPr>
          <p:cNvSpPr txBox="1"/>
          <p:nvPr/>
        </p:nvSpPr>
        <p:spPr>
          <a:xfrm>
            <a:off x="842173" y="4045234"/>
            <a:ext cx="763063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Conveners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E86662-1636-4C2E-A39B-6B789036DA2F}"/>
              </a:ext>
            </a:extLst>
          </p:cNvPr>
          <p:cNvSpPr txBox="1"/>
          <p:nvPr/>
        </p:nvSpPr>
        <p:spPr>
          <a:xfrm>
            <a:off x="842173" y="4882206"/>
            <a:ext cx="832697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UK Funders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39B4A4-2709-46C3-B94B-4B00757937B6}"/>
              </a:ext>
            </a:extLst>
          </p:cNvPr>
          <p:cNvSpPr txBox="1"/>
          <p:nvPr/>
        </p:nvSpPr>
        <p:spPr>
          <a:xfrm>
            <a:off x="842173" y="5719179"/>
            <a:ext cx="1692211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International Funders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7B775B-49AB-4605-901E-A9088FE70497}"/>
              </a:ext>
            </a:extLst>
          </p:cNvPr>
          <p:cNvSpPr txBox="1"/>
          <p:nvPr/>
        </p:nvSpPr>
        <p:spPr>
          <a:xfrm>
            <a:off x="9504052" y="3665643"/>
            <a:ext cx="223089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en-GB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Acknowledgements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FBE5210-9221-4297-965B-4995B93836D7}"/>
              </a:ext>
            </a:extLst>
          </p:cNvPr>
          <p:cNvGrpSpPr/>
          <p:nvPr/>
        </p:nvGrpSpPr>
        <p:grpSpPr>
          <a:xfrm>
            <a:off x="1480140" y="3839962"/>
            <a:ext cx="6843083" cy="2575367"/>
            <a:chOff x="434717" y="4604514"/>
            <a:chExt cx="11662346" cy="4389078"/>
          </a:xfrm>
        </p:grpSpPr>
        <p:pic>
          <p:nvPicPr>
            <p:cNvPr id="10" name="Picture 9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86BB0856-A95B-457A-B62E-4CE0D95A63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76"/>
            <a:stretch/>
          </p:blipFill>
          <p:spPr>
            <a:xfrm>
              <a:off x="434717" y="4604514"/>
              <a:ext cx="11227632" cy="2660045"/>
            </a:xfrm>
            <a:prstGeom prst="rect">
              <a:avLst/>
            </a:prstGeom>
          </p:spPr>
        </p:pic>
        <p:pic>
          <p:nvPicPr>
            <p:cNvPr id="11" name="Picture 2" descr="The Research Council of Norway - Government - Norway (Europe) -">
              <a:extLst>
                <a:ext uri="{FF2B5EF4-FFF2-40B4-BE49-F238E27FC236}">
                  <a16:creationId xmlns:a16="http://schemas.microsoft.com/office/drawing/2014/main" id="{DBF25438-EFCC-4E37-895C-FCE16254E7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735" b="30647"/>
            <a:stretch/>
          </p:blipFill>
          <p:spPr bwMode="auto">
            <a:xfrm>
              <a:off x="3162094" y="7832101"/>
              <a:ext cx="2886439" cy="999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National Science Foundation - Wikipedia">
              <a:extLst>
                <a:ext uri="{FF2B5EF4-FFF2-40B4-BE49-F238E27FC236}">
                  <a16:creationId xmlns:a16="http://schemas.microsoft.com/office/drawing/2014/main" id="{A36EB582-8B4D-4235-93C1-6873DD8A53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9252" y="7590507"/>
              <a:ext cx="1395777" cy="1403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Applying for AHRC funding? Get to know your DMP | The Orb">
              <a:extLst>
                <a:ext uri="{FF2B5EF4-FFF2-40B4-BE49-F238E27FC236}">
                  <a16:creationId xmlns:a16="http://schemas.microsoft.com/office/drawing/2014/main" id="{4066A696-B014-4771-B18A-18C0407471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2523" y="6208026"/>
              <a:ext cx="3244540" cy="890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WASTE FEW ULL_Project Title Logo.png" descr="WASTE FEW ULL_Project Title Logo.png">
            <a:extLst>
              <a:ext uri="{FF2B5EF4-FFF2-40B4-BE49-F238E27FC236}">
                <a16:creationId xmlns:a16="http://schemas.microsoft.com/office/drawing/2014/main" id="{950718B4-5F87-470D-BBD4-DC6FBF884F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675" y="358695"/>
            <a:ext cx="2701995" cy="58228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91DA22-57DA-450C-A950-A82028FCF19F}"/>
              </a:ext>
            </a:extLst>
          </p:cNvPr>
          <p:cNvSpPr txBox="1"/>
          <p:nvPr/>
        </p:nvSpPr>
        <p:spPr>
          <a:xfrm>
            <a:off x="3349617" y="1877511"/>
            <a:ext cx="549276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6000" dirty="0">
                <a:solidFill>
                  <a:schemeClr val="accent1">
                    <a:lumMod val="50000"/>
                  </a:schemeClr>
                </a:solidFill>
                <a:latin typeface="DM Sans Medium" pitchFamily="2" charset="0"/>
                <a:ea typeface="Helvetica Neue"/>
                <a:cs typeface="Helvetica Neue"/>
                <a:sym typeface="Helvetica Neue"/>
              </a:rPr>
              <a:t>THANK YOU </a:t>
            </a:r>
            <a:r>
              <a:rPr lang="en-GB" sz="6000" dirty="0">
                <a:solidFill>
                  <a:schemeClr val="accent1">
                    <a:lumMod val="50000"/>
                  </a:schemeClr>
                </a:solidFill>
                <a:latin typeface="DM Sans Medium" pitchFamily="2" charset="0"/>
                <a:ea typeface="Helvetica Neue"/>
                <a:cs typeface="Helvetica Neue"/>
                <a:sym typeface="Wingdings" panose="05000000000000000000" pitchFamily="2" charset="2"/>
              </a:rPr>
              <a:t></a:t>
            </a:r>
            <a:endParaRPr kumimoji="0" lang="en-GB" sz="6000" b="0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DM Sans Medium" pitchFamily="2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85972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1D3AA2C-3325-485D-AA72-888DA691A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GB" sz="5400" dirty="0"/>
              <a:t>PhD Research</a:t>
            </a:r>
          </a:p>
        </p:txBody>
      </p:sp>
      <p:sp>
        <p:nvSpPr>
          <p:cNvPr id="40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4">
            <a:extLst>
              <a:ext uri="{FF2B5EF4-FFF2-40B4-BE49-F238E27FC236}">
                <a16:creationId xmlns:a16="http://schemas.microsoft.com/office/drawing/2014/main" id="{4BEA8D70-A772-4143-8365-8078FA204B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440306"/>
              </p:ext>
            </p:extLst>
          </p:nvPr>
        </p:nvGraphicFramePr>
        <p:xfrm>
          <a:off x="3553427" y="2071316"/>
          <a:ext cx="8066079" cy="416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0373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1D3AA2C-3325-485D-AA72-888DA691A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400" dirty="0"/>
              <a:t>Methodology</a:t>
            </a:r>
          </a:p>
        </p:txBody>
      </p:sp>
      <p:sp>
        <p:nvSpPr>
          <p:cNvPr id="5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4BE42D-C039-43E2-96C1-E737689DC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700" dirty="0"/>
              <a:t>System Dynamics is an approach to understanding the nonlinear behaviour of complex systems over time.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A methodology to build conceptual or simulation models depicting the causal structure of a complex system 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To understand how system structures cause/ affect system behaviour.</a:t>
            </a:r>
          </a:p>
          <a:p>
            <a:pPr lvl="1">
              <a:lnSpc>
                <a:spcPct val="90000"/>
              </a:lnSpc>
            </a:pPr>
            <a:r>
              <a:rPr lang="en-GB" sz="1700" b="0" i="0" dirty="0">
                <a:effectLst/>
                <a:latin typeface="arial" panose="020B0604020202020204" pitchFamily="34" charset="0"/>
              </a:rPr>
              <a:t>A computer-aided approach to theory building, policy analysis, and strategic decision support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C6B032F-4ADE-44E4-BCF3-0069ED277DBC}"/>
              </a:ext>
            </a:extLst>
          </p:cNvPr>
          <p:cNvGrpSpPr/>
          <p:nvPr/>
        </p:nvGrpSpPr>
        <p:grpSpPr>
          <a:xfrm>
            <a:off x="6070477" y="723758"/>
            <a:ext cx="5342506" cy="5410484"/>
            <a:chOff x="6344358" y="852369"/>
            <a:chExt cx="5314773" cy="5382397"/>
          </a:xfrm>
        </p:grpSpPr>
        <p:pic>
          <p:nvPicPr>
            <p:cNvPr id="3" name="Picture 2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E03ABAB2-F056-4986-BC25-7CB14CEDB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4358" y="4494178"/>
              <a:ext cx="5314773" cy="1740588"/>
            </a:xfrm>
            <a:prstGeom prst="rect">
              <a:avLst/>
            </a:prstGeom>
          </p:spPr>
        </p:pic>
        <p:sp>
          <p:nvSpPr>
            <p:cNvPr id="30" name="Thought Bubble: Cloud 29">
              <a:extLst>
                <a:ext uri="{FF2B5EF4-FFF2-40B4-BE49-F238E27FC236}">
                  <a16:creationId xmlns:a16="http://schemas.microsoft.com/office/drawing/2014/main" id="{2286AD99-DFC0-4BBD-92FB-CAF589B12674}"/>
                </a:ext>
              </a:extLst>
            </p:cNvPr>
            <p:cNvSpPr/>
            <p:nvPr/>
          </p:nvSpPr>
          <p:spPr>
            <a:xfrm>
              <a:off x="7026066" y="852369"/>
              <a:ext cx="4303568" cy="2320574"/>
            </a:xfrm>
            <a:prstGeom prst="cloudCallout">
              <a:avLst>
                <a:gd name="adj1" fmla="val -6076"/>
                <a:gd name="adj2" fmla="val 91879"/>
              </a:avLst>
            </a:prstGeom>
            <a:ln w="127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E0483BE-44FC-4DAA-8A3F-6D6BE978660A}"/>
                </a:ext>
              </a:extLst>
            </p:cNvPr>
            <p:cNvGrpSpPr/>
            <p:nvPr/>
          </p:nvGrpSpPr>
          <p:grpSpPr>
            <a:xfrm>
              <a:off x="7793473" y="1183192"/>
              <a:ext cx="2415983" cy="1493964"/>
              <a:chOff x="6781597" y="662473"/>
              <a:chExt cx="3722634" cy="2301952"/>
            </a:xfrm>
          </p:grpSpPr>
          <p:pic>
            <p:nvPicPr>
              <p:cNvPr id="32" name="Picture 31" descr="Icon&#10;&#10;Description automatically generated">
                <a:extLst>
                  <a:ext uri="{FF2B5EF4-FFF2-40B4-BE49-F238E27FC236}">
                    <a16:creationId xmlns:a16="http://schemas.microsoft.com/office/drawing/2014/main" id="{94E919A8-8E00-4D11-A4A1-1460BDF5A9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36" t="15001" r="21990" b="24445"/>
              <a:stretch/>
            </p:blipFill>
            <p:spPr>
              <a:xfrm flipH="1">
                <a:off x="6787591" y="662473"/>
                <a:ext cx="668484" cy="548656"/>
              </a:xfrm>
              <a:prstGeom prst="rect">
                <a:avLst/>
              </a:prstGeom>
            </p:spPr>
          </p:pic>
          <p:pic>
            <p:nvPicPr>
              <p:cNvPr id="33" name="Picture 32" descr="Logo&#10;&#10;Description automatically generated">
                <a:extLst>
                  <a:ext uri="{FF2B5EF4-FFF2-40B4-BE49-F238E27FC236}">
                    <a16:creationId xmlns:a16="http://schemas.microsoft.com/office/drawing/2014/main" id="{CF21F459-997B-42BF-935D-BE237B17FA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72904" y="2297409"/>
                <a:ext cx="681522" cy="646800"/>
              </a:xfrm>
              <a:prstGeom prst="rect">
                <a:avLst/>
              </a:prstGeom>
            </p:spPr>
          </p:pic>
          <p:pic>
            <p:nvPicPr>
              <p:cNvPr id="34" name="Picture 33" descr="Icon&#10;&#10;Description automatically generated">
                <a:extLst>
                  <a:ext uri="{FF2B5EF4-FFF2-40B4-BE49-F238E27FC236}">
                    <a16:creationId xmlns:a16="http://schemas.microsoft.com/office/drawing/2014/main" id="{63E5010F-2BFB-415C-AB69-79259006E9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38" t="52433" r="6897" b="7150"/>
              <a:stretch/>
            </p:blipFill>
            <p:spPr>
              <a:xfrm>
                <a:off x="6781597" y="1224351"/>
                <a:ext cx="3722634" cy="174007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9687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9722E-547C-4C7C-AE5F-5E9E4CDB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6000" dirty="0"/>
              <a:t>Methodology</a:t>
            </a:r>
            <a:br>
              <a:rPr lang="en-GB" sz="5400" dirty="0"/>
            </a:br>
            <a:r>
              <a:rPr lang="en-GB" sz="4400" b="0" dirty="0"/>
              <a:t>(Bristol Case Study)</a:t>
            </a:r>
          </a:p>
        </p:txBody>
      </p:sp>
      <p:pic>
        <p:nvPicPr>
          <p:cNvPr id="5" name="Picture 4" descr="Bowl of cereal">
            <a:extLst>
              <a:ext uri="{FF2B5EF4-FFF2-40B4-BE49-F238E27FC236}">
                <a16:creationId xmlns:a16="http://schemas.microsoft.com/office/drawing/2014/main" id="{44ED0DE8-52C1-4125-A964-279EFDBFD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39" r="2810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AA4CCA41-920B-42A2-8537-1249A93ABF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887378"/>
              </p:ext>
            </p:extLst>
          </p:nvPr>
        </p:nvGraphicFramePr>
        <p:xfrm>
          <a:off x="5297762" y="2706624"/>
          <a:ext cx="6251110" cy="348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509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4A9C9A6-75B3-49A8-AE89-31DF5DA6AD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8" t="7917" r="4696" b="5249"/>
          <a:stretch/>
        </p:blipFill>
        <p:spPr>
          <a:xfrm>
            <a:off x="593781" y="1853988"/>
            <a:ext cx="9047325" cy="47094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99722E-547C-4C7C-AE5F-5E9E4CDB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4400" dirty="0"/>
              <a:t>Methodology</a:t>
            </a:r>
            <a:br>
              <a:rPr lang="en-GB" sz="4600" dirty="0"/>
            </a:br>
            <a:r>
              <a:rPr lang="en-GB" sz="2800" b="0" dirty="0"/>
              <a:t>Causal Loop Diagram of Food Waste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4586F232-FE5C-4A96-8B26-9AA848E1E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8873" y="3706124"/>
            <a:ext cx="1626420" cy="2731759"/>
          </a:xfrm>
        </p:spPr>
        <p:txBody>
          <a:bodyPr anchor="t">
            <a:normAutofit fontScale="47500" lnSpcReduction="20000"/>
          </a:bodyPr>
          <a:lstStyle/>
          <a:p>
            <a:r>
              <a:rPr lang="en-US" sz="2200" dirty="0"/>
              <a:t>R1: Commercial Food Growth</a:t>
            </a:r>
          </a:p>
          <a:p>
            <a:r>
              <a:rPr lang="en-US" sz="2200" dirty="0"/>
              <a:t>R2: Food Waste Recycling Growth</a:t>
            </a:r>
          </a:p>
          <a:p>
            <a:r>
              <a:rPr lang="en-US" sz="2200" dirty="0"/>
              <a:t>B1: Commercial Food Redistribution</a:t>
            </a:r>
          </a:p>
          <a:p>
            <a:r>
              <a:rPr lang="en-US" sz="2200" dirty="0"/>
              <a:t>B2: Household Food Reduction</a:t>
            </a:r>
          </a:p>
          <a:p>
            <a:r>
              <a:rPr lang="en-US" sz="2200" dirty="0"/>
              <a:t>B3: Food Waste Recycling Reduction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7662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9722E-547C-4C7C-AE5F-5E9E4CDB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778379" cy="2414488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4400" dirty="0">
                <a:solidFill>
                  <a:srgbClr val="FFFFFF"/>
                </a:solidFill>
              </a:rPr>
              <a:t>Methodology</a:t>
            </a:r>
            <a:br>
              <a:rPr lang="en-GB" sz="4200" dirty="0">
                <a:solidFill>
                  <a:srgbClr val="FFFFFF"/>
                </a:solidFill>
              </a:rPr>
            </a:br>
            <a:r>
              <a:rPr lang="en-GB" sz="3200" b="0" dirty="0">
                <a:solidFill>
                  <a:srgbClr val="FFFFFF"/>
                </a:solidFill>
              </a:rPr>
              <a:t>Definitions and Assumptions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5A596-BAAE-4EF4-B7D6-BD5D6EC8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7153" y="1239290"/>
            <a:ext cx="4699518" cy="52946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700" b="1" dirty="0"/>
              <a:t>Food Waste: </a:t>
            </a:r>
            <a:r>
              <a:rPr lang="en-GB" sz="1700" dirty="0"/>
              <a:t>any food and inedible parts being sent to the following: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Anaerobic Digestion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Composting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Incineration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Land Application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Landfill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Sewer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Not harvested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Unmanaged Disposal</a:t>
            </a:r>
          </a:p>
          <a:p>
            <a:pPr>
              <a:lnSpc>
                <a:spcPct val="90000"/>
              </a:lnSpc>
            </a:pPr>
            <a:r>
              <a:rPr lang="en-GB" sz="1700" b="1" dirty="0"/>
              <a:t>Food Surplus: </a:t>
            </a:r>
            <a:r>
              <a:rPr lang="en-GB" sz="1700" dirty="0"/>
              <a:t>any food and inedible parts being sent to the following: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Redistribution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Animal feed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Conversion into industrial products</a:t>
            </a:r>
          </a:p>
        </p:txBody>
      </p:sp>
    </p:spTree>
    <p:extLst>
      <p:ext uri="{BB962C8B-B14F-4D97-AF65-F5344CB8AC3E}">
        <p14:creationId xmlns:p14="http://schemas.microsoft.com/office/powerpoint/2010/main" val="1026693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9722E-547C-4C7C-AE5F-5E9E4CDB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2800">
                <a:solidFill>
                  <a:srgbClr val="FFFFFF"/>
                </a:solidFill>
              </a:rPr>
              <a:t>Methodology</a:t>
            </a:r>
            <a:br>
              <a:rPr lang="en-GB" sz="2800">
                <a:solidFill>
                  <a:srgbClr val="FFFFFF"/>
                </a:solidFill>
              </a:rPr>
            </a:br>
            <a:r>
              <a:rPr lang="en-GB" sz="2800" b="0">
                <a:solidFill>
                  <a:srgbClr val="FFFFFF"/>
                </a:solidFill>
              </a:rPr>
              <a:t>Definitions and Assumptions</a:t>
            </a:r>
          </a:p>
        </p:txBody>
      </p:sp>
      <p:graphicFrame>
        <p:nvGraphicFramePr>
          <p:cNvPr id="27" name="Content Placeholder 3">
            <a:extLst>
              <a:ext uri="{FF2B5EF4-FFF2-40B4-BE49-F238E27FC236}">
                <a16:creationId xmlns:a16="http://schemas.microsoft.com/office/drawing/2014/main" id="{C1C90D8A-887E-463B-8ECA-320BF35606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58997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9360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A4B137-E7F8-4A31-8305-2316F2D63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367" b="5495"/>
          <a:stretch/>
        </p:blipFill>
        <p:spPr>
          <a:xfrm>
            <a:off x="-52599" y="0"/>
            <a:ext cx="12244597" cy="6878294"/>
          </a:xfrm>
        </p:spPr>
      </p:pic>
    </p:spTree>
    <p:extLst>
      <p:ext uri="{BB962C8B-B14F-4D97-AF65-F5344CB8AC3E}">
        <p14:creationId xmlns:p14="http://schemas.microsoft.com/office/powerpoint/2010/main" val="1848222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1D3AA2C-3325-485D-AA72-888DA691A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126259" cy="1481328"/>
          </a:xfrm>
        </p:spPr>
        <p:txBody>
          <a:bodyPr anchor="b">
            <a:normAutofit fontScale="90000"/>
          </a:bodyPr>
          <a:lstStyle/>
          <a:p>
            <a:r>
              <a:rPr lang="en-GB" sz="5400" dirty="0"/>
              <a:t>Preliminary Findings</a:t>
            </a:r>
          </a:p>
        </p:txBody>
      </p:sp>
      <p:sp>
        <p:nvSpPr>
          <p:cNvPr id="5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4BE42D-C039-43E2-96C1-E737689DC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48" y="2670048"/>
            <a:ext cx="3961386" cy="3547872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anose="020B0604020202020204" pitchFamily="34" charset="0"/>
              </a:rPr>
              <a:t>Quantity of Bristol food demand and food waste generation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300" b="1" dirty="0">
              <a:solidFill>
                <a:prstClr val="black"/>
              </a:solidFill>
              <a:latin typeface="Calibri Light" panose="020F0302020204030204"/>
              <a:ea typeface="+mj-ea"/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GB" sz="1200" dirty="0"/>
              <a:t>Food surplus and waste in the UK – key facts (WRAP, 2021)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GB" sz="1200" dirty="0"/>
              <a:t>Overview of Waste in the UK Hospitality and Food Service Sector (WRAP, 2013)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GB" sz="1200" dirty="0"/>
              <a:t>Quantification of food surplus, waste and related materials in the grocery supply chain (WRAP, 2016)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GB" sz="1200" dirty="0"/>
              <a:t>Food Waste in Primary Production in the UK (WRAP, 2019)</a:t>
            </a:r>
          </a:p>
        </p:txBody>
      </p: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251A483B-B73A-484B-9878-2B90ED6BF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217022"/>
              </p:ext>
            </p:extLst>
          </p:nvPr>
        </p:nvGraphicFramePr>
        <p:xfrm>
          <a:off x="4771726" y="719138"/>
          <a:ext cx="4371974" cy="55832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83637">
                  <a:extLst>
                    <a:ext uri="{9D8B030D-6E8A-4147-A177-3AD203B41FA5}">
                      <a16:colId xmlns:a16="http://schemas.microsoft.com/office/drawing/2014/main" val="4084032886"/>
                    </a:ext>
                  </a:extLst>
                </a:gridCol>
                <a:gridCol w="746449">
                  <a:extLst>
                    <a:ext uri="{9D8B030D-6E8A-4147-A177-3AD203B41FA5}">
                      <a16:colId xmlns:a16="http://schemas.microsoft.com/office/drawing/2014/main" val="1063818863"/>
                    </a:ext>
                  </a:extLst>
                </a:gridCol>
                <a:gridCol w="1641888">
                  <a:extLst>
                    <a:ext uri="{9D8B030D-6E8A-4147-A177-3AD203B41FA5}">
                      <a16:colId xmlns:a16="http://schemas.microsoft.com/office/drawing/2014/main" val="2324804701"/>
                    </a:ext>
                  </a:extLst>
                </a:gridCol>
              </a:tblGrid>
              <a:tr h="598096">
                <a:tc>
                  <a:txBody>
                    <a:bodyPr/>
                    <a:lstStyle/>
                    <a:p>
                      <a:r>
                        <a:rPr lang="en-GB" sz="1200" dirty="0"/>
                        <a:t>Variable</a:t>
                      </a:r>
                    </a:p>
                  </a:txBody>
                  <a:tcPr marL="62859" marR="62859" marT="31430" marB="31430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Volume (k tonne)</a:t>
                      </a:r>
                    </a:p>
                  </a:txBody>
                  <a:tcPr marL="62859" marR="62859" marT="31430" marB="31430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Note</a:t>
                      </a:r>
                    </a:p>
                  </a:txBody>
                  <a:tcPr marL="62859" marR="62859" marT="31430" marB="31430"/>
                </a:tc>
                <a:extLst>
                  <a:ext uri="{0D108BD9-81ED-4DB2-BD59-A6C34878D82A}">
                    <a16:rowId xmlns:a16="http://schemas.microsoft.com/office/drawing/2014/main" val="1477377030"/>
                  </a:ext>
                </a:extLst>
              </a:tr>
              <a:tr h="553904"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Total Bristol food demand</a:t>
                      </a:r>
                      <a:endParaRPr lang="en-GB" sz="120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382</a:t>
                      </a:r>
                      <a:endParaRPr lang="en-GB" sz="1200" dirty="0">
                        <a:effectLst/>
                        <a:latin typeface="var(--table-body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Sum of household and </a:t>
                      </a:r>
                      <a:r>
                        <a:rPr lang="en-GB" sz="1200" dirty="0" err="1">
                          <a:effectLst/>
                        </a:rPr>
                        <a:t>HaFS</a:t>
                      </a:r>
                      <a:r>
                        <a:rPr lang="en-GB" sz="1200" dirty="0">
                          <a:effectLst/>
                        </a:rPr>
                        <a:t> food purchase</a:t>
                      </a:r>
                      <a:endParaRPr lang="en-GB" sz="1200" dirty="0">
                        <a:effectLst/>
                        <a:latin typeface="var(--table-body-text_-_font-family)"/>
                      </a:endParaRP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1114326644"/>
                  </a:ext>
                </a:extLst>
              </a:tr>
              <a:tr h="553904">
                <a:tc>
                  <a:txBody>
                    <a:bodyPr/>
                    <a:lstStyle/>
                    <a:p>
                      <a:pPr algn="l"/>
                      <a:r>
                        <a:rPr lang="en-GB" sz="1200" i="1" dirty="0">
                          <a:effectLst/>
                        </a:rPr>
                        <a:t>   Household food purchase</a:t>
                      </a:r>
                      <a:endParaRPr lang="en-GB" sz="1200" i="1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1" dirty="0">
                          <a:effectLst/>
                        </a:rPr>
                        <a:t>278</a:t>
                      </a:r>
                      <a:endParaRPr lang="en-GB" sz="1200" i="1" dirty="0">
                        <a:effectLst/>
                        <a:latin typeface="var(--table-body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1" dirty="0">
                          <a:effectLst/>
                          <a:latin typeface="var(--table-body-text_-_font-family)"/>
                        </a:rPr>
                        <a:t>Almost 3/4 of all food purchased in Bristol</a:t>
                      </a: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1931342098"/>
                  </a:ext>
                </a:extLst>
              </a:tr>
              <a:tr h="553904">
                <a:tc>
                  <a:txBody>
                    <a:bodyPr/>
                    <a:lstStyle/>
                    <a:p>
                      <a:pPr algn="l"/>
                      <a:r>
                        <a:rPr lang="en-GB" sz="1200" i="1" dirty="0">
                          <a:effectLst/>
                        </a:rPr>
                        <a:t>   </a:t>
                      </a:r>
                      <a:r>
                        <a:rPr lang="en-GB" sz="1200" i="1" dirty="0" err="1">
                          <a:effectLst/>
                        </a:rPr>
                        <a:t>HaFS</a:t>
                      </a:r>
                      <a:r>
                        <a:rPr lang="en-GB" sz="1200" i="1" dirty="0">
                          <a:effectLst/>
                        </a:rPr>
                        <a:t> food purchase</a:t>
                      </a:r>
                      <a:endParaRPr lang="en-GB" sz="1200" i="1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1" dirty="0">
                          <a:effectLst/>
                        </a:rPr>
                        <a:t>104</a:t>
                      </a:r>
                      <a:endParaRPr lang="en-GB" sz="1200" i="1" dirty="0">
                        <a:effectLst/>
                        <a:latin typeface="var(--table-body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1" dirty="0">
                          <a:effectLst/>
                        </a:rPr>
                        <a:t>More than 1/4 </a:t>
                      </a:r>
                      <a:r>
                        <a:rPr lang="en-GB" sz="1200" i="1" dirty="0">
                          <a:effectLst/>
                          <a:latin typeface="var(--table-body-text_-_font-family)"/>
                        </a:rPr>
                        <a:t>of all food purchased in Bristol</a:t>
                      </a: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2200857445"/>
                  </a:ext>
                </a:extLst>
              </a:tr>
              <a:tr h="553904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Total Bristol food footprint</a:t>
                      </a:r>
                      <a:endParaRPr lang="en-GB" sz="1200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102</a:t>
                      </a:r>
                      <a:endParaRPr lang="en-GB" sz="1200" dirty="0">
                        <a:effectLst/>
                        <a:latin typeface="var(--table-body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More than 1/4 of food is wasted in supply chain</a:t>
                      </a:r>
                      <a:endParaRPr lang="en-GB" sz="1200" dirty="0">
                        <a:effectLst/>
                        <a:latin typeface="var(--table-body-text_-_font-family)"/>
                      </a:endParaRP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923469252"/>
                  </a:ext>
                </a:extLst>
              </a:tr>
              <a:tr h="553904">
                <a:tc>
                  <a:txBody>
                    <a:bodyPr/>
                    <a:lstStyle/>
                    <a:p>
                      <a:pPr algn="l"/>
                      <a:r>
                        <a:rPr lang="en-GB" sz="1200" i="1" dirty="0">
                          <a:effectLst/>
                        </a:rPr>
                        <a:t>   Household food waste</a:t>
                      </a:r>
                      <a:endParaRPr lang="en-GB" sz="1200" i="1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1" dirty="0">
                          <a:effectLst/>
                        </a:rPr>
                        <a:t>44.5</a:t>
                      </a:r>
                      <a:endParaRPr lang="en-GB" sz="1200" i="1" dirty="0">
                        <a:effectLst/>
                        <a:latin typeface="var(--table-body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1" dirty="0">
                          <a:effectLst/>
                        </a:rPr>
                        <a:t>16% of household food purchase is wasted </a:t>
                      </a:r>
                      <a:r>
                        <a:rPr lang="en-GB" sz="1200" i="1" baseline="30000" dirty="0">
                          <a:effectLst/>
                        </a:rPr>
                        <a:t>1</a:t>
                      </a:r>
                      <a:endParaRPr lang="en-GB" sz="1200" i="1" baseline="30000" dirty="0">
                        <a:effectLst/>
                        <a:latin typeface="var(--table-body-text_-_font-family)"/>
                      </a:endParaRP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2225037604"/>
                  </a:ext>
                </a:extLst>
              </a:tr>
              <a:tr h="553904">
                <a:tc>
                  <a:txBody>
                    <a:bodyPr/>
                    <a:lstStyle/>
                    <a:p>
                      <a:pPr algn="l"/>
                      <a:r>
                        <a:rPr lang="en-GB" sz="1200" i="1" dirty="0">
                          <a:effectLst/>
                        </a:rPr>
                        <a:t>   </a:t>
                      </a:r>
                      <a:r>
                        <a:rPr lang="en-GB" sz="1200" i="1" dirty="0" err="1">
                          <a:effectLst/>
                        </a:rPr>
                        <a:t>HaFS</a:t>
                      </a:r>
                      <a:r>
                        <a:rPr lang="en-GB" sz="1200" i="1" dirty="0">
                          <a:effectLst/>
                        </a:rPr>
                        <a:t> food waste</a:t>
                      </a:r>
                      <a:endParaRPr lang="en-GB" sz="1200" i="1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1" dirty="0">
                          <a:effectLst/>
                        </a:rPr>
                        <a:t>16.7</a:t>
                      </a:r>
                      <a:endParaRPr lang="en-GB" sz="1200" i="1" dirty="0">
                        <a:effectLst/>
                        <a:latin typeface="var(--table-body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1" dirty="0">
                          <a:effectLst/>
                          <a:latin typeface="+mn-lt"/>
                        </a:rPr>
                        <a:t>One in six of the 8 billion meals served is wasted </a:t>
                      </a:r>
                      <a:r>
                        <a:rPr lang="en-GB" sz="1200" i="1" baseline="30000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2667662046"/>
                  </a:ext>
                </a:extLst>
              </a:tr>
              <a:tr h="553904">
                <a:tc>
                  <a:txBody>
                    <a:bodyPr/>
                    <a:lstStyle/>
                    <a:p>
                      <a:pPr algn="l"/>
                      <a:r>
                        <a:rPr lang="en-GB" sz="1200" i="1" dirty="0">
                          <a:effectLst/>
                        </a:rPr>
                        <a:t>   Retail food waste</a:t>
                      </a:r>
                      <a:endParaRPr lang="en-GB" sz="1200" i="1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1" dirty="0">
                          <a:effectLst/>
                        </a:rPr>
                        <a:t>2.67</a:t>
                      </a:r>
                      <a:endParaRPr lang="en-GB" sz="1200" i="1" dirty="0">
                        <a:effectLst/>
                        <a:latin typeface="var(--table-body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1" dirty="0">
                          <a:effectLst/>
                          <a:latin typeface="var(--table-body-text_-_font-family)"/>
                        </a:rPr>
                        <a:t>Less than one percent (i.e. 0.7%) of the sector </a:t>
                      </a:r>
                      <a:r>
                        <a:rPr lang="en-GB" sz="1200" i="1" baseline="30000" dirty="0">
                          <a:effectLst/>
                          <a:latin typeface="var(--table-body-text_-_font-family)"/>
                        </a:rPr>
                        <a:t>3</a:t>
                      </a:r>
                      <a:endParaRPr lang="en-GB" sz="1200" i="1" dirty="0">
                        <a:effectLst/>
                        <a:latin typeface="var(--table-body-text_-_font-family)"/>
                      </a:endParaRP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2322243221"/>
                  </a:ext>
                </a:extLst>
              </a:tr>
              <a:tr h="553904">
                <a:tc>
                  <a:txBody>
                    <a:bodyPr/>
                    <a:lstStyle/>
                    <a:p>
                      <a:pPr algn="l"/>
                      <a:r>
                        <a:rPr lang="en-GB" sz="1200" i="1" dirty="0">
                          <a:effectLst/>
                        </a:rPr>
                        <a:t>   Manufacturing food waste</a:t>
                      </a:r>
                      <a:endParaRPr lang="en-GB" sz="1200" i="1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1" dirty="0">
                          <a:effectLst/>
                          <a:latin typeface="var(--table-body-text_-_font-family)"/>
                        </a:rPr>
                        <a:t>9.9</a:t>
                      </a: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1" dirty="0">
                          <a:effectLst/>
                          <a:latin typeface="var(--table-body-text_-_font-family)"/>
                        </a:rPr>
                        <a:t>2.6% of all manufactured food </a:t>
                      </a:r>
                      <a:r>
                        <a:rPr lang="en-GB" sz="1200" i="1" baseline="30000" dirty="0">
                          <a:effectLst/>
                        </a:rPr>
                        <a:t>1</a:t>
                      </a:r>
                      <a:endParaRPr lang="en-GB" sz="1200" i="1" dirty="0">
                        <a:effectLst/>
                        <a:latin typeface="var(--table-body-text_-_font-family)"/>
                      </a:endParaRP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2001430903"/>
                  </a:ext>
                </a:extLst>
              </a:tr>
              <a:tr h="553904">
                <a:tc>
                  <a:txBody>
                    <a:bodyPr/>
                    <a:lstStyle/>
                    <a:p>
                      <a:pPr algn="l"/>
                      <a:r>
                        <a:rPr lang="en-GB" sz="1200" i="1" dirty="0">
                          <a:effectLst/>
                        </a:rPr>
                        <a:t>   Agriculture food waste</a:t>
                      </a:r>
                      <a:endParaRPr lang="en-GB" sz="1200" i="1" dirty="0">
                        <a:effectLst/>
                        <a:latin typeface="var(--table-header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1" dirty="0">
                          <a:effectLst/>
                        </a:rPr>
                        <a:t>28.2</a:t>
                      </a:r>
                      <a:endParaRPr lang="en-GB" sz="1200" i="1" dirty="0">
                        <a:effectLst/>
                        <a:latin typeface="var(--table-body-text_-_font-family)"/>
                      </a:endParaRPr>
                    </a:p>
                  </a:txBody>
                  <a:tcPr marL="20953" marR="20953" marT="20953" marB="209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1" dirty="0">
                          <a:effectLst/>
                          <a:latin typeface="var(--table-body-text_-_font-family)"/>
                        </a:rPr>
                        <a:t>7.2% of agricultural production is wasted </a:t>
                      </a:r>
                      <a:r>
                        <a:rPr lang="en-GB" sz="1200" i="1" baseline="30000" dirty="0">
                          <a:effectLst/>
                          <a:latin typeface="var(--table-body-text_-_font-family)"/>
                        </a:rPr>
                        <a:t>4</a:t>
                      </a:r>
                      <a:endParaRPr lang="en-GB" sz="1200" i="1" dirty="0">
                        <a:effectLst/>
                        <a:latin typeface="var(--table-body-text_-_font-family)"/>
                      </a:endParaRPr>
                    </a:p>
                  </a:txBody>
                  <a:tcPr marL="20953" marR="20953" marT="20953" marB="20953" anchor="ctr"/>
                </a:tc>
                <a:extLst>
                  <a:ext uri="{0D108BD9-81ED-4DB2-BD59-A6C34878D82A}">
                    <a16:rowId xmlns:a16="http://schemas.microsoft.com/office/drawing/2014/main" val="1089045563"/>
                  </a:ext>
                </a:extLst>
              </a:tr>
            </a:tbl>
          </a:graphicData>
        </a:graphic>
      </p:graphicFrame>
      <p:graphicFrame>
        <p:nvGraphicFramePr>
          <p:cNvPr id="14" name="Content Placeholder 10">
            <a:extLst>
              <a:ext uri="{FF2B5EF4-FFF2-40B4-BE49-F238E27FC236}">
                <a16:creationId xmlns:a16="http://schemas.microsoft.com/office/drawing/2014/main" id="{A1F9DB88-4F98-4656-8FBD-F8D315F72D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403087"/>
              </p:ext>
            </p:extLst>
          </p:nvPr>
        </p:nvGraphicFramePr>
        <p:xfrm>
          <a:off x="9382408" y="0"/>
          <a:ext cx="239553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5736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2816</TotalTime>
  <Words>1249</Words>
  <Application>Microsoft Office PowerPoint</Application>
  <PresentationFormat>Widescreen</PresentationFormat>
  <Paragraphs>248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Arial</vt:lpstr>
      <vt:lpstr>Calibri</vt:lpstr>
      <vt:lpstr>Calibri Light</vt:lpstr>
      <vt:lpstr>DM Sans Medium</vt:lpstr>
      <vt:lpstr>Helvetica Light</vt:lpstr>
      <vt:lpstr>Helvetica Neue</vt:lpstr>
      <vt:lpstr>Open Sans</vt:lpstr>
      <vt:lpstr>var(--table-body-text_-_font-family)</vt:lpstr>
      <vt:lpstr>var(--table-header-text_-_font-family)</vt:lpstr>
      <vt:lpstr>Wingdings</vt:lpstr>
      <vt:lpstr>Office Theme</vt:lpstr>
      <vt:lpstr>1_Office Theme</vt:lpstr>
      <vt:lpstr>PowerPoint Presentation</vt:lpstr>
      <vt:lpstr>PhD Research</vt:lpstr>
      <vt:lpstr>Methodology</vt:lpstr>
      <vt:lpstr>Methodology (Bristol Case Study)</vt:lpstr>
      <vt:lpstr>Methodology Causal Loop Diagram of Food Waste</vt:lpstr>
      <vt:lpstr>Methodology Definitions and Assumptions</vt:lpstr>
      <vt:lpstr>Methodology Definitions and Assumptions</vt:lpstr>
      <vt:lpstr>PowerPoint Presentation</vt:lpstr>
      <vt:lpstr>Preliminary Findings</vt:lpstr>
      <vt:lpstr>Preliminary Findings</vt:lpstr>
      <vt:lpstr>Preliminary Findings</vt:lpstr>
      <vt:lpstr>Preliminary Findings</vt:lpstr>
      <vt:lpstr>Scenario Building &amp; Policy Analysis (work in progress)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Parsa</dc:creator>
  <cp:lastModifiedBy>Ali Parsa</cp:lastModifiedBy>
  <cp:revision>98</cp:revision>
  <dcterms:created xsi:type="dcterms:W3CDTF">2021-11-09T12:47:39Z</dcterms:created>
  <dcterms:modified xsi:type="dcterms:W3CDTF">2021-11-11T11:45:51Z</dcterms:modified>
</cp:coreProperties>
</file>